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 id="2147483666" r:id="rId2"/>
  </p:sldMasterIdLst>
  <p:notesMasterIdLst>
    <p:notesMasterId r:id="rId129"/>
  </p:notesMasterIdLst>
  <p:sldIdLst>
    <p:sldId id="418" r:id="rId3"/>
    <p:sldId id="256" r:id="rId4"/>
    <p:sldId id="257" r:id="rId5"/>
    <p:sldId id="390" r:id="rId6"/>
    <p:sldId id="392" r:id="rId7"/>
    <p:sldId id="415" r:id="rId8"/>
    <p:sldId id="260" r:id="rId9"/>
    <p:sldId id="393" r:id="rId10"/>
    <p:sldId id="261" r:id="rId11"/>
    <p:sldId id="410" r:id="rId12"/>
    <p:sldId id="409" r:id="rId13"/>
    <p:sldId id="282" r:id="rId14"/>
    <p:sldId id="262" r:id="rId15"/>
    <p:sldId id="263" r:id="rId16"/>
    <p:sldId id="264" r:id="rId17"/>
    <p:sldId id="265" r:id="rId18"/>
    <p:sldId id="416" r:id="rId19"/>
    <p:sldId id="355" r:id="rId20"/>
    <p:sldId id="259" r:id="rId21"/>
    <p:sldId id="419"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3" r:id="rId39"/>
    <p:sldId id="286" r:id="rId40"/>
    <p:sldId id="284" r:id="rId41"/>
    <p:sldId id="258" r:id="rId42"/>
    <p:sldId id="412" r:id="rId43"/>
    <p:sldId id="285" r:id="rId44"/>
    <p:sldId id="411" r:id="rId45"/>
    <p:sldId id="287" r:id="rId46"/>
    <p:sldId id="288" r:id="rId47"/>
    <p:sldId id="289" r:id="rId48"/>
    <p:sldId id="413"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1" r:id="rId70"/>
    <p:sldId id="312" r:id="rId71"/>
    <p:sldId id="313" r:id="rId72"/>
    <p:sldId id="314" r:id="rId73"/>
    <p:sldId id="315" r:id="rId74"/>
    <p:sldId id="316" r:id="rId75"/>
    <p:sldId id="317" r:id="rId76"/>
    <p:sldId id="318" r:id="rId77"/>
    <p:sldId id="319" r:id="rId78"/>
    <p:sldId id="320" r:id="rId79"/>
    <p:sldId id="321" r:id="rId80"/>
    <p:sldId id="322" r:id="rId81"/>
    <p:sldId id="323" r:id="rId82"/>
    <p:sldId id="324" r:id="rId83"/>
    <p:sldId id="325" r:id="rId84"/>
    <p:sldId id="326" r:id="rId85"/>
    <p:sldId id="327" r:id="rId86"/>
    <p:sldId id="328" r:id="rId87"/>
    <p:sldId id="329" r:id="rId88"/>
    <p:sldId id="330" r:id="rId89"/>
    <p:sldId id="331" r:id="rId90"/>
    <p:sldId id="332" r:id="rId91"/>
    <p:sldId id="417" r:id="rId92"/>
    <p:sldId id="420" r:id="rId93"/>
    <p:sldId id="333" r:id="rId94"/>
    <p:sldId id="358" r:id="rId95"/>
    <p:sldId id="359" r:id="rId96"/>
    <p:sldId id="360" r:id="rId97"/>
    <p:sldId id="363" r:id="rId98"/>
    <p:sldId id="364" r:id="rId99"/>
    <p:sldId id="365" r:id="rId100"/>
    <p:sldId id="366" r:id="rId101"/>
    <p:sldId id="367" r:id="rId102"/>
    <p:sldId id="368" r:id="rId103"/>
    <p:sldId id="369" r:id="rId104"/>
    <p:sldId id="370" r:id="rId105"/>
    <p:sldId id="371" r:id="rId106"/>
    <p:sldId id="372" r:id="rId107"/>
    <p:sldId id="373" r:id="rId108"/>
    <p:sldId id="374" r:id="rId109"/>
    <p:sldId id="375" r:id="rId110"/>
    <p:sldId id="376" r:id="rId111"/>
    <p:sldId id="377" r:id="rId112"/>
    <p:sldId id="378" r:id="rId113"/>
    <p:sldId id="379" r:id="rId114"/>
    <p:sldId id="380" r:id="rId115"/>
    <p:sldId id="381" r:id="rId116"/>
    <p:sldId id="382" r:id="rId117"/>
    <p:sldId id="383" r:id="rId118"/>
    <p:sldId id="384" r:id="rId119"/>
    <p:sldId id="385" r:id="rId120"/>
    <p:sldId id="386" r:id="rId121"/>
    <p:sldId id="387" r:id="rId122"/>
    <p:sldId id="388" r:id="rId123"/>
    <p:sldId id="389" r:id="rId124"/>
    <p:sldId id="361" r:id="rId125"/>
    <p:sldId id="421" r:id="rId126"/>
    <p:sldId id="357" r:id="rId127"/>
    <p:sldId id="356" r:id="rId128"/>
  </p:sldIdLst>
  <p:sldSz cx="9144000" cy="5143500" type="screen16x9"/>
  <p:notesSz cx="6797675" cy="9926638"/>
  <p:embeddedFontLst>
    <p:embeddedFont>
      <p:font typeface="TheSans UHH" panose="020B0502050302020203" pitchFamily="34" charset="0"/>
      <p:regular r:id="rId130"/>
      <p:bold r:id="rId131"/>
      <p:italic r:id="rId132"/>
      <p:boldItalic r:id="rId133"/>
    </p:embeddedFont>
    <p:embeddedFont>
      <p:font typeface="TheSans UHH Bold Caps" panose="020B0702050302020203" pitchFamily="34" charset="0"/>
      <p:bold r:id="rId134"/>
    </p:embeddedFont>
    <p:embeddedFont>
      <p:font typeface="TheSans UHH Bold Caps" panose="020B0702050302020203" pitchFamily="34" charset="0"/>
      <p:bold r:id="rId134"/>
    </p:embeddedFont>
    <p:embeddedFont>
      <p:font typeface="TheSans UHH Regular" panose="020B0502050302020203" pitchFamily="34" charset="0"/>
      <p:regular r:id="rId135"/>
    </p:embeddedFont>
  </p:embeddedFontLst>
  <p:defaultText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113">
          <p15:clr>
            <a:srgbClr val="A4A3A4"/>
          </p15:clr>
        </p15:guide>
        <p15:guide id="2" pos="5602">
          <p15:clr>
            <a:srgbClr val="A4A3A4"/>
          </p15:clr>
        </p15:guide>
        <p15:guide id="3" orient="horz" pos="35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10D"/>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275" autoAdjust="0"/>
  </p:normalViewPr>
  <p:slideViewPr>
    <p:cSldViewPr snapToObjects="1">
      <p:cViewPr varScale="1">
        <p:scale>
          <a:sx n="128" d="100"/>
          <a:sy n="128" d="100"/>
        </p:scale>
        <p:origin x="1134" y="120"/>
      </p:cViewPr>
      <p:guideLst>
        <p:guide pos="113"/>
        <p:guide pos="5602"/>
        <p:guide orient="horz" pos="35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font" Target="fonts/font5.fntdata"/><Relationship Id="rId139"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notesMaster" Target="notesMasters/notesMaster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font" Target="fonts/font1.fntdata"/><Relationship Id="rId135" Type="http://schemas.openxmlformats.org/officeDocument/2006/relationships/font" Target="fonts/font6.fntdata"/><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font" Target="fonts/font2.fntdata"/><Relationship Id="rId136"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font" Target="fonts/font3.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Überschriftenplatzhalter 1"/>
          <p:cNvSpPr>
            <a:spLocks noGrp="1"/>
          </p:cNvSpPr>
          <p:nvPr>
            <p:ph type="hdr" sz="quarter"/>
          </p:nvPr>
        </p:nvSpPr>
        <p:spPr bwMode="auto">
          <a:xfrm>
            <a:off x="0" y="0"/>
            <a:ext cx="2945659" cy="496332"/>
          </a:xfrm>
          <a:prstGeom prst="rect">
            <a:avLst/>
          </a:prstGeom>
        </p:spPr>
        <p:txBody>
          <a:bodyPr vert="horz" lIns="91440" tIns="45720" rIns="91440" bIns="45720" rtlCol="0"/>
          <a:lstStyle>
            <a:lvl1pPr algn="l">
              <a:defRPr sz="1200">
                <a:latin typeface="TheSans UHH"/>
              </a:defRPr>
            </a:lvl1pPr>
          </a:lstStyle>
          <a:p>
            <a:pPr>
              <a:defRPr/>
            </a:pPr>
            <a:endParaRPr lang="de-DE"/>
          </a:p>
        </p:txBody>
      </p:sp>
      <p:sp>
        <p:nvSpPr>
          <p:cNvPr id="3" name="Datumsplatzhalter 2"/>
          <p:cNvSpPr>
            <a:spLocks noGrp="1"/>
          </p:cNvSpPr>
          <p:nvPr>
            <p:ph type="dt" idx="1"/>
          </p:nvPr>
        </p:nvSpPr>
        <p:spPr bwMode="auto">
          <a:xfrm>
            <a:off x="3850443" y="0"/>
            <a:ext cx="2945659" cy="496332"/>
          </a:xfrm>
          <a:prstGeom prst="rect">
            <a:avLst/>
          </a:prstGeom>
        </p:spPr>
        <p:txBody>
          <a:bodyPr vert="horz" lIns="91440" tIns="45720" rIns="91440" bIns="45720" rtlCol="0"/>
          <a:lstStyle>
            <a:lvl1pPr algn="r">
              <a:defRPr sz="1200">
                <a:latin typeface="TheSans UHH"/>
              </a:defRPr>
            </a:lvl1pPr>
          </a:lstStyle>
          <a:p>
            <a:pPr>
              <a:defRPr/>
            </a:pPr>
            <a:fld id="{B2E59258-C19A-D949-846D-8B6CB38182F3}" type="datetimeFigureOut">
              <a:rPr lang="de-DE"/>
              <a:t>03.07.2025</a:t>
            </a:fld>
            <a:endParaRPr lang="de-DE"/>
          </a:p>
        </p:txBody>
      </p:sp>
      <p:sp>
        <p:nvSpPr>
          <p:cNvPr id="4" name="Folienbildplatzhalter 3"/>
          <p:cNvSpPr>
            <a:spLocks noGrp="1" noRot="1" noChangeAspect="1"/>
          </p:cNvSpPr>
          <p:nvPr>
            <p:ph type="sldImg" idx="2"/>
          </p:nvPr>
        </p:nvSpPr>
        <p:spPr bwMode="auto">
          <a:xfrm>
            <a:off x="90488" y="744538"/>
            <a:ext cx="6616700" cy="3722687"/>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79768" y="4715153"/>
            <a:ext cx="5438140" cy="4466987"/>
          </a:xfrm>
          <a:prstGeom prst="rect">
            <a:avLst/>
          </a:prstGeom>
        </p:spPr>
        <p:txBody>
          <a:bodyPr vert="horz" lIns="91440" tIns="45720" rIns="91440" bIns="45720" rtlCol="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Fußzeilenplatzhalter 5"/>
          <p:cNvSpPr>
            <a:spLocks noGrp="1"/>
          </p:cNvSpPr>
          <p:nvPr>
            <p:ph type="ftr" sz="quarter" idx="4"/>
          </p:nvPr>
        </p:nvSpPr>
        <p:spPr bwMode="auto">
          <a:xfrm>
            <a:off x="0" y="9428583"/>
            <a:ext cx="2945659" cy="496332"/>
          </a:xfrm>
          <a:prstGeom prst="rect">
            <a:avLst/>
          </a:prstGeom>
        </p:spPr>
        <p:txBody>
          <a:bodyPr vert="horz" lIns="91440" tIns="45720" rIns="91440" bIns="45720" rtlCol="0" anchor="b"/>
          <a:lstStyle>
            <a:lvl1pPr algn="l">
              <a:defRPr sz="1200">
                <a:latin typeface="TheSans UHH"/>
              </a:defRPr>
            </a:lvl1pPr>
          </a:lstStyle>
          <a:p>
            <a:pPr>
              <a:defRPr/>
            </a:pPr>
            <a:endParaRPr lang="de-DE"/>
          </a:p>
        </p:txBody>
      </p:sp>
      <p:sp>
        <p:nvSpPr>
          <p:cNvPr id="7" name="Foliennummernplatzhalter 6"/>
          <p:cNvSpPr>
            <a:spLocks noGrp="1"/>
          </p:cNvSpPr>
          <p:nvPr>
            <p:ph type="sldNum" sz="quarter" idx="5"/>
          </p:nvPr>
        </p:nvSpPr>
        <p:spPr bwMode="auto">
          <a:xfrm>
            <a:off x="3850443" y="9428583"/>
            <a:ext cx="2945659" cy="496332"/>
          </a:xfrm>
          <a:prstGeom prst="rect">
            <a:avLst/>
          </a:prstGeom>
        </p:spPr>
        <p:txBody>
          <a:bodyPr vert="horz" lIns="91440" tIns="45720" rIns="91440" bIns="45720" rtlCol="0" anchor="b"/>
          <a:lstStyle>
            <a:lvl1pPr algn="r">
              <a:defRPr sz="1200">
                <a:latin typeface="TheSans UHH"/>
              </a:defRPr>
            </a:lvl1pPr>
          </a:lstStyle>
          <a:p>
            <a:pPr>
              <a:defRPr/>
            </a:pPr>
            <a:fld id="{3C606240-9D1C-3843-B28E-77756B6151FD}" type="slidenum">
              <a:rPr lang="de-DE"/>
              <a:t>‹Nr.›</a:t>
            </a:fld>
            <a:endParaRPr lang="de-DE"/>
          </a:p>
        </p:txBody>
      </p:sp>
    </p:spTree>
  </p:cSld>
  <p:clrMap bg1="lt1" tx1="dk1" bg2="lt2" tx2="dk2" accent1="accent1" accent2="accent2" accent3="accent3" accent4="accent4" accent5="accent5" accent6="accent6" hlink="hlink" folHlink="folHlink"/>
  <p:hf hdr="0" ftr="0" dt="0"/>
  <p:notesStyle>
    <a:lvl1pPr marL="0" algn="l" defTabSz="457200">
      <a:defRPr sz="1200">
        <a:solidFill>
          <a:schemeClr val="tx1"/>
        </a:solidFill>
        <a:latin typeface="TheSans UHH"/>
        <a:ea typeface="+mn-ea"/>
        <a:cs typeface="+mn-cs"/>
      </a:defRPr>
    </a:lvl1pPr>
    <a:lvl2pPr marL="457200" algn="l" defTabSz="457200">
      <a:defRPr sz="1200">
        <a:solidFill>
          <a:schemeClr val="tx1"/>
        </a:solidFill>
        <a:latin typeface="TheSans UHH"/>
        <a:ea typeface="+mn-ea"/>
        <a:cs typeface="+mn-cs"/>
      </a:defRPr>
    </a:lvl2pPr>
    <a:lvl3pPr marL="914400" algn="l" defTabSz="457200">
      <a:defRPr sz="1200">
        <a:solidFill>
          <a:schemeClr val="tx1"/>
        </a:solidFill>
        <a:latin typeface="TheSans UHH"/>
        <a:ea typeface="+mn-ea"/>
        <a:cs typeface="+mn-cs"/>
      </a:defRPr>
    </a:lvl3pPr>
    <a:lvl4pPr marL="1371600" algn="l" defTabSz="457200">
      <a:defRPr sz="1200">
        <a:solidFill>
          <a:schemeClr val="tx1"/>
        </a:solidFill>
        <a:latin typeface="TheSans UHH"/>
        <a:ea typeface="+mn-ea"/>
        <a:cs typeface="+mn-cs"/>
      </a:defRPr>
    </a:lvl4pPr>
    <a:lvl5pPr marL="1828800" algn="l" defTabSz="457200">
      <a:defRPr sz="1200">
        <a:solidFill>
          <a:schemeClr val="tx1"/>
        </a:solidFill>
        <a:latin typeface="TheSans UHH"/>
        <a:ea typeface="+mn-ea"/>
        <a:cs typeface="+mn-cs"/>
      </a:defRPr>
    </a:lvl5pPr>
    <a:lvl6pPr marL="2286000" algn="l" defTabSz="457200">
      <a:defRPr sz="1200">
        <a:solidFill>
          <a:schemeClr val="tx1"/>
        </a:solidFill>
        <a:latin typeface="+mn-lt"/>
        <a:ea typeface="+mn-ea"/>
        <a:cs typeface="+mn-cs"/>
      </a:defRPr>
    </a:lvl6pPr>
    <a:lvl7pPr marL="2743200" algn="l" defTabSz="457200">
      <a:defRPr sz="1200">
        <a:solidFill>
          <a:schemeClr val="tx1"/>
        </a:solidFill>
        <a:latin typeface="+mn-lt"/>
        <a:ea typeface="+mn-ea"/>
        <a:cs typeface="+mn-cs"/>
      </a:defRPr>
    </a:lvl7pPr>
    <a:lvl8pPr marL="3200400" algn="l" defTabSz="457200">
      <a:defRPr sz="1200">
        <a:solidFill>
          <a:schemeClr val="tx1"/>
        </a:solidFill>
        <a:latin typeface="+mn-lt"/>
        <a:ea typeface="+mn-ea"/>
        <a:cs typeface="+mn-cs"/>
      </a:defRPr>
    </a:lvl8pPr>
    <a:lvl9pPr marL="3657600" algn="l" defTabSz="4572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politische-bildung-brandenburg.de/lexikon/populismus"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politische-bildung-brandenburg.de/glossar/rechtsextremismus-0"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volkshochschule.de/bildungspolitik/gesellschaftlicher_zusammenhalt/interview-volkshochschulen-und-afd.php"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ogletree.com/insights-resources/blog-posts/new-texas-law-prohibiting-institutions-of-higher-education-from-establishing-or-maintaining-dei-offices-is-now-effectiv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dserver.bundestag.de/btd/20/118/2011828.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ard.de/die-ard/presse-und-kontakt/ard-pressemeldungen/2024/10-07-ARD-und-Volkshochschulen-Starke-Partnerinnen-fuer-Demokratie-Meinungs-und-Pressefreiheit-100/" TargetMode="External"/><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3" Type="http://schemas.openxmlformats.org/officeDocument/2006/relationships/hyperlink" Target="https://dserver.bundestag.de/btd/20/118/2011828.pdf"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3" Type="http://schemas.openxmlformats.org/officeDocument/2006/relationships/hyperlink" Target="https://www.boeckler.de/de/faust-detail.htm?sync_id=HBS-009038" TargetMode="External"/><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3" Type="http://schemas.openxmlformats.org/officeDocument/2006/relationships/hyperlink" Target="https://nbn-resolving.org/urn:nbn:de:0168-ssoar-88950-7" TargetMode="External"/><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3" Type="http://schemas.openxmlformats.org/officeDocument/2006/relationships/hyperlink" Target="https://nbn-resolving.org/urn:nbn:de:0168-ssoar-88950-7" TargetMode="External"/><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3" Type="http://schemas.openxmlformats.org/officeDocument/2006/relationships/hyperlink" Target="https://www.ssoar.info/ssoar/bitstream/handle/document/99403/ssoar-2024-schroeder_et_al-Evaluation_des_Bundesprogramms_Unsere_Arbeit.pdf?sequence=1&amp;isAllowed=y&amp;lnkname=ssoar-2024-schroeder_et_al-Evaluation_des_Bundesprogramms_Unsere_Arbeit.pdf"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dirty="0"/>
              <a:t>Bild: Aus ENDIRA-Präsentation von Prof. Dr. Markus Rieger-</a:t>
            </a:r>
            <a:r>
              <a:rPr lang="de-DE" dirty="0" err="1"/>
              <a:t>Ladich</a:t>
            </a:r>
            <a:r>
              <a:rPr lang="de-DE" dirty="0"/>
              <a:t>, diese Grafik geht offenbar auf PrimeGeorgia.ge zurück, die Seite ist aber nicht mehr auffindbar. </a:t>
            </a:r>
          </a:p>
          <a:p>
            <a:pPr>
              <a:defRPr/>
            </a:pPr>
            <a:r>
              <a:rPr lang="de-DE" dirty="0"/>
              <a:t>Eine ähnliche Grafik ist hier: https://emnetwork.substack.com/p/shifting-the-overton-window </a:t>
            </a:r>
          </a:p>
          <a:p>
            <a:pPr>
              <a:defRPr/>
            </a:pPr>
            <a:r>
              <a:rPr lang="de-DE" dirty="0"/>
              <a:t>Das Konzept kommt aus der Politikwissenschaft (von Joseph </a:t>
            </a:r>
            <a:r>
              <a:rPr lang="de-DE" dirty="0" err="1"/>
              <a:t>Overton</a:t>
            </a:r>
            <a:r>
              <a:rPr lang="de-DE" dirty="0"/>
              <a:t>) und ist zunächst auf die Bewegung in Diskursen gerichtet. </a:t>
            </a:r>
          </a:p>
          <a:p>
            <a:pPr>
              <a:defRPr/>
            </a:pPr>
            <a:r>
              <a:rPr lang="de-DE" dirty="0"/>
              <a:t>https://de.wikipedia.org/wiki/Overton-Fenster </a:t>
            </a:r>
          </a:p>
          <a:p>
            <a:pPr>
              <a:defRPr/>
            </a:pPr>
            <a:r>
              <a:rPr lang="de-DE" dirty="0"/>
              <a:t>Die oben zitierte Organisation </a:t>
            </a:r>
            <a:r>
              <a:rPr lang="de-DE" dirty="0" err="1"/>
              <a:t>EMNetwork</a:t>
            </a:r>
            <a:r>
              <a:rPr lang="de-DE" dirty="0"/>
              <a:t> nutzt es für „</a:t>
            </a:r>
            <a:r>
              <a:rPr lang="de-DE" dirty="0" err="1"/>
              <a:t>Disaster</a:t>
            </a:r>
            <a:r>
              <a:rPr lang="de-DE" dirty="0"/>
              <a:t> </a:t>
            </a:r>
            <a:r>
              <a:rPr lang="de-DE" dirty="0" err="1"/>
              <a:t>Preparedness</a:t>
            </a:r>
            <a:r>
              <a:rPr lang="de-DE" dirty="0"/>
              <a:t>“. </a:t>
            </a:r>
          </a:p>
          <a:p>
            <a:pPr>
              <a:defRPr/>
            </a:pPr>
            <a:endParaRPr lang="de-DE" dirty="0"/>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2</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dirty="0" err="1"/>
              <a:t>Mühe</a:t>
            </a:r>
            <a:r>
              <a:rPr dirty="0"/>
              <a:t> 2022: </a:t>
            </a:r>
            <a:r>
              <a:rPr lang="de-DE" dirty="0"/>
              <a:t>"</a:t>
            </a:r>
            <a:r>
              <a:rPr lang="de-DE" sz="1200" b="0" i="0" u="none" strike="noStrike" cap="none" spc="0" dirty="0">
                <a:solidFill>
                  <a:schemeClr val="tx1"/>
                </a:solidFill>
                <a:latin typeface="TheSans UHH"/>
                <a:ea typeface="TheSans UHH"/>
                <a:cs typeface="TheSans UHH"/>
              </a:rPr>
              <a:t>Im Folgenden werden qualitative Interviews, die mit zivilgesellschaftlichen Repräsentant*innen geführt wurden, mit sekundäranalytischen Quellen (vorhandene Studien, journalistische Artikel und parlamentarische Anfragen) kombiniert und mittels induktiver Kategorienbildung ausgewertet, um geläufige Mittel oder Praxen der Einflussnahme vonseiten der AfD zu rekonstruieren und aufzubereiten“</a:t>
            </a:r>
            <a:endParaRPr dirty="0"/>
          </a:p>
        </p:txBody>
      </p:sp>
      <p:sp>
        <p:nvSpPr>
          <p:cNvPr id="4" name="Slide Number Placeholder 3"/>
          <p:cNvSpPr>
            <a:spLocks noGrp="1"/>
          </p:cNvSpPr>
          <p:nvPr>
            <p:ph type="sldNum" sz="quarter" idx="10"/>
          </p:nvPr>
        </p:nvSpPr>
        <p:spPr bwMode="auto"/>
        <p:txBody>
          <a:bodyPr/>
          <a:lstStyle/>
          <a:p>
            <a:pPr>
              <a:defRPr/>
            </a:pPr>
            <a:fld id="{68DD0991-7935-CD96-DB41-49D540D7F5CD}" type="slidenum">
              <a:rPr/>
              <a:t>4</a:t>
            </a:fld>
            <a:endParaRPr/>
          </a:p>
        </p:txBody>
      </p:sp>
    </p:spTree>
    <p:extLst>
      <p:ext uri="{BB962C8B-B14F-4D97-AF65-F5344CB8AC3E}">
        <p14:creationId xmlns:p14="http://schemas.microsoft.com/office/powerpoint/2010/main" val="2102248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https://www.boeckler.de/de/boeckler-impuls-afd-nicht-auf-der-seite-der-beschaftigten-64909.htm</a:t>
            </a:r>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5</a:t>
            </a:fld>
            <a:endParaRPr lang="de-DE"/>
          </a:p>
        </p:txBody>
      </p:sp>
    </p:spTree>
    <p:extLst>
      <p:ext uri="{BB962C8B-B14F-4D97-AF65-F5344CB8AC3E}">
        <p14:creationId xmlns:p14="http://schemas.microsoft.com/office/powerpoint/2010/main" val="767920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39759F3-229A-8DD5-A003-99D7C160E48F}" type="slidenum">
              <a:rPr/>
              <a:t>6</a:t>
            </a:fld>
            <a:endParaRPr/>
          </a:p>
        </p:txBody>
      </p:sp>
    </p:spTree>
    <p:extLst>
      <p:ext uri="{BB962C8B-B14F-4D97-AF65-F5344CB8AC3E}">
        <p14:creationId xmlns:p14="http://schemas.microsoft.com/office/powerpoint/2010/main" val="3093755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dirty="0"/>
              <a:t>https://www.bundesverfassungsgericht.de/SharedDocs/Pressemitteilungen/DE/2017/bvg17-004.html </a:t>
            </a:r>
            <a:endParaRPr dirty="0"/>
          </a:p>
          <a:p>
            <a:pPr>
              <a:defRPr/>
            </a:pPr>
            <a:endParaRPr lang="de-DE" dirty="0"/>
          </a:p>
          <a:p>
            <a:pPr>
              <a:defRPr/>
            </a:pPr>
            <a:r>
              <a:rPr lang="de-DE" dirty="0"/>
              <a:t>a) Der Begriff der freiheitlichen demokratischen Grundordnung im Sinne von Art. 21 Abs. 2 GG beinhaltet die zentralen Grundprinzipien, die für den freiheitlichen Verfassungsstaat schlechthin unentbehrlich sind. Ihren Ausgangspunkt findet die freiheitliche demokratische Grundordnung in der Würde des Menschen (Art. 1 Abs. 1 GG). Die Garantie der Menschenwürde umfasst insbesondere die Wahrung personaler Individualität, Identität und Integrität sowie die elementare Rechtsgleichheit. Auf rassistische Diskriminierung zielende Konzepte sind damit nicht vereinbar. Daneben sind im Rahmen des Demokratieprinzips die Möglichkeit gleichberechtigter Teilhabe aller Bürgerinnen und Bürger am Prozess der politischen Willensbildung und die Rückbindung der Ausübung aller Staatsgewalt an das Volk (Art. 20 Abs. 1 und 2 GG) konstitutive Bestandteile der freiheitlichen demokratischen Grundordnung. Hinsichtlich des Rechtsstaatsprinzips gilt dies für die Rechtsbindung der öffentlichen Gewalt, die Kontrolle dieser Bindung durch unabhängige Gerichte und das staatliche Gewaltmonopol.</a:t>
            </a:r>
            <a:endParaRPr dirty="0"/>
          </a:p>
          <a:p>
            <a:pPr>
              <a:defRPr/>
            </a:pPr>
            <a:r>
              <a:rPr lang="de-DE" dirty="0"/>
              <a:t>b) Der Begriff des Beseitigens im Sinne des Art. 21 Abs. 2 GG bezeichnet die Abschaffung zumindest eines der Wesenselemente der freiheitlichen demokratischen Grundordnung oder deren Ersetzung durch eine andere Verfassungsordnung oder ein anderes Regierungssystem. Von einem Beeinträchtigen ist auszugehen, wenn eine Partei nach ihrem politischen Konzept mit hinreichender Intensität eine spürbare Gefährdung eines der Wesenselemente der freiheitlichen demokratischen Grundordnung bewirkt.</a:t>
            </a:r>
            <a:endParaRPr dirty="0"/>
          </a:p>
          <a:p>
            <a:pPr>
              <a:defRPr/>
            </a:pPr>
            <a:r>
              <a:rPr lang="de-DE" dirty="0"/>
              <a:t>c) Dass eine Partei die Beeinträchtigung oder Beseitigung der freiheitlichen demokratischen Grundordnung anstrebt, muss sich aus den Zielen oder dem Verhalten ihrer Anhänger ergeben. Die Ziele einer Partei sind der Inbegriff dessen, was eine Partei (offen oder verdeckt) politisch anstrebt. Anhänger sind alle Personen, die sich für eine Partei einsetzen und sich zu ihr bekennen, auch wenn sie nicht Mitglied der Partei sind. Zuzurechnen sind einer Partei grundsätzlich die Tätigkeit der Parteiführung, leitender Funktionäre (auch von Teilorganisationen) und Äußerungen in Publikationsorganen der Partei. Bei Äußerungen oder Handlungen einfacher Mitglieder oder von Anhängern, die nicht der Partei angehören, ist entscheidend, dass in deren Verhalten der politische Wille der Partei erkennbar zum Ausdruck kommt. Dies ist regelmäßig der Fall, wenn das Verhalten eine in der Partei vorhandene Grundtendenz widerspiegelt oder die Partei sich dieses Verhalten ausdrücklich zu Eigen gemacht hat.</a:t>
            </a:r>
            <a:endParaRPr dirty="0"/>
          </a:p>
          <a:p>
            <a:pPr>
              <a:defRPr/>
            </a:pPr>
            <a:r>
              <a:rPr lang="de-DE" dirty="0"/>
              <a:t>d) Das Parteiverbot erfordert ein „Ausgehen“ auf die Beeinträchtigung oder Beseitigung der freiheitlichen demokratischen Grundordnung. Es ist kein Gesinnungs- oder Weltanschauungsverbot. Vielmehr muss die Partei über das Bekennen ihrer verfassungsfeindlichen Ziele hinaus die Grenze zum Bekämpfen der freiheitlichen demokratischen Grundordnung überschreiten. Dies setzt voraus, dass sie sich durch aktives und planvolles Handeln für ihre Ziele einsetzt und auf die Beeinträchtigung oder Beseitigung der freiheitlichen demokratischen Grundordnung hinwirkt. Nicht erforderlich ist, dass das Handeln der Partei zu einer konkreten Gefahr für die Schutzgüter des Art. 21 Abs. 2 Satz 1 GG führt. Es müssen jedoch konkrete Anhaltspunkte von Gewicht vorliegen, die es zumindest möglich erscheinen lassen, dass das Handeln der Partei erfolgreich sein kann (Potentialität). Lässt das Handeln einer Partei dagegen noch nicht einmal auf die Möglichkeit eines Erreichens ihrer verfassungsfeindlichen Ziele schließen, bedarf es des präventiven Schutzes der Verfassung durch ein Parteiverbot nicht. An der abweichenden Definition im KPD-Urteil, nach der es einem Parteiverbot nicht entgegenstehe, wenn für die Partei nach menschlichem Ermessen keine Aussicht darauf besteht, dass sie ihre verfassungswidrige Absicht in absehbarer Zukunft werde verwirklichen können (BVerfG 5, 85 &lt;143&gt;), hält der Senat nicht fest.</a:t>
            </a:r>
            <a:endParaRPr dirty="0"/>
          </a:p>
          <a:p>
            <a:pPr>
              <a:defRPr/>
            </a:pPr>
            <a:r>
              <a:rPr lang="de-DE" dirty="0"/>
              <a:t>e) Für die Annahme weiterer (ungeschriebener) Tatbestandsmerkmale ist im Rahmen des Art. 21 Abs. 2 GG kein Raum. Weder findet der Grundsatz der Verhältnismäßigkeit im Parteiverbotsverfahren Anwendung, noch kommt der Wesensverwandtschaft einer Partei mit dem Nationalsozialismus eine die Tatbestandsmerkmale des Art. 21 Abs. 2 GG ersetzende Funktion zu. Allerdings kann die Wesensverwandtschaft mit dem Nationalsozialismus indizielle Bedeutung hinsichtlich der Verfolgung verfassungsfeindlicher Ziele einer Partei entfalten.</a:t>
            </a:r>
            <a:endParaRPr dirty="0"/>
          </a:p>
          <a:p>
            <a:pPr>
              <a:defRPr/>
            </a:pPr>
            <a:r>
              <a:rPr lang="de-DE" dirty="0"/>
              <a:t>3. Nach diesen Maßstäben ist der Verbotsantrag unbegründet.</a:t>
            </a:r>
            <a:endParaRPr dirty="0"/>
          </a:p>
          <a:p>
            <a:pPr>
              <a:defRPr/>
            </a:pPr>
            <a:r>
              <a:rPr lang="de-DE" dirty="0"/>
              <a:t>a) Das politische Konzept der NPD ist auf die Beseitigung der freiheitlichen demokratischen Grundordnung gerichtet.</a:t>
            </a:r>
            <a:endParaRPr dirty="0"/>
          </a:p>
          <a:p>
            <a:pPr>
              <a:defRPr/>
            </a:pPr>
            <a:r>
              <a:rPr lang="de-DE" dirty="0" err="1"/>
              <a:t>aa</a:t>
            </a:r>
            <a:r>
              <a:rPr lang="de-DE" dirty="0"/>
              <a:t>) Der von der NPD vertretene Volksbegriff verletzt die Menschenwürde. Er negiert den sich hieraus ergebenden Achtungsanspruch der Person und führt zur Verweigerung elementarer Rechtsgleichheit für alle, die nicht der ethnisch definierten „Volksgemeinschaft“ in ihrem Sinne angehören. Das Politikkonzept der NPD ist auf die Ausgrenzung, Verächtlichmachung und weitgehende Rechtlosstellung von gesellschaftlichen Gruppen (Ausländern, Migranten, religiösen und sonstigen Minderheiten) gerichtet.</a:t>
            </a:r>
            <a:endParaRPr dirty="0"/>
          </a:p>
          <a:p>
            <a:pPr>
              <a:defRPr/>
            </a:pPr>
            <a:r>
              <a:rPr lang="de-DE" dirty="0" err="1"/>
              <a:t>bb</a:t>
            </a:r>
            <a:r>
              <a:rPr lang="de-DE" dirty="0"/>
              <a:t>) Darüber hinaus missachtet die NPD die freiheitliche demokratische Grundordnung auch mit Blick auf das Demokratieprinzip. In einem durch die „Einheit von Volk und Staat“ geprägten Nationalstaat im Sinne der NPD ist für eine Beteiligung ethnischer Nichtdeutscher an der politischen Willensbildung grundsätzlich kein Raum. Dieses Konzept widerspricht dem im menschenrechtlichen Kern des Demokratieprinzips wurzelnden Anspruch auf gleichberechtigte Teilhabe aller Staatsangehörigen an der politischen Willensbildung. Außerdem tritt die NPD für die Abschaffung des bestehenden parlamentarisch-repräsentativen Systems und seine Ersetzung durch einen am Prinzip der „Volksgemeinschaft“ orientierten Nationalstaat ein.</a:t>
            </a:r>
            <a:endParaRPr dirty="0"/>
          </a:p>
          <a:p>
            <a:pPr>
              <a:defRPr/>
            </a:pPr>
            <a:r>
              <a:rPr lang="de-DE" dirty="0"/>
              <a:t>cc) Die NPD weist eine Wesensverwandtschaft mit dem Nationalsozialismus auf. Das Konzept der „Volksgemeinschaft“, die antisemitische Grundhaltung und die Verächtlichmachung der bestehenden demokratischen Ordnung lassen deutliche Parallelen zum Nationalsozialismus erkennen. Hinzu kommen das Bekenntnis zu Führungspersönlichkeiten der NSDAP, der punktuelle Rückgriff auf Vokabular, Texte, Liedgut und Symbolik des Nationalsozialismus sowie geschichtsrevisionistische Äußerungen, die eine Verbundenheit zumindest relevanter Teile der NPD mit der Vorstellungswelt des Nationalsozialismus dokumentieren. Die Wesensverwandtschaft der NPD mit dem Nationalsozialismus bestätigt deren Missachtung der freiheitlichen demokratischen Grundordnung.</a:t>
            </a:r>
            <a:endParaRPr dirty="0"/>
          </a:p>
          <a:p>
            <a:pPr>
              <a:defRPr/>
            </a:pPr>
            <a:r>
              <a:rPr lang="de-DE" dirty="0"/>
              <a:t>b) Einem Verbot der NPD steht aber entgegen, dass das Tatbestandsmerkmal des „Darauf Ausgehens“ im Sinne von Art. 21 Abs. 2 Satz 1 GG nicht erfüllt ist. Die NPD bekennt sich zwar zu ihren gegen die freiheitliche demokratische Grundordnung gerichteten Zielen und arbeitet planvoll auf deren Erreichung hin, so dass sich ihr Handeln als qualifizierte Vorbereitung der von ihr angestrebten Beseitigung der freiheitlichen demokratischen Grundordnung darstellt. Es fehlt jedoch an konkreten Anhaltspunkten von Gewicht, die eine Durchsetzung der von ihr verfolgten verfassungsfeindlichen Ziele möglich erscheinen lassen. Weder steht eine erfolgreiche Durchsetzung dieser Ziele im Rahmen der Beteiligung am Prozess der politischen Willensbildung in Aussicht (</a:t>
            </a:r>
            <a:r>
              <a:rPr lang="de-DE" dirty="0" err="1"/>
              <a:t>aa</a:t>
            </a:r>
            <a:r>
              <a:rPr lang="de-DE" dirty="0"/>
              <a:t>), noch ist der Versuch einer Erreichung dieser Ziele durch eine der NPD zurechenbare Beeinträchtigung der Freiheit der politischen Willensbildung in hinreichendem Umfang feststellbar (</a:t>
            </a:r>
            <a:r>
              <a:rPr lang="de-DE" dirty="0" err="1"/>
              <a:t>bb</a:t>
            </a:r>
            <a:r>
              <a:rPr lang="de-DE" dirty="0"/>
              <a:t>).</a:t>
            </a:r>
            <a:endParaRPr dirty="0"/>
          </a:p>
          <a:p>
            <a:pPr>
              <a:defRPr/>
            </a:pPr>
            <a:r>
              <a:rPr lang="de-DE" dirty="0" err="1"/>
              <a:t>aa</a:t>
            </a:r>
            <a:r>
              <a:rPr lang="de-DE" dirty="0"/>
              <a:t>) Ein Erreichen der verfassungswidrigen Ziele der NPD mit parlamentarischen oder außerparlamentarischen demokratischen Mitteln erscheint ausgeschlossen.</a:t>
            </a:r>
            <a:endParaRPr dirty="0"/>
          </a:p>
          <a:p>
            <a:pPr>
              <a:defRPr/>
            </a:pPr>
            <a:endParaRPr lang="de-DE" dirty="0"/>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7</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de-DE" dirty="0"/>
              <a:t>Fazit: Es hat wenig Sinn, denjenigen, die mit den Begriffen „Rechtsextremismus“ und „Brandmauern“ arbeiten, ohne jedoch eine Gleichsetzung von rechts- und linksextrem vorzunehmen und ohne eine unbescholtene Mitte anzunehmen, jeweils mit dem Hufeisenvorwurf zu diskreditieren. Dadurch werden die teils dringend notwendigen rechtlichen Abgrenzungen, die das Instrumentarium der wehrhaften Demokratie bereithält, untergraben. Wichtig ist umgekehrt bei Brandmauer- und Rechtsextremismus-Aktivitäten, dass geklärt ist, dass diese nur einen Teil der Abwehr abdecken, während weitere Strategien z.B. die Rechtsverlagerung der bürgerlichen Mitte aufklären sollten und zudem präventiv gegen Diskriminierungen vorgehen sollten. Brandmauer-Strategien sind insofern nur Teil eines größeren Konzepts.</a:t>
            </a:r>
            <a:endParaRPr dirty="0"/>
          </a:p>
        </p:txBody>
      </p:sp>
      <p:sp>
        <p:nvSpPr>
          <p:cNvPr id="4" name="Slide Number Placeholder 3"/>
          <p:cNvSpPr>
            <a:spLocks noGrp="1"/>
          </p:cNvSpPr>
          <p:nvPr>
            <p:ph type="sldNum" sz="quarter" idx="10"/>
          </p:nvPr>
        </p:nvSpPr>
        <p:spPr bwMode="auto"/>
        <p:txBody>
          <a:bodyPr/>
          <a:lstStyle/>
          <a:p>
            <a:pPr>
              <a:defRPr/>
            </a:pPr>
            <a:fld id="{51E123B1-B4E6-07A7-0BF4-EB094B995963}" type="slidenum">
              <a:rPr/>
              <a:t>8</a:t>
            </a:fld>
            <a:endParaRPr/>
          </a:p>
        </p:txBody>
      </p:sp>
    </p:spTree>
    <p:extLst>
      <p:ext uri="{BB962C8B-B14F-4D97-AF65-F5344CB8AC3E}">
        <p14:creationId xmlns:p14="http://schemas.microsoft.com/office/powerpoint/2010/main" val="4081558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https://www.mdr.de/nachrichten/sachsen/politik/nachrichten-verwaltungsgericht-afd-gesichert-rechtsextrem-100.html</a:t>
            </a:r>
            <a:endParaRPr/>
          </a:p>
          <a:p>
            <a:pPr>
              <a:defRPr/>
            </a:pPr>
            <a:r>
              <a:rPr lang="de-DE"/>
              <a:t>Katapult-Grafik: Sachsen, Sachsen-Anhalt und Thüringen</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9</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dirty="0"/>
              <a:t>Grafik: </a:t>
            </a:r>
            <a:r>
              <a:rPr lang="de-DE" dirty="0" err="1"/>
              <a:t>Volksverpetzer</a:t>
            </a:r>
            <a:r>
              <a:rPr lang="de-DE" dirty="0"/>
              <a:t>, Instagram.</a:t>
            </a:r>
            <a:endParaRPr dirty="0"/>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10</a:t>
            </a:fld>
            <a:endParaRPr lang="de-DE"/>
          </a:p>
        </p:txBody>
      </p:sp>
    </p:spTree>
    <p:extLst>
      <p:ext uri="{BB962C8B-B14F-4D97-AF65-F5344CB8AC3E}">
        <p14:creationId xmlns:p14="http://schemas.microsoft.com/office/powerpoint/2010/main" val="2505557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Screenshots der Tagesschau-App am 2.5.2025</a:t>
            </a:r>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11</a:t>
            </a:fld>
            <a:endParaRPr lang="de-DE"/>
          </a:p>
        </p:txBody>
      </p:sp>
    </p:spTree>
    <p:extLst>
      <p:ext uri="{BB962C8B-B14F-4D97-AF65-F5344CB8AC3E}">
        <p14:creationId xmlns:p14="http://schemas.microsoft.com/office/powerpoint/2010/main" val="2526458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dirty="0"/>
              <a:t>Military </a:t>
            </a:r>
            <a:r>
              <a:rPr lang="de-DE" dirty="0" err="1"/>
              <a:t>democracy</a:t>
            </a:r>
            <a:r>
              <a:rPr lang="de-DE" dirty="0"/>
              <a:t>: Kurt Loewenstein und Karl Mannheim (Wikipedia)</a:t>
            </a:r>
            <a:endParaRPr dirty="0"/>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12</a:t>
            </a:fld>
            <a:endParaRPr lang="de-DE"/>
          </a:p>
        </p:txBody>
      </p:sp>
    </p:spTree>
    <p:extLst>
      <p:ext uri="{BB962C8B-B14F-4D97-AF65-F5344CB8AC3E}">
        <p14:creationId xmlns:p14="http://schemas.microsoft.com/office/powerpoint/2010/main" val="1813614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Ähnlich: Verfassungsschutz</a:t>
            </a:r>
            <a:endParaRPr/>
          </a:p>
          <a:p>
            <a:pPr>
              <a:defRPr/>
            </a:pPr>
            <a:r>
              <a:rPr lang="de-DE"/>
              <a:t>https://www.verfassungsschutz.de/DE/themen/rechtsextremismus/rechtsextremismus_node.html </a:t>
            </a:r>
            <a:endParaRPr/>
          </a:p>
          <a:p>
            <a:pPr>
              <a:defRPr/>
            </a:pPr>
            <a:endParaRPr lang="de-DE"/>
          </a:p>
          <a:p>
            <a:pPr>
              <a:defRPr/>
            </a:pPr>
            <a:r>
              <a:rPr lang="de-DE"/>
              <a:t>Brandenburgische Landeszentrale für politische Bildung: </a:t>
            </a:r>
            <a:endParaRPr/>
          </a:p>
          <a:p>
            <a:pPr>
              <a:defRPr/>
            </a:pPr>
            <a:r>
              <a:rPr lang="de-DE"/>
              <a:t>Rechtspopulismus ist eine Form des </a:t>
            </a:r>
            <a:r>
              <a:rPr lang="de-DE" u="sng">
                <a:hlinkClick r:id="rId3" tooltip="https://www.politische-bildung-brandenburg.de/lexikon/populismus"/>
              </a:rPr>
              <a:t>Populismus</a:t>
            </a:r>
            <a:r>
              <a:rPr lang="de-DE"/>
              <a:t>. Er ist eine politische Strömung, die sich mit nationalistischen, völkischen, rassistischen und autoritären Thesen und Parolen gegen die liberale Demokratie wendet. Eine rechtspopulistische Haltung richtet sich häufig gegen Fremde, die nicht zum eigenen Volk gehören sollen. Die Abgrenzung zwischen Rechtspopulismus und </a:t>
            </a:r>
            <a:r>
              <a:rPr lang="de-DE" u="sng">
                <a:hlinkClick r:id="rId4" tooltip="Rechtsextremismus bezeichnet eine Position, die sich radikal gegen Demokratie, Meinungsfreiheit und gesellschaftliche Vielfalt stellt. Rechtsextreme Organisationen wollen stattdessen einen autoritären Führerstaat in geschlossenen nationalen Grenzen errichten. Sie bedienen sich populistischer Thesen, um in der Bevölkerung Anhänger zu gewinnen, beispielsweise durch stark ausländerfeindliche oder kaptitalismuskritische Aussagen. Die NPD ist gegenwärtig die bekannteste rechtsextreme Partei in der Bundesrepublik."/>
              </a:rPr>
              <a:t>Rechtsextremismus</a:t>
            </a:r>
            <a:r>
              <a:rPr lang="de-DE"/>
              <a:t> ist hierbei nicht immer deutlich</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13</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Grafiken: Vortrag von Prof. Dr. Markus Rieger-Ladich Januar 2025, ENDIRA-Netzwerk</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14</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4306FDC-CDA5-015D-C379-4F7DD166C84D}" type="slidenum">
              <a:r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A9074E5-A333-46F1-BF4B-97D40A923368}" type="slidenum">
              <a:r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39759F3-229A-8DD5-A003-99D7C160E48F}" type="slidenum">
              <a:rPr/>
              <a:t>17</a:t>
            </a:fld>
            <a:endParaRPr/>
          </a:p>
        </p:txBody>
      </p:sp>
    </p:spTree>
    <p:extLst>
      <p:ext uri="{BB962C8B-B14F-4D97-AF65-F5344CB8AC3E}">
        <p14:creationId xmlns:p14="http://schemas.microsoft.com/office/powerpoint/2010/main" val="2306587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B0654E9-56BC-6B50-8312-F7980E294517}" type="slidenum">
              <a:rPr/>
              <a:t>18</a:t>
            </a:fld>
            <a:endParaRPr/>
          </a:p>
        </p:txBody>
      </p:sp>
    </p:spTree>
    <p:extLst>
      <p:ext uri="{BB962C8B-B14F-4D97-AF65-F5344CB8AC3E}">
        <p14:creationId xmlns:p14="http://schemas.microsoft.com/office/powerpoint/2010/main" val="4158937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2BAE131-9AEF-B5B9-7162-08BFD2B12AE6}" type="slidenum">
              <a:rPr/>
              <a:t>19</a:t>
            </a:fld>
            <a:endParaRPr/>
          </a:p>
        </p:txBody>
      </p:sp>
    </p:spTree>
    <p:extLst>
      <p:ext uri="{BB962C8B-B14F-4D97-AF65-F5344CB8AC3E}">
        <p14:creationId xmlns:p14="http://schemas.microsoft.com/office/powerpoint/2010/main" val="1499418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20</a:t>
            </a:fld>
            <a:endParaRPr lang="de-DE"/>
          </a:p>
        </p:txBody>
      </p:sp>
    </p:spTree>
    <p:extLst>
      <p:ext uri="{BB962C8B-B14F-4D97-AF65-F5344CB8AC3E}">
        <p14:creationId xmlns:p14="http://schemas.microsoft.com/office/powerpoint/2010/main" val="1969035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39759F3-229A-8DD5-A003-99D7C160E48F}" type="slidenum">
              <a:r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A15AF41-C43A-8AA1-10BB-5470A49BE0F8}" type="slidenum">
              <a:r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06894FB-A7A1-74A9-EB96-A14A4DFB62F0}" type="slidenum">
              <a:r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10"/>
          </p:nvPr>
        </p:nvSpPr>
        <p:spPr bwMode="auto"/>
        <p:txBody>
          <a:bodyPr/>
          <a:lstStyle/>
          <a:p>
            <a:pPr>
              <a:defRPr/>
            </a:pPr>
            <a:fld id="{345E8422-2D66-D8DB-6193-CE0C445F71A6}" type="slidenum">
              <a:r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B6C7FDE-13C9-DD39-AF5E-C326B289F225}" type="slidenum">
              <a:r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de-DE" sz="1200"/>
              <a:t>Link zum youtube-Video</a:t>
            </a:r>
            <a:endParaRPr/>
          </a:p>
          <a:p>
            <a:pPr marL="0" marR="0" lvl="0" indent="0" algn="l" defTabSz="457200">
              <a:lnSpc>
                <a:spcPct val="100000"/>
              </a:lnSpc>
              <a:spcBef>
                <a:spcPts val="0"/>
              </a:spcBef>
              <a:spcAft>
                <a:spcPts val="0"/>
              </a:spcAft>
              <a:buClrTx/>
              <a:buSzTx/>
              <a:buFontTx/>
              <a:buNone/>
              <a:defRPr/>
            </a:pPr>
            <a:r>
              <a:rPr lang="de-DE" sz="1200"/>
              <a:t>https://www.youtube.com/watch?v=eBCNspa9EFg</a:t>
            </a:r>
            <a:br>
              <a:rPr lang="de-DE" sz="1200"/>
            </a:br>
            <a:endParaRPr lang="de-DE" sz="1200"/>
          </a:p>
          <a:p>
            <a:pPr>
              <a:defRPr/>
            </a:pPr>
            <a:r>
              <a:rPr lang="de-DE"/>
              <a:t>Link zur Antwort der Bundesregierung auf die Anfrage der AfD: https://dserver.bundestag.de/btd/20/118/2011885.pdf</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26</a:t>
            </a:fld>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0AB32FA-2550-C0EB-4C3D-06B70FA8FE68}" type="slidenum">
              <a:r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de-DE" sz="1200" dirty="0"/>
              <a:t>Integrationskurse werden m.E. immer wieder angegriffen werden über die Erfolgsquoten (siehe: Kleine Anfrage, Link siehe Linkliste), die „Migrationsindustrie“ heißt im AfD-Jargon auch „Asylindustrie“ (Link siehe Linkliste)</a:t>
            </a:r>
            <a:endParaRPr dirty="0"/>
          </a:p>
          <a:p>
            <a:pPr marL="0" marR="0" lvl="0" indent="0" algn="l" defTabSz="457200">
              <a:lnSpc>
                <a:spcPct val="100000"/>
              </a:lnSpc>
              <a:spcBef>
                <a:spcPts val="0"/>
              </a:spcBef>
              <a:spcAft>
                <a:spcPts val="0"/>
              </a:spcAft>
              <a:buClrTx/>
              <a:buSzTx/>
              <a:buFontTx/>
              <a:buNone/>
              <a:defRPr/>
            </a:pPr>
            <a:r>
              <a:rPr lang="de-DE" sz="1200" dirty="0"/>
              <a:t>Die </a:t>
            </a:r>
            <a:r>
              <a:rPr lang="de-DE" sz="1200" dirty="0" err="1"/>
              <a:t>VHSn</a:t>
            </a:r>
            <a:r>
              <a:rPr lang="de-DE" sz="1200" dirty="0"/>
              <a:t> stehen vor der Frage, kommunale Räume auch für AfD-Veranstaltungen zu vermieten (DVV-Interview mit Benno Hafeneger: </a:t>
            </a:r>
            <a:r>
              <a:rPr lang="de-DE" sz="1200" u="sng" dirty="0">
                <a:hlinkClick r:id="rId3" tooltip="https://www.volkshochschule.de/bildungspolitik/gesellschaftlicher_zusammenhalt/interview-volkshochschulen-und-afd.php"/>
              </a:rPr>
              <a:t>https://www.volkshochschule.de/bildungspolitik/gesellschaftlicher_zusammenhalt/interview-volkshochschulen-und-afd.php</a:t>
            </a:r>
            <a:endParaRPr lang="de-DE" sz="1200" dirty="0"/>
          </a:p>
          <a:p>
            <a:pPr>
              <a:defRPr/>
            </a:pPr>
            <a:endParaRPr lang="de-DE" dirty="0"/>
          </a:p>
          <a:p>
            <a:pPr>
              <a:defRPr/>
            </a:pPr>
            <a:r>
              <a:rPr lang="de-DE" dirty="0"/>
              <a:t>Rechtsgutachten </a:t>
            </a:r>
            <a:endParaRPr dirty="0"/>
          </a:p>
          <a:p>
            <a:pPr>
              <a:defRPr/>
            </a:pPr>
            <a:r>
              <a:rPr lang="de-DE" dirty="0"/>
              <a:t>https://www.amadeu-antonio-stiftung.de/pressemitteilungen/rechtsgutachten-zum-sog-neutralitaetsgebot-staerkt-saechsischen-vereinen-den-ruecken/</a:t>
            </a:r>
            <a:endParaRPr dirty="0"/>
          </a:p>
        </p:txBody>
      </p:sp>
      <p:sp>
        <p:nvSpPr>
          <p:cNvPr id="4" name="Foliennummernplatzhalter 3"/>
          <p:cNvSpPr>
            <a:spLocks noGrp="1"/>
          </p:cNvSpPr>
          <p:nvPr>
            <p:ph type="sldNum" sz="quarter" idx="5"/>
          </p:nvPr>
        </p:nvSpPr>
        <p:spPr bwMode="auto"/>
        <p:txBody>
          <a:bodyPr/>
          <a:lstStyle/>
          <a:p>
            <a:pPr marL="0" marR="0" lvl="0" indent="0" algn="r" defTabSz="457200">
              <a:lnSpc>
                <a:spcPct val="100000"/>
              </a:lnSpc>
              <a:spcBef>
                <a:spcPts val="0"/>
              </a:spcBef>
              <a:spcAft>
                <a:spcPts val="0"/>
              </a:spcAft>
              <a:buClrTx/>
              <a:buSzTx/>
              <a:buFontTx/>
              <a:buNone/>
              <a:defRPr/>
            </a:pPr>
            <a:fld id="{3C606240-9D1C-3843-B28E-77756B6151FD}" type="slidenum">
              <a:rPr lang="de-DE" sz="1200" b="0" i="0" u="none" strike="noStrike" cap="none" spc="0">
                <a:ln>
                  <a:noFill/>
                </a:ln>
                <a:solidFill>
                  <a:prstClr val="black"/>
                </a:solidFill>
                <a:latin typeface="TheSans UHH"/>
                <a:ea typeface="Arial"/>
                <a:cs typeface="Arial"/>
              </a:rPr>
              <a:t>28</a:t>
            </a:fld>
            <a:endParaRPr lang="de-DE" sz="1200" b="0" i="0" u="none" strike="noStrike" cap="none" spc="0">
              <a:ln>
                <a:noFill/>
              </a:ln>
              <a:solidFill>
                <a:prstClr val="black"/>
              </a:solidFill>
              <a:latin typeface="TheSans UHH"/>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Die Integrationskurse werden bereits seit 2018 durch die AfD angegriffen, jüngst wieder im Wege des Herrenberg-Urteils.</a:t>
            </a:r>
            <a:endParaRPr/>
          </a:p>
          <a:p>
            <a:pPr>
              <a:defRPr/>
            </a:pPr>
            <a:endParaRPr lang="de-DE"/>
          </a:p>
          <a:p>
            <a:pPr>
              <a:defRPr/>
            </a:pPr>
            <a:r>
              <a:rPr lang="de-DE"/>
              <a:t>Ob der Haushalt damit kausal in Verbindung steht, kann aufgrund der Datenlage nicht beurteilt werden. </a:t>
            </a:r>
            <a:endParaRPr/>
          </a:p>
          <a:p>
            <a:pPr>
              <a:defRPr/>
            </a:pPr>
            <a:endParaRPr lang="de-DE"/>
          </a:p>
        </p:txBody>
      </p:sp>
      <p:sp>
        <p:nvSpPr>
          <p:cNvPr id="4" name="Foliennummernplatzhalter 3"/>
          <p:cNvSpPr>
            <a:spLocks noGrp="1"/>
          </p:cNvSpPr>
          <p:nvPr>
            <p:ph type="sldNum" sz="quarter" idx="5"/>
          </p:nvPr>
        </p:nvSpPr>
        <p:spPr bwMode="auto"/>
        <p:txBody>
          <a:bodyPr/>
          <a:lstStyle/>
          <a:p>
            <a:pPr marL="0" marR="0" lvl="0" indent="0" algn="r" defTabSz="457200">
              <a:lnSpc>
                <a:spcPct val="100000"/>
              </a:lnSpc>
              <a:spcBef>
                <a:spcPts val="0"/>
              </a:spcBef>
              <a:spcAft>
                <a:spcPts val="0"/>
              </a:spcAft>
              <a:buClrTx/>
              <a:buSzTx/>
              <a:buFontTx/>
              <a:buNone/>
              <a:defRPr/>
            </a:pPr>
            <a:fld id="{3C606240-9D1C-3843-B28E-77756B6151FD}" type="slidenum">
              <a:rPr lang="de-DE" sz="1200" b="0" i="0" u="none" strike="noStrike" cap="none" spc="0">
                <a:ln>
                  <a:noFill/>
                </a:ln>
                <a:solidFill>
                  <a:prstClr val="black"/>
                </a:solidFill>
                <a:latin typeface="TheSans UHH"/>
                <a:ea typeface="Arial"/>
                <a:cs typeface="Arial"/>
              </a:rPr>
              <a:t>29</a:t>
            </a:fld>
            <a:endParaRPr lang="de-DE" sz="1200" b="0" i="0" u="none" strike="noStrike" cap="none" spc="0">
              <a:ln>
                <a:noFill/>
              </a:ln>
              <a:solidFill>
                <a:prstClr val="black"/>
              </a:solidFill>
              <a:latin typeface="TheSans UHH"/>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DIE=Diversity, Equity, Inclusion</a:t>
            </a:r>
          </a:p>
          <a:p>
            <a:pPr marL="0" marR="0" lvl="0" indent="0" algn="l" defTabSz="457200">
              <a:lnSpc>
                <a:spcPct val="100000"/>
              </a:lnSpc>
              <a:spcBef>
                <a:spcPts val="0"/>
              </a:spcBef>
              <a:spcAft>
                <a:spcPts val="0"/>
              </a:spcAft>
              <a:buClrTx/>
              <a:buSzTx/>
              <a:buFontTx/>
              <a:buNone/>
              <a:defRPr/>
            </a:pPr>
            <a:r>
              <a:rPr lang="de-DE" sz="1200"/>
              <a:t>Diversität wird diskretitiert, ggf. Finanzierungseinschnitte für alle Diversitätsprogramme und Verbot diversitätssensibler Einstellungs- oder Aufnahmekriterien für Hochschulen (Hussain &amp; Yunus, mündlich berichtet auch aus Texas: D/E/I-Verbot per Gesetzgebung Januar 2024) </a:t>
            </a:r>
            <a:r>
              <a:rPr lang="de-DE" sz="1200" u="sng">
                <a:hlinkClick r:id="rId3" tooltip="https://ogletree.com/insights-resources/blog-posts/new-texas-law-prohibiting-institutions-of-higher-education-from-establishing-or-maintaining-dei-offices-is-now-effective/"/>
              </a:rPr>
              <a:t>https://ogletree.com/insights-resources/blog-posts/new-texas-law-prohibiting-institutions-of-higher-education-from-establishing-or-maintaining-dei-offices-is-now-effective/</a:t>
            </a:r>
            <a:r>
              <a:rPr lang="de-DE" sz="1200"/>
              <a:t> </a:t>
            </a:r>
            <a:endParaRPr/>
          </a:p>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30</a:t>
            </a:fld>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82130426" name="Folienbildplatzhalter 1"/>
          <p:cNvSpPr>
            <a:spLocks noGrp="1" noRot="1" noChangeAspect="1"/>
          </p:cNvSpPr>
          <p:nvPr>
            <p:ph type="sldImg"/>
          </p:nvPr>
        </p:nvSpPr>
        <p:spPr bwMode="auto"/>
      </p:sp>
      <p:sp>
        <p:nvSpPr>
          <p:cNvPr id="841026123" name="Notizenplatzhalter 2"/>
          <p:cNvSpPr>
            <a:spLocks noGrp="1"/>
          </p:cNvSpPr>
          <p:nvPr>
            <p:ph type="body" idx="1"/>
          </p:nvPr>
        </p:nvSpPr>
        <p:spPr bwMode="auto"/>
        <p:txBody>
          <a:bodyPr/>
          <a:lstStyle/>
          <a:p>
            <a:pPr>
              <a:defRPr/>
            </a:pPr>
            <a:r>
              <a:rPr lang="de-DE" b="0"/>
              <a:t>Die Studie wurde an der Uni Göttingen durchgeführt.</a:t>
            </a:r>
            <a:endParaRPr lang="de-DE"/>
          </a:p>
        </p:txBody>
      </p:sp>
      <p:sp>
        <p:nvSpPr>
          <p:cNvPr id="1203268612" name="Foliennummernplatzhalter 3"/>
          <p:cNvSpPr>
            <a:spLocks noGrp="1"/>
          </p:cNvSpPr>
          <p:nvPr>
            <p:ph type="sldNum" sz="quarter" idx="5"/>
          </p:nvPr>
        </p:nvSpPr>
        <p:spPr bwMode="auto"/>
        <p:txBody>
          <a:bodyPr/>
          <a:lstStyle/>
          <a:p>
            <a:pPr>
              <a:defRPr/>
            </a:pPr>
            <a:fld id="{D64C0EED-DBA7-9387-B776-779ABF440CDD}" type="slidenum">
              <a:rPr lang="de-DE"/>
              <a:t>31</a:t>
            </a:fld>
            <a:endParaRPr 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https://dserver.bundestag.de/btd/19/041/1904155.pdf (AfD Kleine Anfrage 2018)</a:t>
            </a:r>
            <a:endParaRPr/>
          </a:p>
          <a:p>
            <a:pPr>
              <a:defRPr/>
            </a:pPr>
            <a:r>
              <a:rPr lang="de-DE"/>
              <a:t>https://www.bundestag.de/presse/hib/kurzmeldungen-1014962 (AfD zum Herrenberg-Urteil): Auch fragt sie unter anderem, inwieweit sich die „veränderte Prüfpraxis der Deutschen Rentenversicherung jeweils auf die Kurskosten der Berufssprachkurse, der neuen Jobturbo-Berufssprachkurse, der Integrationskurse und der begleitenden Coachings“ auswirkt. </a:t>
            </a:r>
            <a:endParaRPr/>
          </a:p>
          <a:p>
            <a:pPr>
              <a:defRPr/>
            </a:pPr>
            <a:r>
              <a:rPr lang="de-DE"/>
              <a:t>https://www.bundestag.de/presse/hib/kurzmeldungen-1008998 (AfD Kleine Anfrage 2024) Auch erkundigt sie sich in einer Kleinen Anfrage (</a:t>
            </a:r>
            <a:r>
              <a:rPr lang="de-DE" u="sng">
                <a:hlinkClick r:id="rId3" tooltip="Die PDF-Datei Drucksache 20/11828 öffnet sich in einem neuen Fenster"/>
              </a:rPr>
              <a:t>20/11828</a:t>
            </a:r>
            <a:r>
              <a:rPr lang="de-DE"/>
              <a:t>) unter anderem danach, wie viele in Deutschland anerkannte Flüchtlinge seit 2014 ein Angebot für einen Integrationskurs erhalten, aber abgelehnt haben.</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32</a:t>
            </a:fld>
            <a:endParaRPr 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65698436" name="Folienbildplatzhalter 1"/>
          <p:cNvSpPr>
            <a:spLocks noGrp="1" noRot="1" noChangeAspect="1"/>
          </p:cNvSpPr>
          <p:nvPr>
            <p:ph type="sldImg"/>
          </p:nvPr>
        </p:nvSpPr>
        <p:spPr bwMode="auto"/>
      </p:sp>
      <p:sp>
        <p:nvSpPr>
          <p:cNvPr id="2142662235" name="Notizenplatzhalter 2"/>
          <p:cNvSpPr>
            <a:spLocks noGrp="1"/>
          </p:cNvSpPr>
          <p:nvPr>
            <p:ph type="body" idx="1"/>
          </p:nvPr>
        </p:nvSpPr>
        <p:spPr bwMode="auto"/>
        <p:txBody>
          <a:bodyPr/>
          <a:lstStyle/>
          <a:p>
            <a:pPr>
              <a:defRPr/>
            </a:pPr>
            <a:endParaRPr/>
          </a:p>
        </p:txBody>
      </p:sp>
      <p:sp>
        <p:nvSpPr>
          <p:cNvPr id="497123235" name="Foliennummernplatzhalter 3"/>
          <p:cNvSpPr>
            <a:spLocks noGrp="1"/>
          </p:cNvSpPr>
          <p:nvPr>
            <p:ph type="sldNum" sz="quarter" idx="5"/>
          </p:nvPr>
        </p:nvSpPr>
        <p:spPr bwMode="auto"/>
        <p:txBody>
          <a:bodyPr/>
          <a:lstStyle/>
          <a:p>
            <a:pPr>
              <a:defRPr/>
            </a:pPr>
            <a:fld id="{A60ABE84-54B8-D040-3B88-E8E6213AB4DC}" type="slidenum">
              <a:rPr lang="de-DE"/>
              <a:t>33</a:t>
            </a:fld>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https://www.landtag.brandenburg.de/de/aktuelles/neuigkeiten/aktuelle_meldungen/abgeordnete_befassen_sich_in_sondersitzung_mit_angriff_in_solingen_und_der_sicherheit_in_brandenburg/40349</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34</a:t>
            </a:fld>
            <a:endParaRPr 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https://www.welt.de/politik/deutschland/article199876912/Landtagswahl-Sachsen-Abgrenzung-von-Maassen-half-glauben-Wahlgewinner.html</a:t>
            </a:r>
            <a:endParaRPr/>
          </a:p>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35</a:t>
            </a:fld>
            <a:endParaRPr 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171450" indent="-171450">
              <a:buFontTx/>
              <a:buChar cha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36</a:t>
            </a:fld>
            <a:endParaRPr 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„Unparteiisch im Sinne der fdGO“ ist nicht dasselbe wie „neutral gegenüber der AfD“</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37</a:t>
            </a:fld>
            <a:endParaRPr 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https://li.hamburg.de/fortbildung/themen-aufgabengebiete/demokratiepaedagogik-und-projektlernen/positioniert-euch-653210</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38</a:t>
            </a:fld>
            <a:endParaRPr 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https://li.hamburg.de/resource/blob/658218/79d931806d0e88aae9a4171acb05d231/positioniert-euch-data.pdf</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39</a:t>
            </a:fld>
            <a:endParaRPr 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de-DE" sz="1200" i="0" u="none" dirty="0">
                <a:solidFill>
                  <a:srgbClr val="3B515B"/>
                </a:solidFill>
                <a:latin typeface="TheSans UHH"/>
                <a:ea typeface="TheSans UHH"/>
                <a:cs typeface="TheSans UHH"/>
              </a:rPr>
              <a:t>(u.a. Parteiengesetz, §5)</a:t>
            </a:r>
            <a:endParaRPr dirty="0"/>
          </a:p>
        </p:txBody>
      </p:sp>
      <p:sp>
        <p:nvSpPr>
          <p:cNvPr id="4" name="Slide Number Placeholder 3"/>
          <p:cNvSpPr>
            <a:spLocks noGrp="1"/>
          </p:cNvSpPr>
          <p:nvPr>
            <p:ph type="sldNum" sz="quarter" idx="10"/>
          </p:nvPr>
        </p:nvSpPr>
        <p:spPr bwMode="auto"/>
        <p:txBody>
          <a:bodyPr/>
          <a:lstStyle/>
          <a:p>
            <a:pPr>
              <a:defRPr/>
            </a:pPr>
            <a:fld id="{82D865F0-294B-1EA8-BD19-9524E5EF2F5B}" type="slidenum">
              <a:rPr/>
              <a:t>40</a:t>
            </a:fld>
            <a:endParaRPr/>
          </a:p>
        </p:txBody>
      </p:sp>
    </p:spTree>
    <p:extLst>
      <p:ext uri="{BB962C8B-B14F-4D97-AF65-F5344CB8AC3E}">
        <p14:creationId xmlns:p14="http://schemas.microsoft.com/office/powerpoint/2010/main" val="5319127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42</a:t>
            </a:fld>
            <a:endParaRPr 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43</a:t>
            </a:fld>
            <a:endParaRPr lang="de-DE"/>
          </a:p>
        </p:txBody>
      </p:sp>
    </p:spTree>
    <p:extLst>
      <p:ext uri="{BB962C8B-B14F-4D97-AF65-F5344CB8AC3E}">
        <p14:creationId xmlns:p14="http://schemas.microsoft.com/office/powerpoint/2010/main" val="18965291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171450" indent="-171450">
              <a:buFontTx/>
              <a:buChar char="-"/>
              <a:defRPr/>
            </a:pPr>
            <a:r>
              <a:rPr lang="de-DE" sz="1200" dirty="0">
                <a:solidFill>
                  <a:schemeClr val="tx1"/>
                </a:solidFill>
                <a:latin typeface="TheSans UHH"/>
                <a:ea typeface="Arial"/>
                <a:cs typeface="Arial"/>
              </a:rPr>
              <a:t>Beitrag diskutiert primär aus erwachsenenpädagogisch professioneller Sicht den historischen Radikalenbeschluss der 1970er Jahre vor dem Hintergrund aktueller Debatten und Entwicklungen</a:t>
            </a:r>
            <a:endParaRPr dirty="0"/>
          </a:p>
          <a:p>
            <a:pPr marL="171450" indent="-171450">
              <a:buFontTx/>
              <a:buChar char="-"/>
              <a:defRPr/>
            </a:pPr>
            <a:r>
              <a:rPr lang="de-DE" sz="1200" dirty="0">
                <a:solidFill>
                  <a:schemeClr val="tx1"/>
                </a:solidFill>
                <a:latin typeface="TheSans UHH"/>
                <a:ea typeface="Arial"/>
                <a:cs typeface="Arial"/>
              </a:rPr>
              <a:t>Fünf Möglichkeiten, den Radikalenerlass aus erwachsenenpädagogischer Perspektive zu sehen, werden diskutiert</a:t>
            </a:r>
            <a:endParaRPr lang="de-DE" dirty="0"/>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44</a:t>
            </a:fld>
            <a:endParaRPr 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https://www.bpb.de/die-bpb/ueber-uns/auftrag/51310/beutelsbacher-konsens/</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45</a:t>
            </a:fld>
            <a:endParaRPr 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dirty="0"/>
              <a:t>https://brill.com/display/book/9783657725724/BP000034.xml</a:t>
            </a:r>
            <a:endParaRPr dirty="0"/>
          </a:p>
          <a:p>
            <a:pPr>
              <a:defRPr/>
            </a:pPr>
            <a:endParaRPr lang="de-DE" dirty="0"/>
          </a:p>
          <a:p>
            <a:pPr>
              <a:defRPr/>
            </a:pPr>
            <a:r>
              <a:rPr lang="de-DE" sz="1200" dirty="0">
                <a:solidFill>
                  <a:schemeClr val="bg2">
                    <a:lumMod val="40000"/>
                    <a:lumOff val="60000"/>
                  </a:schemeClr>
                </a:solidFill>
              </a:rPr>
              <a:t>„Es gab eine Richtung in der alten Volksbildung, die sich auf den Boden der sogenannten wissenschaftlichen Weltanschauung stellte. Auf dieser Grundlage glaubte sie, objektiv und neutral zu sein; die Fragen, die sich nicht objektiv-wissenschaftlich behandeln ließen, wurden umgangen. Das musste zur Folge haben, dass gerade diejenigen Gegenstände ausfielen, die im Aufbau unseres Lebens die größte Bedeutung haben, die Fragen, um die wir uns streiten, weil an ihnen unser Leben sich entscheidet.</a:t>
            </a:r>
            <a:br>
              <a:rPr lang="de-DE" sz="1200" dirty="0">
                <a:solidFill>
                  <a:schemeClr val="bg2">
                    <a:lumMod val="40000"/>
                    <a:lumOff val="60000"/>
                  </a:schemeClr>
                </a:solidFill>
              </a:rPr>
            </a:br>
            <a:r>
              <a:rPr lang="de-DE" sz="1200" dirty="0">
                <a:solidFill>
                  <a:schemeClr val="bg2">
                    <a:lumMod val="40000"/>
                    <a:lumOff val="60000"/>
                  </a:schemeClr>
                </a:solidFill>
              </a:rPr>
              <a:t>Diese Stellungnahme hatte die Folge, </a:t>
            </a:r>
            <a:r>
              <a:rPr lang="de-DE" sz="1200" dirty="0">
                <a:solidFill>
                  <a:schemeClr val="bg2">
                    <a:lumMod val="60000"/>
                    <a:lumOff val="40000"/>
                  </a:schemeClr>
                </a:solidFill>
              </a:rPr>
              <a:t>dass sich gegen die neutrale Arbeit die konfessionelle und die marxistisch-freidenkerische Richtung aufbaute. Jede dieser Richtungen stritt nun um die Seelen und glaubte, im Kampf mit den anderen siegen zu können. </a:t>
            </a:r>
            <a:r>
              <a:rPr lang="de-DE" sz="1200" b="1" dirty="0">
                <a:solidFill>
                  <a:schemeClr val="bg2">
                    <a:lumMod val="60000"/>
                    <a:lumOff val="40000"/>
                  </a:schemeClr>
                </a:solidFill>
              </a:rPr>
              <a:t>Die neue Arbeit hat die Behauptung der Neutralität aufgegeben. </a:t>
            </a:r>
            <a:r>
              <a:rPr lang="de-DE" sz="1200" dirty="0">
                <a:solidFill>
                  <a:schemeClr val="bg2">
                    <a:lumMod val="60000"/>
                    <a:lumOff val="40000"/>
                  </a:schemeClr>
                </a:solidFill>
              </a:rPr>
              <a:t>Sie ist sich dessen bewusst, dass nur von Gesinnungen aus Gesinnungen sich bilden können. Gerade die Streit- und Entscheidungsfragen hält sie für die wichtigsten Gegenstände der Bildungsarbeit.“ </a:t>
            </a:r>
            <a:endParaRPr lang="de-DE" dirty="0"/>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46</a:t>
            </a:fld>
            <a:endParaRPr 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9A36A84-AAD4-8F0A-F509-F2F784F62043}" type="slidenum">
              <a:rPr/>
              <a:t>47</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E2D6839-AC16-56B2-CEA5-F67A5681F8EE}" type="slidenum">
              <a:rPr/>
              <a:t>48</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C6D0A24-4154-73C2-C251-4ECAD253B942}" type="slidenum">
              <a:rPr/>
              <a:t>49</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74090292" name="Slide Image Placeholder 1"/>
          <p:cNvSpPr>
            <a:spLocks noGrp="1" noRot="1" noChangeAspect="1"/>
          </p:cNvSpPr>
          <p:nvPr>
            <p:ph type="sldImg"/>
          </p:nvPr>
        </p:nvSpPr>
        <p:spPr bwMode="auto"/>
      </p:sp>
      <p:sp>
        <p:nvSpPr>
          <p:cNvPr id="1213031851" name="Notes Placeholder 2"/>
          <p:cNvSpPr>
            <a:spLocks noGrp="1"/>
          </p:cNvSpPr>
          <p:nvPr>
            <p:ph type="body" idx="1"/>
          </p:nvPr>
        </p:nvSpPr>
        <p:spPr bwMode="auto"/>
        <p:txBody>
          <a:bodyPr/>
          <a:lstStyle/>
          <a:p>
            <a:pPr>
              <a:defRPr/>
            </a:pPr>
            <a:endParaRPr/>
          </a:p>
        </p:txBody>
      </p:sp>
      <p:sp>
        <p:nvSpPr>
          <p:cNvPr id="1279635278" name="Slide Number Placeholder 3"/>
          <p:cNvSpPr>
            <a:spLocks noGrp="1"/>
          </p:cNvSpPr>
          <p:nvPr>
            <p:ph type="sldNum" sz="quarter" idx="10"/>
          </p:nvPr>
        </p:nvSpPr>
        <p:spPr bwMode="auto"/>
        <p:txBody>
          <a:bodyPr/>
          <a:lstStyle/>
          <a:p>
            <a:pPr>
              <a:defRPr/>
            </a:pPr>
            <a:fld id="{9D59EC5E-F70E-A7A2-F3EA-6FDAEFC06C49}" type="slidenum">
              <a:rPr/>
              <a:t>50</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55180590" name="Slide Image Placeholder 1"/>
          <p:cNvSpPr>
            <a:spLocks noGrp="1" noRot="1" noChangeAspect="1"/>
          </p:cNvSpPr>
          <p:nvPr>
            <p:ph type="sldImg"/>
          </p:nvPr>
        </p:nvSpPr>
        <p:spPr bwMode="auto"/>
      </p:sp>
      <p:sp>
        <p:nvSpPr>
          <p:cNvPr id="1500566679" name="Notes Placeholder 2"/>
          <p:cNvSpPr>
            <a:spLocks noGrp="1"/>
          </p:cNvSpPr>
          <p:nvPr>
            <p:ph type="body" idx="1"/>
          </p:nvPr>
        </p:nvSpPr>
        <p:spPr bwMode="auto"/>
        <p:txBody>
          <a:bodyPr/>
          <a:lstStyle/>
          <a:p>
            <a:pPr>
              <a:defRPr/>
            </a:pPr>
            <a:endParaRPr/>
          </a:p>
        </p:txBody>
      </p:sp>
      <p:sp>
        <p:nvSpPr>
          <p:cNvPr id="1497077728" name="Slide Number Placeholder 3"/>
          <p:cNvSpPr>
            <a:spLocks noGrp="1"/>
          </p:cNvSpPr>
          <p:nvPr>
            <p:ph type="sldNum" sz="quarter" idx="10"/>
          </p:nvPr>
        </p:nvSpPr>
        <p:spPr bwMode="auto"/>
        <p:txBody>
          <a:bodyPr/>
          <a:lstStyle/>
          <a:p>
            <a:pPr>
              <a:defRPr/>
            </a:pPr>
            <a:fld id="{CAC2A3E0-8FDB-F550-D285-2B65EC6A2535}" type="slidenum">
              <a:rPr/>
              <a:t>51</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59546617" name="Slide Image Placeholder 1"/>
          <p:cNvSpPr>
            <a:spLocks noGrp="1" noRot="1" noChangeAspect="1"/>
          </p:cNvSpPr>
          <p:nvPr>
            <p:ph type="sldImg"/>
          </p:nvPr>
        </p:nvSpPr>
        <p:spPr bwMode="auto"/>
      </p:sp>
      <p:sp>
        <p:nvSpPr>
          <p:cNvPr id="1954891808" name="Notes Placeholder 2"/>
          <p:cNvSpPr>
            <a:spLocks noGrp="1"/>
          </p:cNvSpPr>
          <p:nvPr>
            <p:ph type="body" idx="1"/>
          </p:nvPr>
        </p:nvSpPr>
        <p:spPr bwMode="auto"/>
        <p:txBody>
          <a:bodyPr/>
          <a:lstStyle/>
          <a:p>
            <a:pPr>
              <a:defRPr/>
            </a:pPr>
            <a:endParaRPr/>
          </a:p>
        </p:txBody>
      </p:sp>
      <p:sp>
        <p:nvSpPr>
          <p:cNvPr id="792774963" name="Slide Number Placeholder 3"/>
          <p:cNvSpPr>
            <a:spLocks noGrp="1"/>
          </p:cNvSpPr>
          <p:nvPr>
            <p:ph type="sldNum" sz="quarter" idx="10"/>
          </p:nvPr>
        </p:nvSpPr>
        <p:spPr bwMode="auto"/>
        <p:txBody>
          <a:bodyPr/>
          <a:lstStyle/>
          <a:p>
            <a:pPr>
              <a:defRPr/>
            </a:pPr>
            <a:fld id="{939DEE7F-4445-5528-B558-20883CA784AB}" type="slidenum">
              <a:rPr/>
              <a:t>52</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61867470" name="Slide Image Placeholder 1"/>
          <p:cNvSpPr>
            <a:spLocks noGrp="1" noRot="1" noChangeAspect="1"/>
          </p:cNvSpPr>
          <p:nvPr>
            <p:ph type="sldImg"/>
          </p:nvPr>
        </p:nvSpPr>
        <p:spPr bwMode="auto"/>
      </p:sp>
      <p:sp>
        <p:nvSpPr>
          <p:cNvPr id="2022629845" name="Notes Placeholder 2"/>
          <p:cNvSpPr>
            <a:spLocks noGrp="1"/>
          </p:cNvSpPr>
          <p:nvPr>
            <p:ph type="body" idx="1"/>
          </p:nvPr>
        </p:nvSpPr>
        <p:spPr bwMode="auto"/>
        <p:txBody>
          <a:bodyPr/>
          <a:lstStyle/>
          <a:p>
            <a:pPr>
              <a:defRPr/>
            </a:pPr>
            <a:endParaRPr/>
          </a:p>
        </p:txBody>
      </p:sp>
      <p:sp>
        <p:nvSpPr>
          <p:cNvPr id="1173691128" name="Slide Number Placeholder 3"/>
          <p:cNvSpPr>
            <a:spLocks noGrp="1"/>
          </p:cNvSpPr>
          <p:nvPr>
            <p:ph type="sldNum" sz="quarter" idx="10"/>
          </p:nvPr>
        </p:nvSpPr>
        <p:spPr bwMode="auto"/>
        <p:txBody>
          <a:bodyPr/>
          <a:lstStyle/>
          <a:p>
            <a:pPr>
              <a:defRPr/>
            </a:pPr>
            <a:fld id="{FE603695-1BED-8F7A-E348-048D1F87FD67}" type="slidenum">
              <a:rPr/>
              <a:t>53</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79903069" name="Slide Image Placeholder 1"/>
          <p:cNvSpPr>
            <a:spLocks noGrp="1" noRot="1" noChangeAspect="1"/>
          </p:cNvSpPr>
          <p:nvPr>
            <p:ph type="sldImg"/>
          </p:nvPr>
        </p:nvSpPr>
        <p:spPr bwMode="auto"/>
      </p:sp>
      <p:sp>
        <p:nvSpPr>
          <p:cNvPr id="700532004" name="Notes Placeholder 2"/>
          <p:cNvSpPr>
            <a:spLocks noGrp="1"/>
          </p:cNvSpPr>
          <p:nvPr>
            <p:ph type="body" idx="1"/>
          </p:nvPr>
        </p:nvSpPr>
        <p:spPr bwMode="auto"/>
        <p:txBody>
          <a:bodyPr/>
          <a:lstStyle/>
          <a:p>
            <a:pPr>
              <a:defRPr/>
            </a:pPr>
            <a:endParaRPr/>
          </a:p>
        </p:txBody>
      </p:sp>
      <p:sp>
        <p:nvSpPr>
          <p:cNvPr id="1712964006" name="Slide Number Placeholder 3"/>
          <p:cNvSpPr>
            <a:spLocks noGrp="1"/>
          </p:cNvSpPr>
          <p:nvPr>
            <p:ph type="sldNum" sz="quarter" idx="10"/>
          </p:nvPr>
        </p:nvSpPr>
        <p:spPr bwMode="auto"/>
        <p:txBody>
          <a:bodyPr/>
          <a:lstStyle/>
          <a:p>
            <a:pPr>
              <a:defRPr/>
            </a:pPr>
            <a:fld id="{29F51C74-ADE5-3307-CD1E-E5D43F7166D6}" type="slidenum">
              <a:rPr/>
              <a:t>54</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10"/>
          </p:nvPr>
        </p:nvSpPr>
        <p:spPr bwMode="auto"/>
        <p:txBody>
          <a:bodyPr/>
          <a:lstStyle/>
          <a:p>
            <a:pPr>
              <a:defRPr/>
            </a:pPr>
            <a:fld id="{6F0C5220-0E3C-B7A9-E0E2-93C2C6719B0D}" type="slidenum">
              <a:rPr/>
              <a:t>55</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36C9CDB-42C7-3624-715B-90A5B652BD60}" type="slidenum">
              <a:rPr/>
              <a:t>56</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DA5F29B-BD50-0018-C40C-3548790FC075}" type="slidenum">
              <a:rPr/>
              <a:t>57</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E617A70-F197-CB65-18AE-4F2C1F3C90C2}" type="slidenum">
              <a:rPr/>
              <a:t>58</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https://webarchiv.bundestag.de/archive/2007/0307/aktuell/hib/2006/2006_228/05.html (die Angriffe auf VVN BdA als angeblich linksextrem werden seit 2006 abgewehrt)</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59</a:t>
            </a:fld>
            <a:endParaRPr 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2051B81-4E2F-FC27-420D-77444CA3AF65}" type="slidenum">
              <a:rPr/>
              <a:t>60</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9835FC4-875B-4120-1F55-1FCF9A2252FE}" type="slidenum">
              <a:rPr/>
              <a:t>61</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FD78434-84E9-AC57-872B-316638D38D62}" type="slidenum">
              <a:rPr/>
              <a:t>62</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0A72020-802C-0E33-037E-0B5EC3E96173}" type="slidenum">
              <a:rPr/>
              <a:t>63</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de-DE"/>
              <a:t>https://www.spiegel.de/politik/afd-angriff-auf-bauhaus-als-modernen-irrweg-a-f22852d9-a273-4215-8c23-94076663bbc5?sara_ref=re-so-app-sh (abgerufen am 24.10.2024)</a:t>
            </a:r>
            <a:endParaRPr/>
          </a:p>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64</a:t>
            </a:fld>
            <a:endParaRPr 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097A655-7FFF-7936-7006-C801433B5086}" type="slidenum">
              <a:rPr/>
              <a:t>65</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7CA3614-7F25-15A2-9590-8F81C7BE1CDE}" type="slidenum">
              <a:rPr/>
              <a:t>66</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de-DE" u="sng">
                <a:solidFill>
                  <a:schemeClr val="tx2"/>
                </a:solidFill>
                <a:hlinkClick r:id="rId3" tooltip="https://www.ard.de/die-ard/presse-und-kontakt/ard-pressemeldungen/2024/10-07-ARD-und-Volkshochschulen-Starke-Partnerinnen-fuer-Demokratie-Meinungs-und-Pressefreiheit-100/"/>
              </a:rPr>
              <a:t>https://www.ard.de/die-ard/presse-und-kontakt/ard-pressemeldungen/2024/10-07-ARD-und-Volkshochschulen-Starke-Partnerinnen-fuer-Demokratie-Meinungs-und-Pressefreiheit-100/</a:t>
            </a:r>
            <a:r>
              <a:rPr lang="de-DE">
                <a:solidFill>
                  <a:schemeClr val="tx2"/>
                </a:solidFill>
              </a:rPr>
              <a:t> </a:t>
            </a:r>
            <a:endParaRPr/>
          </a:p>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67</a:t>
            </a:fld>
            <a:endParaRPr 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37095136" name="Slide Image Placeholder 1"/>
          <p:cNvSpPr>
            <a:spLocks noGrp="1" noRot="1" noChangeAspect="1"/>
          </p:cNvSpPr>
          <p:nvPr>
            <p:ph type="sldImg"/>
          </p:nvPr>
        </p:nvSpPr>
        <p:spPr bwMode="auto"/>
      </p:sp>
      <p:sp>
        <p:nvSpPr>
          <p:cNvPr id="2019780447" name="Notes Placeholder 2"/>
          <p:cNvSpPr>
            <a:spLocks noGrp="1"/>
          </p:cNvSpPr>
          <p:nvPr>
            <p:ph type="body" idx="1"/>
          </p:nvPr>
        </p:nvSpPr>
        <p:spPr bwMode="auto"/>
        <p:txBody>
          <a:bodyPr/>
          <a:lstStyle/>
          <a:p>
            <a:pPr>
              <a:defRPr/>
            </a:pPr>
            <a:endParaRPr dirty="0"/>
          </a:p>
        </p:txBody>
      </p:sp>
      <p:sp>
        <p:nvSpPr>
          <p:cNvPr id="1867629892" name="Slide Number Placeholder 3"/>
          <p:cNvSpPr>
            <a:spLocks noGrp="1"/>
          </p:cNvSpPr>
          <p:nvPr>
            <p:ph type="sldNum" sz="quarter" idx="10"/>
          </p:nvPr>
        </p:nvSpPr>
        <p:spPr bwMode="auto"/>
        <p:txBody>
          <a:bodyPr/>
          <a:lstStyle/>
          <a:p>
            <a:pPr>
              <a:defRPr/>
            </a:pPr>
            <a:fld id="{FF1D6AF3-97AB-D562-2BD4-9228291C313C}" type="slidenum">
              <a:rPr/>
              <a:t>68</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2436170-AF1B-44C3-328F-F8EBF181D51C}" type="slidenum">
              <a:rPr/>
              <a:t>69</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90292FD-5954-D09B-C149-69F6DB78C9AC}" type="slidenum">
              <a:rPr/>
              <a:t>70</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FDEFCA6-4083-05E6-A55C-EA78789E2AB4}" type="slidenum">
              <a:rPr/>
              <a:t>71</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de-DE" dirty="0"/>
              <a:t>Diese Äußerung wurde vonseiten der beteiligten Bachelor-Studierenden sehr begrüßt und positiv hervorgehoben. </a:t>
            </a:r>
            <a:endParaRPr dirty="0"/>
          </a:p>
        </p:txBody>
      </p:sp>
      <p:sp>
        <p:nvSpPr>
          <p:cNvPr id="4" name="Slide Number Placeholder 3"/>
          <p:cNvSpPr>
            <a:spLocks noGrp="1"/>
          </p:cNvSpPr>
          <p:nvPr>
            <p:ph type="sldNum" sz="quarter" idx="10"/>
          </p:nvPr>
        </p:nvSpPr>
        <p:spPr bwMode="auto"/>
        <p:txBody>
          <a:bodyPr/>
          <a:lstStyle/>
          <a:p>
            <a:pPr>
              <a:defRPr/>
            </a:pPr>
            <a:fld id="{6C033123-53F5-6137-AA5E-BCDADB1F1F48}" type="slidenum">
              <a:rPr/>
              <a:t>72</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10"/>
          </p:nvPr>
        </p:nvSpPr>
        <p:spPr bwMode="auto"/>
        <p:txBody>
          <a:bodyPr/>
          <a:lstStyle/>
          <a:p>
            <a:pPr>
              <a:defRPr/>
            </a:pPr>
            <a:fld id="{7C4A421C-677A-FE37-5857-252676EDFAC3}" type="slidenum">
              <a:rPr/>
              <a:t>73</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dirty="0"/>
              <a:t>https://www.bertelsmann-stiftung.de/fileadmin/files/BSt/Publikationen/GrauePublikationen/LL_Hintergrundstudie_Weiterbildungsfinanzierung1995-2015.pdf</a:t>
            </a:r>
            <a:endParaRPr dirty="0"/>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74</a:t>
            </a:fld>
            <a:endParaRPr 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lvl="0">
              <a:spcBef>
                <a:spcPts val="0"/>
              </a:spcBef>
              <a:defRPr/>
            </a:pPr>
            <a:endParaRPr lang="de-DE" dirty="0"/>
          </a:p>
          <a:p>
            <a:pPr>
              <a:defRPr/>
            </a:pPr>
            <a:endParaRPr lang="de-DE" dirty="0"/>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75</a:t>
            </a:fld>
            <a:endParaRPr 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https://www.bertelsmann-stiftung.de/fileadmin/files/BSt/Publikationen/GrauePublikationen/LL_Hintergrundstudie_Weiterbildungsfinanzierung1995-2015.pdf</a:t>
            </a:r>
            <a:endParaRPr/>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76</a:t>
            </a:fld>
            <a:endParaRPr 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https://dserver.bundestag.de/btd/19/041/1904155.pdf (AfD Kleine Anfrage 2018)</a:t>
            </a:r>
            <a:endParaRPr/>
          </a:p>
          <a:p>
            <a:pPr>
              <a:defRPr/>
            </a:pPr>
            <a:r>
              <a:rPr lang="de-DE"/>
              <a:t>https://www.bundestag.de/presse/hib/kurzmeldungen-1014962 (AfD zum Herrenberg-Urteil): Auch fragt sie unter anderem, inwieweit sich die „veränderte Prüfpraxis der Deutschen Rentenversicherung jeweils auf die Kurskosten der Berufssprachkurse, der neuen Jobturbo-Berufssprachkurse, der Integrationskurse und der begleitenden Coachings“ auswirkt. </a:t>
            </a:r>
            <a:endParaRPr/>
          </a:p>
          <a:p>
            <a:pPr>
              <a:defRPr/>
            </a:pPr>
            <a:r>
              <a:rPr lang="de-DE"/>
              <a:t>https://www.bundestag.de/presse/hib/kurzmeldungen-1008998 (AfD Kleine Anfrage 2024) Auch erkundigt sie sich in einer Kleinen Anfrage (</a:t>
            </a:r>
            <a:r>
              <a:rPr lang="de-DE" u="sng">
                <a:hlinkClick r:id="rId3" tooltip="Die PDF-Datei Drucksache 20/11828 öffnet sich in einem neuen Fenster"/>
              </a:rPr>
              <a:t>20/11828</a:t>
            </a:r>
            <a:r>
              <a:rPr lang="de-DE"/>
              <a:t>) unter anderem danach, wie viele in Deutschland anerkannte Flüchtlinge seit 2014 ein Angebot für einen Integrationskurs erhalten, aber abgelehnt haben.</a:t>
            </a:r>
            <a:endParaRPr/>
          </a:p>
          <a:p>
            <a:pPr>
              <a:defRPr/>
            </a:pPr>
            <a:endParaRPr lang="de-DE"/>
          </a:p>
          <a:p>
            <a:pPr>
              <a:defRPr/>
            </a:pPr>
            <a:r>
              <a:rPr lang="de-DE"/>
              <a:t>https://www.parlamentsdokumentation.brandenburg.de/starweb/LBB/ELVIS/parladoku/w7/drs/ab_10100/10150.pdf </a:t>
            </a:r>
            <a:endParaRPr/>
          </a:p>
          <a:p>
            <a:pPr>
              <a:defRPr/>
            </a:pPr>
            <a:endParaRPr lang="de-DE"/>
          </a:p>
          <a:p>
            <a:pPr>
              <a:defRPr/>
            </a:pPr>
            <a:r>
              <a:rPr lang="de-DE"/>
              <a:t>https://x.com/Georg_Pazderski/status/1828336554214883367 </a:t>
            </a:r>
            <a:endParaRPr/>
          </a:p>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77</a:t>
            </a:fld>
            <a:endParaRPr 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10"/>
          </p:nvPr>
        </p:nvSpPr>
        <p:spPr bwMode="auto"/>
        <p:txBody>
          <a:bodyPr/>
          <a:lstStyle/>
          <a:p>
            <a:pPr>
              <a:defRPr/>
            </a:pPr>
            <a:fld id="{FFA43455-DAA1-3460-9F55-CE207151D6B9}" type="slidenum">
              <a:rPr/>
              <a:t>78</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79</a:t>
            </a:fld>
            <a:endParaRPr 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solidFill>
                  <a:schemeClr val="tx2"/>
                </a:solidFill>
              </a:rPr>
              <a:t>www.hr.de/unternehmen/weil-hessen-mehr-verbindet/weil-hessen-mehr-verbindet-eine-initiative-des-hessischen-rundfunks-fuer-meinungsvielfalt-und-mehr-dialog-v1,dialog-initiative100.htm</a:t>
            </a: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80</a:t>
            </a:fld>
            <a:endParaRPr 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solidFill>
                  <a:schemeClr val="tx2"/>
                </a:solidFill>
              </a:rPr>
              <a:t>www.hr.de/unternehmen/weil-hessen-mehr-verbindet/weil-hessen-mehr-verbindet-eine-initiative-des-hessischen-rundfunks-fuer-meinungsvielfalt-und-mehr-dialog-v1,dialog-initiative100.htm</a:t>
            </a: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81</a:t>
            </a:fld>
            <a:endParaRPr 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23809864" name="Slide Image Placeholder 1"/>
          <p:cNvSpPr>
            <a:spLocks noGrp="1" noRot="1" noChangeAspect="1"/>
          </p:cNvSpPr>
          <p:nvPr>
            <p:ph type="sldImg"/>
          </p:nvPr>
        </p:nvSpPr>
        <p:spPr bwMode="auto"/>
      </p:sp>
      <p:sp>
        <p:nvSpPr>
          <p:cNvPr id="695412981" name="Notes Placeholder 2"/>
          <p:cNvSpPr>
            <a:spLocks noGrp="1"/>
          </p:cNvSpPr>
          <p:nvPr>
            <p:ph type="body" idx="1"/>
          </p:nvPr>
        </p:nvSpPr>
        <p:spPr bwMode="auto"/>
        <p:txBody>
          <a:bodyPr/>
          <a:lstStyle/>
          <a:p>
            <a:pPr>
              <a:defRPr/>
            </a:pPr>
            <a:endParaRPr/>
          </a:p>
        </p:txBody>
      </p:sp>
      <p:sp>
        <p:nvSpPr>
          <p:cNvPr id="118737899" name="Slide Number Placeholder 3"/>
          <p:cNvSpPr>
            <a:spLocks noGrp="1"/>
          </p:cNvSpPr>
          <p:nvPr>
            <p:ph type="sldNum" sz="quarter" idx="10"/>
          </p:nvPr>
        </p:nvSpPr>
        <p:spPr bwMode="auto"/>
        <p:txBody>
          <a:bodyPr/>
          <a:lstStyle/>
          <a:p>
            <a:pPr>
              <a:defRPr/>
            </a:pPr>
            <a:fld id="{0EC21DE3-68CD-C664-478F-E5E1AD07AF0B}" type="slidenum">
              <a:rPr/>
              <a:t>82</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27924720" name="Slide Image Placeholder 1"/>
          <p:cNvSpPr>
            <a:spLocks noGrp="1" noRot="1" noChangeAspect="1"/>
          </p:cNvSpPr>
          <p:nvPr>
            <p:ph type="sldImg"/>
          </p:nvPr>
        </p:nvSpPr>
        <p:spPr bwMode="auto"/>
      </p:sp>
      <p:sp>
        <p:nvSpPr>
          <p:cNvPr id="956954976" name="Notes Placeholder 2"/>
          <p:cNvSpPr>
            <a:spLocks noGrp="1"/>
          </p:cNvSpPr>
          <p:nvPr>
            <p:ph type="body" idx="1"/>
          </p:nvPr>
        </p:nvSpPr>
        <p:spPr bwMode="auto"/>
        <p:txBody>
          <a:bodyPr/>
          <a:lstStyle/>
          <a:p>
            <a:pPr>
              <a:defRPr/>
            </a:pPr>
            <a:endParaRPr/>
          </a:p>
        </p:txBody>
      </p:sp>
      <p:sp>
        <p:nvSpPr>
          <p:cNvPr id="723544178" name="Slide Number Placeholder 3"/>
          <p:cNvSpPr>
            <a:spLocks noGrp="1"/>
          </p:cNvSpPr>
          <p:nvPr>
            <p:ph type="sldNum" sz="quarter" idx="10"/>
          </p:nvPr>
        </p:nvSpPr>
        <p:spPr bwMode="auto"/>
        <p:txBody>
          <a:bodyPr/>
          <a:lstStyle/>
          <a:p>
            <a:pPr>
              <a:defRPr/>
            </a:pPr>
            <a:fld id="{5775637A-6105-3978-9EA5-512F40A3FD00}" type="slidenum">
              <a:rPr/>
              <a:t>83</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69212942" name="Slide Image Placeholder 1"/>
          <p:cNvSpPr>
            <a:spLocks noGrp="1" noRot="1" noChangeAspect="1"/>
          </p:cNvSpPr>
          <p:nvPr>
            <p:ph type="sldImg"/>
          </p:nvPr>
        </p:nvSpPr>
        <p:spPr bwMode="auto"/>
      </p:sp>
      <p:sp>
        <p:nvSpPr>
          <p:cNvPr id="1163206208" name="Notes Placeholder 2"/>
          <p:cNvSpPr>
            <a:spLocks noGrp="1"/>
          </p:cNvSpPr>
          <p:nvPr>
            <p:ph type="body" idx="1"/>
          </p:nvPr>
        </p:nvSpPr>
        <p:spPr bwMode="auto"/>
        <p:txBody>
          <a:bodyPr/>
          <a:lstStyle/>
          <a:p>
            <a:pPr>
              <a:defRPr/>
            </a:pPr>
            <a:endParaRPr/>
          </a:p>
        </p:txBody>
      </p:sp>
      <p:sp>
        <p:nvSpPr>
          <p:cNvPr id="843633547" name="Slide Number Placeholder 3"/>
          <p:cNvSpPr>
            <a:spLocks noGrp="1"/>
          </p:cNvSpPr>
          <p:nvPr>
            <p:ph type="sldNum" sz="quarter" idx="10"/>
          </p:nvPr>
        </p:nvSpPr>
        <p:spPr bwMode="auto"/>
        <p:txBody>
          <a:bodyPr/>
          <a:lstStyle/>
          <a:p>
            <a:pPr>
              <a:defRPr/>
            </a:pPr>
            <a:fld id="{F3A004C8-434C-29ED-3FC0-C8FC0BA89D2A}" type="slidenum">
              <a:rPr/>
              <a:t>84</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11072632" name="Folienbildplatzhalter 1"/>
          <p:cNvSpPr>
            <a:spLocks noGrp="1" noRot="1" noChangeAspect="1"/>
          </p:cNvSpPr>
          <p:nvPr>
            <p:ph type="sldImg"/>
          </p:nvPr>
        </p:nvSpPr>
        <p:spPr bwMode="auto"/>
      </p:sp>
      <p:sp>
        <p:nvSpPr>
          <p:cNvPr id="920436098" name="Notizenplatzhalter 2"/>
          <p:cNvSpPr>
            <a:spLocks noGrp="1"/>
          </p:cNvSpPr>
          <p:nvPr>
            <p:ph type="body" idx="1"/>
          </p:nvPr>
        </p:nvSpPr>
        <p:spPr bwMode="auto"/>
        <p:txBody>
          <a:bodyPr/>
          <a:lstStyle/>
          <a:p>
            <a:pPr>
              <a:defRPr/>
            </a:pPr>
            <a:r>
              <a:rPr lang="de-DE" dirty="0"/>
              <a:t>Strategietyp U-Boot: Diese Strategien sind in der Entwicklungszusammenarbeit unter autoritären Regierungen bekannt. Weiterhin werden sie im Betrieb erfolgreich angewendet Schroeder et al., 2024, S. 71)</a:t>
            </a:r>
          </a:p>
        </p:txBody>
      </p:sp>
      <p:sp>
        <p:nvSpPr>
          <p:cNvPr id="1059501263" name="Foliennummernplatzhalter 3"/>
          <p:cNvSpPr>
            <a:spLocks noGrp="1"/>
          </p:cNvSpPr>
          <p:nvPr>
            <p:ph type="sldNum" sz="quarter" idx="5"/>
          </p:nvPr>
        </p:nvSpPr>
        <p:spPr bwMode="auto"/>
        <p:txBody>
          <a:bodyPr/>
          <a:lstStyle/>
          <a:p>
            <a:pPr>
              <a:defRPr/>
            </a:pPr>
            <a:fld id="{0A5B3604-27B5-772C-4FFE-2D4842B7D530}" type="slidenum">
              <a:rPr lang="de-DE"/>
              <a:t>85</a:t>
            </a:fld>
            <a:endParaRPr 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54686621" name="Folienbildplatzhalter 1"/>
          <p:cNvSpPr>
            <a:spLocks noGrp="1" noRot="1" noChangeAspect="1"/>
          </p:cNvSpPr>
          <p:nvPr>
            <p:ph type="sldImg"/>
          </p:nvPr>
        </p:nvSpPr>
        <p:spPr bwMode="auto"/>
      </p:sp>
      <p:sp>
        <p:nvSpPr>
          <p:cNvPr id="226937928" name="Notizenplatzhalter 2"/>
          <p:cNvSpPr>
            <a:spLocks noGrp="1"/>
          </p:cNvSpPr>
          <p:nvPr>
            <p:ph type="body" idx="1"/>
          </p:nvPr>
        </p:nvSpPr>
        <p:spPr bwMode="auto"/>
        <p:txBody>
          <a:bodyPr/>
          <a:lstStyle/>
          <a:p>
            <a:pPr>
              <a:defRPr/>
            </a:pPr>
            <a:r>
              <a:rPr lang="de-DE"/>
              <a:t>Outete sich als Reichsbürgerin, antidemokratisch</a:t>
            </a:r>
          </a:p>
        </p:txBody>
      </p:sp>
      <p:sp>
        <p:nvSpPr>
          <p:cNvPr id="1954963021" name="Foliennummernplatzhalter 3"/>
          <p:cNvSpPr>
            <a:spLocks noGrp="1"/>
          </p:cNvSpPr>
          <p:nvPr>
            <p:ph type="sldNum" sz="quarter" idx="5"/>
          </p:nvPr>
        </p:nvSpPr>
        <p:spPr bwMode="auto"/>
        <p:txBody>
          <a:bodyPr/>
          <a:lstStyle/>
          <a:p>
            <a:pPr>
              <a:defRPr/>
            </a:pPr>
            <a:fld id="{9301F84B-28CF-84F0-0F82-6EE04B93D8A8}" type="slidenum">
              <a:rPr lang="de-DE"/>
              <a:t>86</a:t>
            </a:fld>
            <a:endParaRPr 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78845876" name="Folienbildplatzhalter 1"/>
          <p:cNvSpPr>
            <a:spLocks noGrp="1" noRot="1" noChangeAspect="1"/>
          </p:cNvSpPr>
          <p:nvPr>
            <p:ph type="sldImg"/>
          </p:nvPr>
        </p:nvSpPr>
        <p:spPr bwMode="auto"/>
      </p:sp>
      <p:sp>
        <p:nvSpPr>
          <p:cNvPr id="1331615331" name="Notizenplatzhalter 2"/>
          <p:cNvSpPr>
            <a:spLocks noGrp="1"/>
          </p:cNvSpPr>
          <p:nvPr>
            <p:ph type="body" idx="1"/>
          </p:nvPr>
        </p:nvSpPr>
        <p:spPr bwMode="auto"/>
        <p:txBody>
          <a:bodyPr/>
          <a:lstStyle/>
          <a:p>
            <a:pPr>
              <a:defRPr/>
            </a:pPr>
            <a:r>
              <a:rPr lang="de-DE"/>
              <a:t>Aussagen zu: Corona, „überfremdung“ Deutschlands, trotz zusammenarbeit mit Beratungsstelle zu Rechtsextremismus gescheitert</a:t>
            </a:r>
          </a:p>
        </p:txBody>
      </p:sp>
      <p:sp>
        <p:nvSpPr>
          <p:cNvPr id="1410323723" name="Foliennummernplatzhalter 3"/>
          <p:cNvSpPr>
            <a:spLocks noGrp="1"/>
          </p:cNvSpPr>
          <p:nvPr>
            <p:ph type="sldNum" sz="quarter" idx="5"/>
          </p:nvPr>
        </p:nvSpPr>
        <p:spPr bwMode="auto"/>
        <p:txBody>
          <a:bodyPr/>
          <a:lstStyle/>
          <a:p>
            <a:pPr>
              <a:defRPr/>
            </a:pPr>
            <a:fld id="{8AF823E8-2C32-349A-3434-C257D333BCF0}" type="slidenum">
              <a:rPr lang="de-DE"/>
              <a:t>87</a:t>
            </a:fld>
            <a:endParaRPr 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60040649" name="Folienbildplatzhalter 1"/>
          <p:cNvSpPr>
            <a:spLocks noGrp="1" noRot="1" noChangeAspect="1"/>
          </p:cNvSpPr>
          <p:nvPr>
            <p:ph type="sldImg"/>
          </p:nvPr>
        </p:nvSpPr>
        <p:spPr bwMode="auto"/>
      </p:sp>
      <p:sp>
        <p:nvSpPr>
          <p:cNvPr id="236409042" name="Notizenplatzhalter 2"/>
          <p:cNvSpPr>
            <a:spLocks noGrp="1"/>
          </p:cNvSpPr>
          <p:nvPr>
            <p:ph type="body" idx="1"/>
          </p:nvPr>
        </p:nvSpPr>
        <p:spPr bwMode="auto"/>
        <p:txBody>
          <a:bodyPr/>
          <a:lstStyle/>
          <a:p>
            <a:pPr>
              <a:defRPr/>
            </a:pPr>
            <a:endParaRPr lang="de-DE"/>
          </a:p>
        </p:txBody>
      </p:sp>
      <p:sp>
        <p:nvSpPr>
          <p:cNvPr id="1718335466" name="Foliennummernplatzhalter 3"/>
          <p:cNvSpPr>
            <a:spLocks noGrp="1"/>
          </p:cNvSpPr>
          <p:nvPr>
            <p:ph type="sldNum" sz="quarter" idx="5"/>
          </p:nvPr>
        </p:nvSpPr>
        <p:spPr bwMode="auto"/>
        <p:txBody>
          <a:bodyPr/>
          <a:lstStyle/>
          <a:p>
            <a:pPr>
              <a:defRPr/>
            </a:pPr>
            <a:fld id="{FC31E1E4-1CE1-0CCC-8567-59536046A696}" type="slidenum">
              <a:rPr lang="de-DE"/>
              <a:t>88</a:t>
            </a:fld>
            <a:endParaRPr 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81996506" name="Folienbildplatzhalter 1"/>
          <p:cNvSpPr>
            <a:spLocks noGrp="1" noRot="1" noChangeAspect="1"/>
          </p:cNvSpPr>
          <p:nvPr>
            <p:ph type="sldImg"/>
          </p:nvPr>
        </p:nvSpPr>
        <p:spPr bwMode="auto"/>
      </p:sp>
      <p:sp>
        <p:nvSpPr>
          <p:cNvPr id="909579197" name="Notizenplatzhalter 2"/>
          <p:cNvSpPr>
            <a:spLocks noGrp="1"/>
          </p:cNvSpPr>
          <p:nvPr>
            <p:ph type="body" idx="1"/>
          </p:nvPr>
        </p:nvSpPr>
        <p:spPr bwMode="auto"/>
        <p:txBody>
          <a:bodyPr/>
          <a:lstStyle/>
          <a:p>
            <a:pPr>
              <a:defRPr/>
            </a:pPr>
            <a:endParaRPr lang="de-DE"/>
          </a:p>
        </p:txBody>
      </p:sp>
      <p:sp>
        <p:nvSpPr>
          <p:cNvPr id="841917032" name="Foliennummernplatzhalter 3"/>
          <p:cNvSpPr>
            <a:spLocks noGrp="1"/>
          </p:cNvSpPr>
          <p:nvPr>
            <p:ph type="sldNum" sz="quarter" idx="5"/>
          </p:nvPr>
        </p:nvSpPr>
        <p:spPr bwMode="auto"/>
        <p:txBody>
          <a:bodyPr/>
          <a:lstStyle/>
          <a:p>
            <a:pPr>
              <a:defRPr/>
            </a:pPr>
            <a:fld id="{F05BD8AB-5A86-69D9-C781-863A6B1F487A}" type="slidenum">
              <a:rPr lang="de-DE"/>
              <a:t>89</a:t>
            </a:fld>
            <a:endParaRPr 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3C606240-9D1C-3843-B28E-77756B6151FD}" type="slidenum">
              <a:rPr lang="de-DE"/>
              <a:t>91</a:t>
            </a:fld>
            <a:endParaRPr lang="de-DE"/>
          </a:p>
        </p:txBody>
      </p:sp>
    </p:spTree>
    <p:extLst>
      <p:ext uri="{BB962C8B-B14F-4D97-AF65-F5344CB8AC3E}">
        <p14:creationId xmlns:p14="http://schemas.microsoft.com/office/powerpoint/2010/main" val="4277119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EABE14E-146B-4E90-D07F-21221BF397CF}" type="slidenum">
              <a:rPr/>
              <a:t>92</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45BE3F2-6056-9017-9BE2-0F838300CEC8}" type="slidenum">
              <a:rPr/>
              <a:t>93</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04468C4-3A86-6903-7206-4DA59420EB36}" type="slidenum">
              <a:rPr/>
              <a:t>94</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6D8C9F5-08F1-1E0A-86DF-F274FC15ECFD}" type="slidenum">
              <a:rPr/>
              <a:t>95</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87763312" name="Folienbildplatzhalter 1"/>
          <p:cNvSpPr>
            <a:spLocks noGrp="1" noRot="1" noChangeAspect="1"/>
          </p:cNvSpPr>
          <p:nvPr>
            <p:ph type="sldImg"/>
          </p:nvPr>
        </p:nvSpPr>
        <p:spPr bwMode="auto"/>
      </p:sp>
      <p:sp>
        <p:nvSpPr>
          <p:cNvPr id="651029065" name="Notizenplatzhalter 2"/>
          <p:cNvSpPr>
            <a:spLocks noGrp="1"/>
          </p:cNvSpPr>
          <p:nvPr>
            <p:ph type="body" idx="1"/>
          </p:nvPr>
        </p:nvSpPr>
        <p:spPr bwMode="auto"/>
        <p:txBody>
          <a:bodyPr/>
          <a:lstStyle/>
          <a:p>
            <a:pPr>
              <a:defRPr/>
            </a:pPr>
            <a:r>
              <a:rPr lang="de-DE" sz="1200" b="0" i="0" u="none" strike="noStrike" cap="none" spc="0">
                <a:solidFill>
                  <a:schemeClr val="tx1"/>
                </a:solidFill>
                <a:latin typeface="TheSans UHH"/>
                <a:ea typeface="TheSans UHH"/>
                <a:cs typeface="TheSans UHH"/>
              </a:rPr>
              <a:t>https://www.bpb.de/themen/rechtsextremismus/dossier-rechtsextremismus/200097/debatte-extremismustheorie/</a:t>
            </a:r>
            <a:endParaRPr/>
          </a:p>
          <a:p>
            <a:pPr>
              <a:defRPr/>
            </a:pPr>
            <a:endParaRPr lang="de-DE"/>
          </a:p>
          <a:p>
            <a:pPr>
              <a:defRPr/>
            </a:pPr>
            <a:r>
              <a:rPr lang="de-DE"/>
              <a:t>https://www.bundesverfassungsgericht.de/SharedDocs/Pressemitteilungen/DE/2017/bvg17-004.html </a:t>
            </a:r>
          </a:p>
          <a:p>
            <a:pPr>
              <a:defRPr/>
            </a:pPr>
            <a:endParaRPr/>
          </a:p>
          <a:p>
            <a:pPr>
              <a:defRPr/>
            </a:pPr>
            <a:endParaRPr lang="de-DE"/>
          </a:p>
          <a:p>
            <a:pPr>
              <a:defRPr/>
            </a:pPr>
            <a:r>
              <a:rPr lang="de-DE"/>
              <a:t>a) Der Begriff der freiheitlichen demokratischen Grundordnung im Sinne von Art. 21 Abs. 2 GG beinhaltet die zentralen Grundprinzipien, die für den freiheitlichen Verfassungsstaat schlechthin unentbehrlich sind. Ihren Ausgangspunkt findet die freiheitliche demokratische Grundordnung in der Würde des Menschen (Art. 1 Abs. 1 GG). Die Garantie der Menschenwürde umfasst insbesondere die Wahrung personaler Individualität, Identität und Integrität sowie die elementare Rechtsgleichheit. Auf rassistische Diskriminierung zielende Konzepte sind damit nicht vereinbar. Daneben sind im Rahmen des Demokratieprinzips die Möglichkeit gleichberechtigter Teilhabe aller Bürgerinnen und Bürger am Prozess der politischen Willensbildung und die Rückbindung der Ausübung aller Staatsgewalt an das Volk (Art. 20 Abs. 1 und 2 GG) konstitutive Bestandteile der freiheitlichen demokratischen Grundordnung. Hinsichtlich des Rechtsstaatsprinzips gilt dies für die Rechtsbindung der öffentlichen Gewalt, die Kontrolle dieser Bindung durch unabhängige Gerichte und das staatliche Gewaltmonopol.</a:t>
            </a:r>
            <a:endParaRPr/>
          </a:p>
          <a:p>
            <a:pPr>
              <a:defRPr/>
            </a:pPr>
            <a:r>
              <a:rPr lang="de-DE"/>
              <a:t>b) Der Begriff des Beseitigens im Sinne des Art. 21 Abs. 2 GG bezeichnet die Abschaffung zumindest eines der Wesenselemente der freiheitlichen demokratischen Grundordnung oder deren Ersetzung durch eine andere Verfassungsordnung oder ein anderes Regierungssystem. Von einem Beeinträchtigen ist auszugehen, wenn eine Partei nach ihrem politischen Konzept mit hinreichender Intensität eine spürbare Gefährdung eines der Wesenselemente der freiheitlichen demokratischen Grundordnung bewirkt.</a:t>
            </a:r>
            <a:endParaRPr/>
          </a:p>
          <a:p>
            <a:pPr>
              <a:defRPr/>
            </a:pPr>
            <a:r>
              <a:rPr lang="de-DE"/>
              <a:t>c) Dass eine Partei die Beeinträchtigung oder Beseitigung der freiheitlichen demokratischen Grundordnung anstrebt, muss sich aus den Zielen oder dem Verhalten ihrer Anhänger ergeben. Die Ziele einer Partei sind der Inbegriff dessen, was eine Partei (offen oder verdeckt) politisch anstrebt. Anhänger sind alle Personen, die sich für eine Partei einsetzen und sich zu ihr bekennen, auch wenn sie nicht Mitglied der Partei sind. Zuzurechnen sind einer Partei grundsätzlich die Tätigkeit der Parteiführung, leitender Funktionäre (auch von Teilorganisationen) und Äußerungen in Publikationsorganen der Partei. Bei Äußerungen oder Handlungen einfacher Mitglieder oder von Anhängern, die nicht der Partei angehören, ist entscheidend, dass in deren Verhalten der politische Wille der Partei erkennbar zum Ausdruck kommt. Dies ist regelmäßig der Fall, wenn das Verhalten eine in der Partei vorhandene Grundtendenz widerspiegelt oder die Partei sich dieses Verhalten ausdrücklich zu Eigen gemacht hat.</a:t>
            </a:r>
            <a:endParaRPr/>
          </a:p>
          <a:p>
            <a:pPr>
              <a:defRPr/>
            </a:pPr>
            <a:r>
              <a:rPr lang="de-DE"/>
              <a:t>d) Das Parteiverbot erfordert ein „Ausgehen“ auf die Beeinträchtigung oder Beseitigung der freiheitlichen demokratischen Grundordnung. Es ist kein Gesinnungs- oder Weltanschauungsverbot. Vielmehr muss die Partei über das Bekennen ihrer verfassungsfeindlichen Ziele hinaus die Grenze zum Bekämpfen der freiheitlichen demokratischen Grundordnung überschreiten. Dies setzt voraus, dass sie sich durch aktives und planvolles Handeln für ihre Ziele einsetzt und auf die Beeinträchtigung oder Beseitigung der freiheitlichen demokratischen Grundordnung hinwirkt. Nicht erforderlich ist, dass das Handeln der Partei zu einer konkreten Gefahr für die Schutzgüter des Art. 21 Abs. 2 Satz 1 GG führt. Es müssen jedoch konkrete Anhaltspunkte von Gewicht vorliegen, die es zumindest möglich erscheinen lassen, dass das Handeln der Partei erfolgreich sein kann (Potentialität). Lässt das Handeln einer Partei dagegen noch nicht einmal auf die Möglichkeit eines Erreichens ihrer verfassungsfeindlichen Ziele schließen, bedarf es des präventiven Schutzes der Verfassung durch ein Parteiverbot nicht. An der abweichenden Definition im KPD-Urteil, nach der es einem Parteiverbot nicht entgegenstehe, wenn für die Partei nach menschlichem Ermessen keine Aussicht darauf besteht, dass sie ihre verfassungswidrige Absicht in absehbarer Zukunft werde verwirklichen können (BVerfG 5, 85 &lt;143&gt;), hält der Senat nicht fest.</a:t>
            </a:r>
            <a:endParaRPr/>
          </a:p>
          <a:p>
            <a:pPr>
              <a:defRPr/>
            </a:pPr>
            <a:r>
              <a:rPr lang="de-DE"/>
              <a:t>e) Für die Annahme weiterer (ungeschriebener) Tatbestandsmerkmale ist im Rahmen des Art. 21 Abs. 2 GG kein Raum. Weder findet der Grundsatz der Verhältnismäßigkeit im Parteiverbotsverfahren Anwendung, noch kommt der Wesensverwandtschaft einer Partei mit dem Nationalsozialismus eine die Tatbestandsmerkmale des Art. 21 Abs. 2 GG ersetzende Funktion zu. Allerdings kann die Wesensverwandtschaft mit dem Nationalsozialismus indizielle Bedeutung hinsichtlich der Verfolgung verfassungsfeindlicher Ziele einer Partei entfalten.</a:t>
            </a:r>
            <a:endParaRPr/>
          </a:p>
          <a:p>
            <a:pPr>
              <a:defRPr/>
            </a:pPr>
            <a:r>
              <a:rPr lang="de-DE"/>
              <a:t>3. Nach diesen Maßstäben ist der Verbotsantrag unbegründet.</a:t>
            </a:r>
            <a:endParaRPr/>
          </a:p>
          <a:p>
            <a:pPr>
              <a:defRPr/>
            </a:pPr>
            <a:r>
              <a:rPr lang="de-DE"/>
              <a:t>a) Das politische Konzept der NPD ist auf die Beseitigung der freiheitlichen demokratischen Grundordnung gerichtet.</a:t>
            </a:r>
            <a:endParaRPr/>
          </a:p>
          <a:p>
            <a:pPr>
              <a:defRPr/>
            </a:pPr>
            <a:r>
              <a:rPr lang="de-DE"/>
              <a:t>aa) Der von der NPD vertretene Volksbegriff verletzt die Menschenwürde. Er negiert den sich hieraus ergebenden Achtungsanspruch der Person und führt zur Verweigerung elementarer Rechtsgleichheit für alle, die nicht der ethnisch definierten „Volksgemeinschaft“ in ihrem Sinne angehören. Das Politikkonzept der NPD ist auf die Ausgrenzung, Verächtlichmachung und weitgehende Rechtlosstellung von gesellschaftlichen Gruppen (Ausländern, Migranten, religiösen und sonstigen Minderheiten) gerichtet.</a:t>
            </a:r>
            <a:endParaRPr/>
          </a:p>
          <a:p>
            <a:pPr>
              <a:defRPr/>
            </a:pPr>
            <a:r>
              <a:rPr lang="de-DE"/>
              <a:t>bb) Darüber hinaus missachtet die NPD die freiheitliche demokratische Grundordnung auch mit Blick auf das Demokratieprinzip. In einem durch die „Einheit von Volk und Staat“ geprägten Nationalstaat im Sinne der NPD ist für eine Beteiligung ethnischer Nichtdeutscher an der politischen Willensbildung grundsätzlich kein Raum. Dieses Konzept widerspricht dem im menschenrechtlichen Kern des Demokratieprinzips wurzelnden Anspruch auf gleichberechtigte Teilhabe aller Staatsangehörigen an der politischen Willensbildung. Außerdem tritt die NPD für die Abschaffung des bestehenden parlamentarisch-repräsentativen Systems und seine Ersetzung durch einen am Prinzip der „Volksgemeinschaft“ orientierten Nationalstaat ein.</a:t>
            </a:r>
            <a:endParaRPr/>
          </a:p>
          <a:p>
            <a:pPr>
              <a:defRPr/>
            </a:pPr>
            <a:r>
              <a:rPr lang="de-DE"/>
              <a:t>cc) Die NPD weist eine Wesensverwandtschaft mit dem Nationalsozialismus auf. Das Konzept der „Volksgemeinschaft“, die antisemitische Grundhaltung und die Verächtlichmachung der bestehenden demokratischen Ordnung lassen deutliche Parallelen zum Nationalsozialismus erkennen. Hinzu kommen das Bekenntnis zu Führungspersönlichkeiten der NSDAP, der punktuelle Rückgriff auf Vokabular, Texte, Liedgut und Symbolik des Nationalsozialismus sowie geschichtsrevisionistische Äußerungen, die eine Verbundenheit zumindest relevanter Teile der NPD mit der Vorstellungswelt des Nationalsozialismus dokumentieren. Die Wesensverwandtschaft der NPD mit dem Nationalsozialismus bestätigt deren Missachtung der freiheitlichen demokratischen Grundordnung.</a:t>
            </a:r>
            <a:endParaRPr/>
          </a:p>
          <a:p>
            <a:pPr>
              <a:defRPr/>
            </a:pPr>
            <a:r>
              <a:rPr lang="de-DE"/>
              <a:t>b) Einem Verbot der NPD steht aber entgegen, dass das Tatbestandsmerkmal des „Darauf Ausgehens“ im Sinne von Art. 21 Abs. 2 Satz 1 GG nicht erfüllt ist. Die NPD bekennt sich zwar zu ihren gegen die freiheitliche demokratische Grundordnung gerichteten Zielen und arbeitet planvoll auf deren Erreichung hin, so dass sich ihr Handeln als qualifizierte Vorbereitung der von ihr angestrebten Beseitigung der freiheitlichen demokratischen Grundordnung darstellt. Es fehlt jedoch an konkreten Anhaltspunkten von Gewicht, die eine Durchsetzung der von ihr verfolgten verfassungsfeindlichen Ziele möglich erscheinen lassen. Weder steht eine erfolgreiche Durchsetzung dieser Ziele im Rahmen der Beteiligung am Prozess der politischen Willensbildung in Aussicht (aa), noch ist der Versuch einer Erreichung dieser Ziele durch eine der NPD zurechenbare Beeinträchtigung der Freiheit der politischen Willensbildung in hinreichendem Umfang feststellbar (bb).</a:t>
            </a:r>
            <a:endParaRPr/>
          </a:p>
          <a:p>
            <a:pPr>
              <a:defRPr/>
            </a:pPr>
            <a:r>
              <a:rPr lang="de-DE"/>
              <a:t>aa) Ein Erreichen der verfassungswidrigen Ziele der NPD mit parlamentarischen oder außerparlamentarischen demokratischen Mitteln erscheint ausgeschlossen.</a:t>
            </a:r>
            <a:endParaRPr/>
          </a:p>
          <a:p>
            <a:pPr>
              <a:defRPr/>
            </a:pPr>
            <a:endParaRPr lang="de-DE"/>
          </a:p>
        </p:txBody>
      </p:sp>
      <p:sp>
        <p:nvSpPr>
          <p:cNvPr id="1337558908" name="Foliennummernplatzhalter 3"/>
          <p:cNvSpPr>
            <a:spLocks noGrp="1"/>
          </p:cNvSpPr>
          <p:nvPr>
            <p:ph type="sldNum" sz="quarter" idx="5"/>
          </p:nvPr>
        </p:nvSpPr>
        <p:spPr bwMode="auto"/>
        <p:txBody>
          <a:bodyPr/>
          <a:lstStyle/>
          <a:p>
            <a:pPr>
              <a:defRPr/>
            </a:pPr>
            <a:fld id="{3E8131C4-9962-AABA-F338-B8D36552393A}" type="slidenum">
              <a:rPr lang="de-DE"/>
              <a:t>97</a:t>
            </a:fld>
            <a:endParaRPr lang="de-DE"/>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1E123B1-B4E6-07A7-0BF4-EB094B995963}" type="slidenum">
              <a:rPr/>
              <a:t>98</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72297489" name="Folienbildplatzhalter 1"/>
          <p:cNvSpPr>
            <a:spLocks noGrp="1" noRot="1" noChangeAspect="1"/>
          </p:cNvSpPr>
          <p:nvPr>
            <p:ph type="sldImg"/>
          </p:nvPr>
        </p:nvSpPr>
        <p:spPr bwMode="auto"/>
      </p:sp>
      <p:sp>
        <p:nvSpPr>
          <p:cNvPr id="86904786" name="Notizenplatzhalter 2"/>
          <p:cNvSpPr>
            <a:spLocks noGrp="1"/>
          </p:cNvSpPr>
          <p:nvPr>
            <p:ph type="body" idx="1"/>
          </p:nvPr>
        </p:nvSpPr>
        <p:spPr bwMode="auto"/>
        <p:txBody>
          <a:bodyPr/>
          <a:lstStyle/>
          <a:p>
            <a:pPr>
              <a:defRPr/>
            </a:pPr>
            <a:r>
              <a:rPr lang="de-DE" dirty="0"/>
              <a:t>Military </a:t>
            </a:r>
            <a:r>
              <a:rPr lang="de-DE" dirty="0" err="1"/>
              <a:t>democracy</a:t>
            </a:r>
            <a:r>
              <a:rPr lang="de-DE" dirty="0"/>
              <a:t>: Kurt Loewenstein und Karl Mannheim</a:t>
            </a:r>
          </a:p>
          <a:p>
            <a:pPr marL="0" marR="0" lvl="0" indent="0" algn="l" defTabSz="457200" eaLnBrk="1" fontAlgn="auto" latinLnBrk="0" hangingPunct="1">
              <a:lnSpc>
                <a:spcPct val="100000"/>
              </a:lnSpc>
              <a:spcBef>
                <a:spcPts val="0"/>
              </a:spcBef>
              <a:spcAft>
                <a:spcPts val="0"/>
              </a:spcAft>
              <a:buClrTx/>
              <a:buSzTx/>
              <a:buFontTx/>
              <a:buNone/>
              <a:tabLst/>
              <a:defRPr/>
            </a:pPr>
            <a:r>
              <a:rPr lang="de-DE" dirty="0"/>
              <a:t>Die AfD hat den Begriff "Brandmauer" anfänglich verwendet, um sich angeblich gegen die rechtsextremen Neonazis etc. abzugrenzen. Inzwischen (2024) bekämpft sie die CDU-Brandmauer mit dem Argument, im Osten hätte man schlechte Erfahrungen mit Mauern. Damit wird ein Ost-Heimatgefühl gegen Brandmauer/Wehrhafte Demokratie aufgesetzt</a:t>
            </a:r>
            <a:endParaRPr lang="de-DE" sz="1200" dirty="0"/>
          </a:p>
          <a:p>
            <a:pPr>
              <a:defRPr/>
            </a:pPr>
            <a:endParaRPr dirty="0"/>
          </a:p>
        </p:txBody>
      </p:sp>
      <p:sp>
        <p:nvSpPr>
          <p:cNvPr id="324521207" name="Foliennummernplatzhalter 3"/>
          <p:cNvSpPr>
            <a:spLocks noGrp="1"/>
          </p:cNvSpPr>
          <p:nvPr>
            <p:ph type="sldNum" sz="quarter" idx="5"/>
          </p:nvPr>
        </p:nvSpPr>
        <p:spPr bwMode="auto"/>
        <p:txBody>
          <a:bodyPr/>
          <a:lstStyle/>
          <a:p>
            <a:pPr>
              <a:defRPr/>
            </a:pPr>
            <a:fld id="{3E6BAA77-E249-9E9F-518C-0B86225E9689}" type="slidenum">
              <a:rPr lang="de-DE"/>
              <a:t>99</a:t>
            </a:fld>
            <a:endParaRPr lang="de-DE"/>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27343398" name="Slide Image Placeholder 1"/>
          <p:cNvSpPr>
            <a:spLocks noGrp="1" noRot="1" noChangeAspect="1"/>
          </p:cNvSpPr>
          <p:nvPr>
            <p:ph type="sldImg"/>
          </p:nvPr>
        </p:nvSpPr>
        <p:spPr bwMode="auto"/>
      </p:sp>
      <p:sp>
        <p:nvSpPr>
          <p:cNvPr id="2114632534" name="Notes Placeholder 2"/>
          <p:cNvSpPr>
            <a:spLocks noGrp="1"/>
          </p:cNvSpPr>
          <p:nvPr>
            <p:ph type="body" idx="1"/>
          </p:nvPr>
        </p:nvSpPr>
        <p:spPr bwMode="auto"/>
        <p:txBody>
          <a:bodyPr/>
          <a:lstStyle/>
          <a:p>
            <a:pPr>
              <a:defRPr/>
            </a:pPr>
            <a:endParaRPr/>
          </a:p>
        </p:txBody>
      </p:sp>
      <p:sp>
        <p:nvSpPr>
          <p:cNvPr id="413470542" name="Slide Number Placeholder 3"/>
          <p:cNvSpPr>
            <a:spLocks noGrp="1"/>
          </p:cNvSpPr>
          <p:nvPr>
            <p:ph type="sldNum" sz="quarter" idx="10"/>
          </p:nvPr>
        </p:nvSpPr>
        <p:spPr bwMode="auto"/>
        <p:txBody>
          <a:bodyPr/>
          <a:lstStyle/>
          <a:p>
            <a:pPr>
              <a:defRPr/>
            </a:pPr>
            <a:fld id="{FF2BC06D-40C0-4561-B64C-375D2F2376A2}" type="slidenum">
              <a:rPr/>
              <a:t>101</a:t>
            </a:fld>
            <a:endParaRPr/>
          </a:p>
        </p:txBody>
      </p:sp>
    </p:spTree>
    <p:extLst>
      <p:ext uri="{BB962C8B-B14F-4D97-AF65-F5344CB8AC3E}">
        <p14:creationId xmlns:p14="http://schemas.microsoft.com/office/powerpoint/2010/main" val="426561848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dirty="0" err="1"/>
              <a:t>Mühe</a:t>
            </a:r>
            <a:r>
              <a:rPr dirty="0"/>
              <a:t> 2022: </a:t>
            </a:r>
            <a:r>
              <a:rPr lang="de-DE" sz="1200" b="0" i="0" u="none" strike="noStrike" cap="none" spc="0" dirty="0">
                <a:solidFill>
                  <a:schemeClr val="tx1"/>
                </a:solidFill>
                <a:latin typeface="TheSans UHH"/>
                <a:ea typeface="TheSans UHH"/>
                <a:cs typeface="TheSans UHH"/>
              </a:rPr>
              <a:t>Im Folgenden werden qualitative Interviews, die mit zivilgesellschaftlichen Repräsentant*innen geführt wurden, mit sekundäranalytischen Quellen (vorhandene Studien, journalistische Artikel und parlamentarische Anfragen) kombiniert und mittels induktiver Kategorienbildung ausgewertet, um geläufige Mittel oder Praxen der Einflussnahme vonseiten der AfD zu rekonstruieren und aufzubereiten</a:t>
            </a:r>
            <a:endParaRPr dirty="0"/>
          </a:p>
        </p:txBody>
      </p:sp>
      <p:sp>
        <p:nvSpPr>
          <p:cNvPr id="4" name="Slide Number Placeholder 3"/>
          <p:cNvSpPr>
            <a:spLocks noGrp="1"/>
          </p:cNvSpPr>
          <p:nvPr>
            <p:ph type="sldNum" sz="quarter" idx="10"/>
          </p:nvPr>
        </p:nvSpPr>
        <p:spPr bwMode="auto"/>
        <p:txBody>
          <a:bodyPr/>
          <a:lstStyle/>
          <a:p>
            <a:pPr>
              <a:defRPr/>
            </a:pPr>
            <a:fld id="{68DD0991-7935-CD96-DB41-49D540D7F5CD}" type="slidenum">
              <a:rPr/>
              <a:t>102</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https://www.boeckler.de/de/boeckler-impuls-afd-nicht-auf-der-seite-der-beschaftigten-64909.htm</a:t>
            </a:r>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103</a:t>
            </a:fld>
            <a:endParaRPr lang="de-DE"/>
          </a:p>
        </p:txBody>
      </p:sp>
    </p:spTree>
    <p:extLst>
      <p:ext uri="{BB962C8B-B14F-4D97-AF65-F5344CB8AC3E}">
        <p14:creationId xmlns:p14="http://schemas.microsoft.com/office/powerpoint/2010/main" val="30164753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https://www.boeckler.de/de/boeckler-impuls-afd-nicht-auf-der-seite-der-beschaftigten-64909.htm</a:t>
            </a:r>
          </a:p>
          <a:p>
            <a:r>
              <a:rPr lang="de-DE" dirty="0"/>
              <a:t>https://www.boeckler.de/de/faust-detail.htm?sync_id=HBS-009002 </a:t>
            </a:r>
          </a:p>
          <a:p>
            <a:pPr marL="0" marR="0" lvl="0" indent="0" algn="l" defTabSz="457200" eaLnBrk="1" fontAlgn="auto" latinLnBrk="0" hangingPunct="1">
              <a:lnSpc>
                <a:spcPct val="100000"/>
              </a:lnSpc>
              <a:spcBef>
                <a:spcPts val="0"/>
              </a:spcBef>
              <a:spcAft>
                <a:spcPts val="0"/>
              </a:spcAft>
              <a:buClrTx/>
              <a:buSzTx/>
              <a:buFontTx/>
              <a:buNone/>
              <a:tabLst/>
              <a:defRPr/>
            </a:pPr>
            <a:r>
              <a:rPr lang="de-DE" dirty="0"/>
              <a:t>Barthel gehört dem Verein für die Bewahrung der Demokratie an</a:t>
            </a:r>
          </a:p>
          <a:p>
            <a:pPr marL="0" marR="0" lvl="0" indent="0" algn="l" defTabSz="457200" eaLnBrk="1" fontAlgn="auto" latinLnBrk="0" hangingPunct="1">
              <a:lnSpc>
                <a:spcPct val="100000"/>
              </a:lnSpc>
              <a:spcBef>
                <a:spcPts val="0"/>
              </a:spcBef>
              <a:spcAft>
                <a:spcPts val="0"/>
              </a:spcAft>
              <a:buClrTx/>
              <a:buSzTx/>
              <a:buFontTx/>
              <a:buNone/>
              <a:tabLst/>
              <a:defRPr/>
            </a:pPr>
            <a:r>
              <a:rPr lang="de-DE" dirty="0"/>
              <a:t>https://www.boeckler.de/de/boeckler-impuls-viele-unternehmen-umgehen-mitbestimmung-61406.htm</a:t>
            </a:r>
          </a:p>
          <a:p>
            <a:endParaRPr lang="de-DE" dirty="0"/>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104</a:t>
            </a:fld>
            <a:endParaRPr lang="de-DE"/>
          </a:p>
        </p:txBody>
      </p:sp>
    </p:spTree>
    <p:extLst>
      <p:ext uri="{BB962C8B-B14F-4D97-AF65-F5344CB8AC3E}">
        <p14:creationId xmlns:p14="http://schemas.microsoft.com/office/powerpoint/2010/main" val="301774414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https://www.boeckler.de/de/boeckler-impuls-neue-rechte-mit-alten-scheinlosungen-66695.htm</a:t>
            </a:r>
          </a:p>
          <a:p>
            <a:pPr marL="0" marR="0" lvl="0" indent="0" algn="l" defTabSz="457200" eaLnBrk="1" fontAlgn="auto" latinLnBrk="0" hangingPunct="1">
              <a:lnSpc>
                <a:spcPct val="100000"/>
              </a:lnSpc>
              <a:spcBef>
                <a:spcPts val="0"/>
              </a:spcBef>
              <a:spcAft>
                <a:spcPts val="0"/>
              </a:spcAft>
              <a:buClrTx/>
              <a:buSzTx/>
              <a:buFontTx/>
              <a:buNone/>
              <a:tabLst/>
              <a:defRPr/>
            </a:pPr>
            <a:r>
              <a:rPr lang="de-DE" b="1" dirty="0"/>
              <a:t>Matheus </a:t>
            </a:r>
            <a:r>
              <a:rPr lang="de-DE" b="1" dirty="0" err="1"/>
              <a:t>Hagedorny</a:t>
            </a:r>
            <a:r>
              <a:rPr lang="de-DE" b="1" dirty="0"/>
              <a:t>, Felix Schilk, Johannes Kiess:</a:t>
            </a:r>
            <a:r>
              <a:rPr lang="de-DE" dirty="0"/>
              <a:t> </a:t>
            </a:r>
            <a:r>
              <a:rPr lang="de-DE" dirty="0">
                <a:hlinkClick r:id="rId3"/>
              </a:rPr>
              <a:t>Die sozialpolitische Doktrin der Neuen Rechten – Strategische Vereinnahmung und kalkulierte Provokation</a:t>
            </a:r>
            <a:r>
              <a:rPr lang="de-DE" dirty="0"/>
              <a:t>, Working Paper der HBS-Forschungsförderung Nr. 362, Januar 2025</a:t>
            </a:r>
          </a:p>
          <a:p>
            <a:endParaRPr lang="de-DE" dirty="0"/>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105</a:t>
            </a:fld>
            <a:endParaRPr lang="de-DE"/>
          </a:p>
        </p:txBody>
      </p:sp>
    </p:spTree>
    <p:extLst>
      <p:ext uri="{BB962C8B-B14F-4D97-AF65-F5344CB8AC3E}">
        <p14:creationId xmlns:p14="http://schemas.microsoft.com/office/powerpoint/2010/main" val="116692097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lang="de-DE" dirty="0">
                <a:solidFill>
                  <a:srgbClr val="3B515B"/>
                </a:solidFill>
                <a:ea typeface="TheSans UHH"/>
                <a:cs typeface="TheSans UHH"/>
              </a:rPr>
              <a:t>Von „Ein Prozent“, „Zentrum Automobil“ und „Compact“ herausgegebene Zeitung „Alternative Gewerkschaft“ </a:t>
            </a:r>
            <a:r>
              <a:rPr lang="de-DE" dirty="0"/>
              <a:t>(Schröder et al., 2019)</a:t>
            </a:r>
          </a:p>
          <a:p>
            <a:endParaRPr lang="de-DE" sz="1200" dirty="0">
              <a:ea typeface="TheSans UHH"/>
              <a:cs typeface="TheSans UHH"/>
            </a:endParaRPr>
          </a:p>
          <a:p>
            <a:r>
              <a:rPr lang="de-DE" sz="1200" dirty="0">
                <a:ea typeface="TheSans UHH"/>
                <a:cs typeface="TheSans UHH"/>
              </a:rPr>
              <a:t>Bei der Bundestagswahl 2017 kam die AfD auf 12,6 % aller Stimmen; unter Gewerkschafter*innen auf 15 %. Hinsichtlich des starken Abschneidens der AfD im Osten (22 %) sowie bei Arbeiter*innen (19 %) gibt es hingegen keine</a:t>
            </a:r>
            <a:r>
              <a:rPr lang="de-DE" sz="1200" dirty="0"/>
              <a:t> </a:t>
            </a:r>
            <a:r>
              <a:rPr lang="de-DE" sz="1200" dirty="0">
                <a:ea typeface="TheSans UHH"/>
                <a:cs typeface="TheSans UHH"/>
              </a:rPr>
              <a:t>Unterschiede zwischen Gewerkschaftsmitgliedern und allen Wähler*innen (DGB 2017, zit. n. Schröder, </a:t>
            </a:r>
            <a:r>
              <a:rPr lang="de-DE" sz="1200" dirty="0" err="1">
                <a:ea typeface="TheSans UHH"/>
                <a:cs typeface="TheSans UHH"/>
              </a:rPr>
              <a:t>Greef</a:t>
            </a:r>
            <a:r>
              <a:rPr lang="de-DE" sz="1200" dirty="0">
                <a:ea typeface="TheSans UHH"/>
                <a:cs typeface="TheSans UHH"/>
              </a:rPr>
              <a:t>, Elsen, Heller, 2019, S. 181)</a:t>
            </a:r>
            <a:r>
              <a:rPr lang="de-DE" dirty="0">
                <a:ea typeface="TheSans UHH"/>
                <a:cs typeface="TheSans UHH"/>
              </a:rPr>
              <a:t>.</a:t>
            </a:r>
            <a:endParaRPr lang="de-DE" dirty="0"/>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106</a:t>
            </a:fld>
            <a:endParaRPr lang="de-DE"/>
          </a:p>
        </p:txBody>
      </p:sp>
    </p:spTree>
    <p:extLst>
      <p:ext uri="{BB962C8B-B14F-4D97-AF65-F5344CB8AC3E}">
        <p14:creationId xmlns:p14="http://schemas.microsoft.com/office/powerpoint/2010/main" val="101972742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u="sng" dirty="0">
                <a:solidFill>
                  <a:schemeClr val="hlink"/>
                </a:solidFill>
                <a:hlinkClick r:id="rId3" tooltip="https://nbn-resolving.org/urn:nbn:de:0168-ssoar-88950-7"/>
              </a:rPr>
              <a:t>https://nbn-resolving.org/urn:nbn:de:0168-ssoar-88950-7</a:t>
            </a:r>
            <a:endParaRPr dirty="0"/>
          </a:p>
          <a:p>
            <a:pPr>
              <a:defRPr/>
            </a:pPr>
            <a:r>
              <a:rPr sz="1100" b="0" i="0" u="none" dirty="0" err="1">
                <a:solidFill>
                  <a:srgbClr val="000000"/>
                </a:solidFill>
                <a:latin typeface="TheSans UHH"/>
                <a:ea typeface="TheSans UHH"/>
                <a:cs typeface="TheSans UHH"/>
              </a:rPr>
              <a:t>Hufer</a:t>
            </a:r>
            <a:r>
              <a:rPr sz="1100" b="0" i="0" u="none" dirty="0">
                <a:solidFill>
                  <a:srgbClr val="000000"/>
                </a:solidFill>
                <a:latin typeface="TheSans UHH"/>
                <a:ea typeface="TheSans UHH"/>
                <a:cs typeface="TheSans UHH"/>
              </a:rPr>
              <a:t>, K.-P., &amp; Trumann, J. (2023). </a:t>
            </a:r>
            <a:r>
              <a:rPr sz="1100" b="0" i="0" u="none" dirty="0" err="1">
                <a:solidFill>
                  <a:srgbClr val="000000"/>
                </a:solidFill>
                <a:latin typeface="TheSans UHH"/>
                <a:ea typeface="TheSans UHH"/>
                <a:cs typeface="TheSans UHH"/>
              </a:rPr>
              <a:t>Wirkung</a:t>
            </a:r>
            <a:r>
              <a:rPr sz="1100" b="0" i="0" u="none" dirty="0">
                <a:solidFill>
                  <a:srgbClr val="000000"/>
                </a:solidFill>
                <a:latin typeface="TheSans UHH"/>
                <a:ea typeface="TheSans UHH"/>
                <a:cs typeface="TheSans UHH"/>
              </a:rPr>
              <a:t> </a:t>
            </a:r>
            <a:r>
              <a:rPr sz="1100" b="0" i="0" u="none" dirty="0" err="1">
                <a:solidFill>
                  <a:srgbClr val="000000"/>
                </a:solidFill>
                <a:latin typeface="TheSans UHH"/>
                <a:ea typeface="TheSans UHH"/>
                <a:cs typeface="TheSans UHH"/>
              </a:rPr>
              <a:t>politischer</a:t>
            </a:r>
            <a:r>
              <a:rPr sz="1100" b="0" i="0" u="none" dirty="0">
                <a:solidFill>
                  <a:srgbClr val="000000"/>
                </a:solidFill>
                <a:latin typeface="TheSans UHH"/>
                <a:ea typeface="TheSans UHH"/>
                <a:cs typeface="TheSans UHH"/>
              </a:rPr>
              <a:t> Erwachsenenbildung: </a:t>
            </a:r>
            <a:r>
              <a:rPr sz="1100" b="0" i="0" u="none" dirty="0" err="1">
                <a:solidFill>
                  <a:srgbClr val="000000"/>
                </a:solidFill>
                <a:latin typeface="TheSans UHH"/>
                <a:ea typeface="TheSans UHH"/>
                <a:cs typeface="TheSans UHH"/>
              </a:rPr>
              <a:t>Präventionsmöglichkeiten</a:t>
            </a:r>
            <a:r>
              <a:rPr sz="1100" b="0" i="0" u="none" dirty="0">
                <a:solidFill>
                  <a:srgbClr val="000000"/>
                </a:solidFill>
                <a:latin typeface="TheSans UHH"/>
                <a:ea typeface="TheSans UHH"/>
                <a:cs typeface="TheSans UHH"/>
              </a:rPr>
              <a:t> am </a:t>
            </a:r>
            <a:r>
              <a:rPr sz="1100" b="0" i="0" u="none" dirty="0" err="1">
                <a:solidFill>
                  <a:srgbClr val="000000"/>
                </a:solidFill>
                <a:latin typeface="TheSans UHH"/>
                <a:ea typeface="TheSans UHH"/>
                <a:cs typeface="TheSans UHH"/>
              </a:rPr>
              <a:t>Beispiel</a:t>
            </a:r>
            <a:r>
              <a:rPr sz="1100" b="0" i="0" u="none" dirty="0">
                <a:solidFill>
                  <a:srgbClr val="000000"/>
                </a:solidFill>
                <a:latin typeface="TheSans UHH"/>
                <a:ea typeface="TheSans UHH"/>
                <a:cs typeface="TheSans UHH"/>
              </a:rPr>
              <a:t> der </a:t>
            </a:r>
            <a:r>
              <a:rPr sz="1100" b="0" i="0" u="none" dirty="0" err="1">
                <a:solidFill>
                  <a:srgbClr val="000000"/>
                </a:solidFill>
                <a:latin typeface="TheSans UHH"/>
                <a:ea typeface="TheSans UHH"/>
                <a:cs typeface="TheSans UHH"/>
              </a:rPr>
              <a:t>Bildungsarbeit</a:t>
            </a:r>
            <a:r>
              <a:rPr sz="1100" b="0" i="0" u="none" dirty="0">
                <a:solidFill>
                  <a:srgbClr val="000000"/>
                </a:solidFill>
                <a:latin typeface="TheSans UHH"/>
                <a:ea typeface="TheSans UHH"/>
                <a:cs typeface="TheSans UHH"/>
              </a:rPr>
              <a:t> </a:t>
            </a:r>
            <a:r>
              <a:rPr sz="1100" b="0" i="0" u="none" dirty="0" err="1">
                <a:solidFill>
                  <a:srgbClr val="000000"/>
                </a:solidFill>
                <a:latin typeface="TheSans UHH"/>
                <a:ea typeface="TheSans UHH"/>
                <a:cs typeface="TheSans UHH"/>
              </a:rPr>
              <a:t>gegen</a:t>
            </a:r>
            <a:r>
              <a:rPr sz="1100" b="0" i="0" u="none" dirty="0">
                <a:solidFill>
                  <a:srgbClr val="000000"/>
                </a:solidFill>
                <a:latin typeface="TheSans UHH"/>
                <a:ea typeface="TheSans UHH"/>
                <a:cs typeface="TheSans UHH"/>
              </a:rPr>
              <a:t> </a:t>
            </a:r>
            <a:r>
              <a:rPr sz="1100" b="0" i="0" u="none" dirty="0" err="1">
                <a:solidFill>
                  <a:srgbClr val="000000"/>
                </a:solidFill>
                <a:latin typeface="TheSans UHH"/>
                <a:ea typeface="TheSans UHH"/>
                <a:cs typeface="TheSans UHH"/>
              </a:rPr>
              <a:t>Rechtsextremismus</a:t>
            </a:r>
            <a:r>
              <a:rPr sz="1100" b="0" i="0" u="none" dirty="0">
                <a:solidFill>
                  <a:srgbClr val="000000"/>
                </a:solidFill>
                <a:latin typeface="TheSans UHH"/>
                <a:ea typeface="TheSans UHH"/>
                <a:cs typeface="TheSans UHH"/>
              </a:rPr>
              <a:t>. (</a:t>
            </a:r>
            <a:r>
              <a:rPr sz="1100" b="0" i="0" u="none" dirty="0" err="1">
                <a:solidFill>
                  <a:srgbClr val="000000"/>
                </a:solidFill>
                <a:latin typeface="TheSans UHH"/>
                <a:ea typeface="TheSans UHH"/>
                <a:cs typeface="TheSans UHH"/>
              </a:rPr>
              <a:t>CoRE</a:t>
            </a:r>
            <a:r>
              <a:rPr sz="1100" b="0" i="0" u="none" dirty="0">
                <a:solidFill>
                  <a:srgbClr val="000000"/>
                </a:solidFill>
                <a:latin typeface="TheSans UHH"/>
                <a:ea typeface="TheSans UHH"/>
                <a:cs typeface="TheSans UHH"/>
              </a:rPr>
              <a:t>-NRW </a:t>
            </a:r>
            <a:r>
              <a:rPr sz="1100" b="0" i="0" u="none" dirty="0" err="1">
                <a:solidFill>
                  <a:srgbClr val="000000"/>
                </a:solidFill>
                <a:latin typeface="TheSans UHH"/>
                <a:ea typeface="TheSans UHH"/>
                <a:cs typeface="TheSans UHH"/>
              </a:rPr>
              <a:t>Kurzgutachten</a:t>
            </a:r>
            <a:r>
              <a:rPr sz="1100" b="0" i="0" u="none" dirty="0">
                <a:solidFill>
                  <a:srgbClr val="000000"/>
                </a:solidFill>
                <a:latin typeface="TheSans UHH"/>
                <a:ea typeface="TheSans UHH"/>
                <a:cs typeface="TheSans UHH"/>
              </a:rPr>
              <a:t>, 6). Bonn: Bonn International Centre for Conflict Studies (BICC) gGmbH. </a:t>
            </a:r>
            <a:endParaRPr lang="de-DE" sz="1100" b="0" i="0" u="none" dirty="0">
              <a:solidFill>
                <a:srgbClr val="000000"/>
              </a:solidFill>
              <a:latin typeface="TheSans UHH"/>
              <a:ea typeface="TheSans UHH"/>
              <a:cs typeface="TheSans UHH"/>
            </a:endParaRPr>
          </a:p>
          <a:p>
            <a:pPr>
              <a:defRPr/>
            </a:pPr>
            <a:endParaRPr lang="de-DE" sz="1100" b="0" i="0" u="none" dirty="0">
              <a:solidFill>
                <a:srgbClr val="000000"/>
              </a:solidFill>
              <a:latin typeface="TheSans UHH"/>
            </a:endParaRPr>
          </a:p>
          <a:p>
            <a:pPr marL="0" marR="0" lvl="0" indent="0" algn="l" defTabSz="457200" eaLnBrk="1" fontAlgn="auto" latinLnBrk="0" hangingPunct="1">
              <a:lnSpc>
                <a:spcPct val="100000"/>
              </a:lnSpc>
              <a:spcBef>
                <a:spcPts val="0"/>
              </a:spcBef>
              <a:spcAft>
                <a:spcPts val="0"/>
              </a:spcAft>
              <a:buClrTx/>
              <a:buSzTx/>
              <a:buFontTx/>
              <a:buNone/>
              <a:tabLst/>
              <a:defRPr/>
            </a:pPr>
            <a:r>
              <a:rPr lang="de-DE" sz="1200" b="0" i="0" u="none" dirty="0">
                <a:solidFill>
                  <a:srgbClr val="000000"/>
                </a:solidFill>
                <a:latin typeface="TheSans UHH"/>
                <a:ea typeface="TheSans UHH"/>
                <a:cs typeface="TheSans UHH"/>
              </a:rPr>
              <a:t>„Seit 2015 verzeichnet die extreme Rechte in Parlamenten und in der Gesellschaft regelmäßig Erfolge. Im Zuge dieser Entwicklung versucht sie,</a:t>
            </a:r>
            <a:r>
              <a:rPr lang="de-DE" dirty="0"/>
              <a:t> </a:t>
            </a:r>
            <a:r>
              <a:rPr lang="de-DE" sz="1200" b="0" i="0" u="none" dirty="0">
                <a:solidFill>
                  <a:srgbClr val="000000"/>
                </a:solidFill>
                <a:latin typeface="TheSans UHH"/>
                <a:ea typeface="TheSans UHH"/>
                <a:cs typeface="TheSans UHH"/>
              </a:rPr>
              <a:t>auch in der Arbeitswelt an politischem Einfluss zu gewinnen, und stellte zu</a:t>
            </a:r>
            <a:r>
              <a:rPr lang="de-DE" dirty="0"/>
              <a:t> </a:t>
            </a:r>
            <a:r>
              <a:rPr lang="de-DE" sz="1200" b="0" i="0" u="none" dirty="0">
                <a:solidFill>
                  <a:srgbClr val="000000"/>
                </a:solidFill>
                <a:latin typeface="TheSans UHH"/>
                <a:ea typeface="TheSans UHH"/>
                <a:cs typeface="TheSans UHH"/>
              </a:rPr>
              <a:t>diesem Zweck vermehrt eigene Betriebsratslisten auf (Ackermann &amp; </a:t>
            </a:r>
            <a:r>
              <a:rPr lang="de-DE" sz="1200" b="0" i="0" u="none" dirty="0" err="1">
                <a:solidFill>
                  <a:srgbClr val="000000"/>
                </a:solidFill>
                <a:latin typeface="TheSans UHH"/>
                <a:ea typeface="TheSans UHH"/>
                <a:cs typeface="TheSans UHH"/>
              </a:rPr>
              <a:t>Haarfeldt</a:t>
            </a:r>
            <a:r>
              <a:rPr lang="de-DE" sz="1200" b="0" i="0" u="none" dirty="0">
                <a:solidFill>
                  <a:srgbClr val="000000"/>
                </a:solidFill>
                <a:latin typeface="TheSans UHH"/>
                <a:ea typeface="TheSans UHH"/>
                <a:cs typeface="TheSans UHH"/>
              </a:rPr>
              <a:t>, 2019; Häusler, 2018; </a:t>
            </a:r>
            <a:r>
              <a:rPr lang="de-DE" sz="1200" b="0" i="0" u="none" dirty="0" err="1">
                <a:solidFill>
                  <a:srgbClr val="000000"/>
                </a:solidFill>
                <a:latin typeface="TheSans UHH"/>
                <a:ea typeface="TheSans UHH"/>
                <a:cs typeface="TheSans UHH"/>
              </a:rPr>
              <a:t>Herkenhoff</a:t>
            </a:r>
            <a:r>
              <a:rPr lang="de-DE" sz="1200" b="0" i="0" u="none" dirty="0">
                <a:solidFill>
                  <a:srgbClr val="000000"/>
                </a:solidFill>
                <a:latin typeface="TheSans UHH"/>
                <a:ea typeface="TheSans UHH"/>
                <a:cs typeface="TheSans UHH"/>
              </a:rPr>
              <a:t> &amp; Barthel, 2018). Diese Strategie</a:t>
            </a:r>
            <a:r>
              <a:rPr lang="de-DE" dirty="0"/>
              <a:t> </a:t>
            </a:r>
            <a:r>
              <a:rPr lang="de-DE" sz="1200" b="0" i="0" u="none" dirty="0">
                <a:solidFill>
                  <a:srgbClr val="000000"/>
                </a:solidFill>
                <a:latin typeface="TheSans UHH"/>
                <a:ea typeface="TheSans UHH"/>
                <a:cs typeface="TheSans UHH"/>
              </a:rPr>
              <a:t>war von Anfang an erfolgversprechend, da sowohl in der Arbeiterschaft als auch unter Gewerkschaftsmitgliedern extrem rechte Einstellungen verbreitet sind (</a:t>
            </a:r>
            <a:r>
              <a:rPr lang="de-DE" sz="1200" b="0" i="0" u="none" dirty="0" err="1">
                <a:solidFill>
                  <a:srgbClr val="000000"/>
                </a:solidFill>
                <a:latin typeface="TheSans UHH"/>
                <a:ea typeface="TheSans UHH"/>
                <a:cs typeface="TheSans UHH"/>
              </a:rPr>
              <a:t>Bibouche</a:t>
            </a:r>
            <a:r>
              <a:rPr lang="de-DE" sz="1200" b="0" i="0" u="none" dirty="0">
                <a:solidFill>
                  <a:srgbClr val="000000"/>
                </a:solidFill>
                <a:latin typeface="TheSans UHH"/>
                <a:ea typeface="TheSans UHH"/>
                <a:cs typeface="TheSans UHH"/>
              </a:rPr>
              <a:t> et al., 2009, S. 52; Decker et al., 2016, S. 42), und somit überrascht es nicht, dass bei Betriebsratswahlen immer wieder Vertreter des extrem rechten Vereins »Zentrum Automobil« (ZA) in Betriebsräte</a:t>
            </a:r>
            <a:r>
              <a:rPr lang="de-DE" dirty="0"/>
              <a:t> </a:t>
            </a:r>
            <a:r>
              <a:rPr lang="de-DE" sz="1200" b="0" i="0" u="none" dirty="0">
                <a:solidFill>
                  <a:srgbClr val="000000"/>
                </a:solidFill>
                <a:latin typeface="TheSans UHH"/>
                <a:ea typeface="TheSans UHH"/>
                <a:cs typeface="TheSans UHH"/>
              </a:rPr>
              <a:t>gewählt werden (Allmendinger &amp; </a:t>
            </a:r>
            <a:r>
              <a:rPr lang="de-DE" sz="1200" b="0" i="0" u="none" dirty="0" err="1">
                <a:solidFill>
                  <a:srgbClr val="000000"/>
                </a:solidFill>
                <a:latin typeface="TheSans UHH"/>
                <a:ea typeface="TheSans UHH"/>
                <a:cs typeface="TheSans UHH"/>
              </a:rPr>
              <a:t>Haarfeldt</a:t>
            </a:r>
            <a:r>
              <a:rPr lang="de-DE" sz="1200" b="0" i="0" u="none" dirty="0">
                <a:solidFill>
                  <a:srgbClr val="000000"/>
                </a:solidFill>
                <a:latin typeface="TheSans UHH"/>
                <a:ea typeface="TheSans UHH"/>
                <a:cs typeface="TheSans UHH"/>
              </a:rPr>
              <a:t>, 2020, S. 96).“ (</a:t>
            </a:r>
            <a:r>
              <a:rPr lang="de-DE" sz="1200" b="0" i="0" u="none" dirty="0" err="1">
                <a:solidFill>
                  <a:srgbClr val="000000"/>
                </a:solidFill>
                <a:latin typeface="TheSans UHH"/>
                <a:ea typeface="TheSans UHH"/>
                <a:cs typeface="TheSans UHH"/>
              </a:rPr>
              <a:t>Aderholz</a:t>
            </a:r>
            <a:r>
              <a:rPr lang="de-DE" sz="1200" b="0" i="0" u="none" dirty="0">
                <a:solidFill>
                  <a:srgbClr val="000000"/>
                </a:solidFill>
                <a:latin typeface="TheSans UHH"/>
                <a:ea typeface="TheSans UHH"/>
                <a:cs typeface="TheSans UHH"/>
              </a:rPr>
              <a:t>, 2022, S. 305</a:t>
            </a:r>
            <a:r>
              <a:rPr lang="de-DE" sz="1200" dirty="0">
                <a:solidFill>
                  <a:srgbClr val="000000"/>
                </a:solidFill>
                <a:ea typeface="TheSans UHH"/>
              </a:rPr>
              <a:t>)</a:t>
            </a:r>
            <a:endParaRPr lang="de-DE" sz="2400" b="0" i="0" u="none" strike="noStrike" cap="none" spc="0" dirty="0">
              <a:solidFill>
                <a:srgbClr val="3B515B"/>
              </a:solidFill>
              <a:latin typeface="TheSans UHH"/>
              <a:cs typeface="TheSans UHH"/>
            </a:endParaRPr>
          </a:p>
          <a:p>
            <a:pPr>
              <a:defRPr/>
            </a:pPr>
            <a:endParaRPr dirty="0"/>
          </a:p>
        </p:txBody>
      </p:sp>
      <p:sp>
        <p:nvSpPr>
          <p:cNvPr id="4" name="Slide Number Placeholder 3"/>
          <p:cNvSpPr>
            <a:spLocks noGrp="1"/>
          </p:cNvSpPr>
          <p:nvPr>
            <p:ph type="sldNum" sz="quarter" idx="10"/>
          </p:nvPr>
        </p:nvSpPr>
        <p:spPr bwMode="auto"/>
        <p:txBody>
          <a:bodyPr/>
          <a:lstStyle/>
          <a:p>
            <a:pPr>
              <a:defRPr/>
            </a:pPr>
            <a:fld id="{15B2C850-1ED6-D4F8-00D9-A359BA376484}" type="slidenum">
              <a:rPr/>
              <a:t>108</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de-DE" u="sng" dirty="0">
                <a:solidFill>
                  <a:schemeClr val="hlink"/>
                </a:solidFill>
                <a:hlinkClick r:id="rId3" tooltip="https://nbn-resolving.org/urn:nbn:de:0168-ssoar-88950-7"/>
              </a:rPr>
              <a:t>https://nbn-resolving.org/urn:nbn:de:0168-ssoar-88950-7</a:t>
            </a:r>
            <a:endParaRPr lang="de-DE" dirty="0"/>
          </a:p>
          <a:p>
            <a:pPr>
              <a:defRPr/>
            </a:pPr>
            <a:r>
              <a:rPr lang="de-DE" sz="1200" b="0" i="0" u="none" dirty="0" err="1">
                <a:solidFill>
                  <a:srgbClr val="000000"/>
                </a:solidFill>
                <a:latin typeface="TheSans UHH"/>
                <a:ea typeface="TheSans UHH"/>
                <a:cs typeface="TheSans UHH"/>
              </a:rPr>
              <a:t>Hufer</a:t>
            </a:r>
            <a:r>
              <a:rPr lang="de-DE" sz="1200" b="0" i="0" u="none" dirty="0">
                <a:solidFill>
                  <a:srgbClr val="000000"/>
                </a:solidFill>
                <a:latin typeface="TheSans UHH"/>
                <a:ea typeface="TheSans UHH"/>
                <a:cs typeface="TheSans UHH"/>
              </a:rPr>
              <a:t>, K.-P., &amp; Trumann, J. (2023). Wirkung politischer Erwachsenenbildung: Präventionsmöglichkeiten am Beispiel der Bildungsarbeit gegen Rechtsextremismus. (</a:t>
            </a:r>
            <a:r>
              <a:rPr lang="de-DE" sz="1200" b="0" i="0" u="none" dirty="0" err="1">
                <a:solidFill>
                  <a:srgbClr val="000000"/>
                </a:solidFill>
                <a:latin typeface="TheSans UHH"/>
                <a:ea typeface="TheSans UHH"/>
                <a:cs typeface="TheSans UHH"/>
              </a:rPr>
              <a:t>CoRE</a:t>
            </a:r>
            <a:r>
              <a:rPr lang="de-DE" sz="1200" b="0" i="0" u="none" dirty="0">
                <a:solidFill>
                  <a:srgbClr val="000000"/>
                </a:solidFill>
                <a:latin typeface="TheSans UHH"/>
                <a:ea typeface="TheSans UHH"/>
                <a:cs typeface="TheSans UHH"/>
              </a:rPr>
              <a:t>-NRW Kurzgutachten, 6). Bonn: Bonn International Centre for </a:t>
            </a:r>
            <a:r>
              <a:rPr lang="de-DE" sz="1200" b="0" i="0" u="none" dirty="0" err="1">
                <a:solidFill>
                  <a:srgbClr val="000000"/>
                </a:solidFill>
                <a:latin typeface="TheSans UHH"/>
                <a:ea typeface="TheSans UHH"/>
                <a:cs typeface="TheSans UHH"/>
              </a:rPr>
              <a:t>Conflict</a:t>
            </a:r>
            <a:r>
              <a:rPr lang="de-DE" sz="1200" b="0" i="0" u="none" dirty="0">
                <a:solidFill>
                  <a:srgbClr val="000000"/>
                </a:solidFill>
                <a:latin typeface="TheSans UHH"/>
                <a:ea typeface="TheSans UHH"/>
                <a:cs typeface="TheSans UHH"/>
              </a:rPr>
              <a:t> Studies (BICC) gGmbH. </a:t>
            </a:r>
            <a:endParaRPr lang="de-DE" dirty="0"/>
          </a:p>
          <a:p>
            <a:endParaRPr lang="de-DE" dirty="0"/>
          </a:p>
        </p:txBody>
      </p:sp>
      <p:sp>
        <p:nvSpPr>
          <p:cNvPr id="4" name="Foliennummernplatzhalter 3"/>
          <p:cNvSpPr>
            <a:spLocks noGrp="1"/>
          </p:cNvSpPr>
          <p:nvPr>
            <p:ph type="sldNum" sz="quarter" idx="5"/>
          </p:nvPr>
        </p:nvSpPr>
        <p:spPr/>
        <p:txBody>
          <a:bodyPr/>
          <a:lstStyle/>
          <a:p>
            <a:pPr>
              <a:defRPr/>
            </a:pPr>
            <a:fld id="{3C606240-9D1C-3843-B28E-77756B6151FD}" type="slidenum">
              <a:rPr lang="de-DE" smtClean="0"/>
              <a:t>109</a:t>
            </a:fld>
            <a:endParaRPr lang="de-DE"/>
          </a:p>
        </p:txBody>
      </p:sp>
    </p:spTree>
    <p:extLst>
      <p:ext uri="{BB962C8B-B14F-4D97-AF65-F5344CB8AC3E}">
        <p14:creationId xmlns:p14="http://schemas.microsoft.com/office/powerpoint/2010/main" val="36093761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u="sng" dirty="0">
                <a:solidFill>
                  <a:schemeClr val="hlink"/>
                </a:solidFill>
                <a:hlinkClick r:id="rId3" tooltip="https://www.ssoar.info/ssoar/bitstream/handle/document/99403/ssoar-2024-schroeder_et_al-Evaluation_des_Bundesprogramms_Unsere_Arbeit.pdf?sequence=1&amp;isAllowed=y&amp;lnkname=ssoar-2024-schroeder_et_al-Evaluation_des_Bundesprogramms_Unsere_Arbeit.pdf"/>
              </a:rPr>
              <a:t>https://www.ssoar.info/ssoar/bitstream/handle/document/99403/ssoar-2024-schroeder_et_al-Evaluation_des_Bundesprogramms_Unsere_Arbeit.pdf?sequence=1&amp;isAllowed=y&amp;lnkname=ssoar-2024-schroeder_et_al-Evaluation_des_Bundesprogramms_Unsere_Arbeit.pdf</a:t>
            </a:r>
            <a:endParaRPr dirty="0"/>
          </a:p>
          <a:p>
            <a:pPr>
              <a:defRPr/>
            </a:pPr>
            <a:r>
              <a:rPr sz="800" b="0" i="0" u="none" dirty="0">
                <a:solidFill>
                  <a:srgbClr val="000000"/>
                </a:solidFill>
                <a:latin typeface="TheSans UHH"/>
                <a:ea typeface="TheSans UHH"/>
                <a:cs typeface="TheSans UHH"/>
              </a:rPr>
              <a:t>Schroeder, W., Rhein, P., Greef, S., Matzel, M., &amp; </a:t>
            </a:r>
            <a:r>
              <a:rPr sz="800" b="0" i="0" u="none" dirty="0" err="1">
                <a:solidFill>
                  <a:srgbClr val="000000"/>
                </a:solidFill>
                <a:latin typeface="TheSans UHH"/>
                <a:ea typeface="TheSans UHH"/>
                <a:cs typeface="TheSans UHH"/>
              </a:rPr>
              <a:t>Kruchen</a:t>
            </a:r>
            <a:r>
              <a:rPr sz="800" b="0" i="0" u="none" dirty="0">
                <a:solidFill>
                  <a:srgbClr val="000000"/>
                </a:solidFill>
                <a:latin typeface="TheSans UHH"/>
                <a:ea typeface="TheSans UHH"/>
                <a:cs typeface="TheSans UHH"/>
              </a:rPr>
              <a:t>, T. (2024). Evaluation des </a:t>
            </a:r>
            <a:r>
              <a:rPr sz="800" b="0" i="0" u="none" dirty="0" err="1">
                <a:solidFill>
                  <a:srgbClr val="000000"/>
                </a:solidFill>
                <a:latin typeface="TheSans UHH"/>
                <a:ea typeface="TheSans UHH"/>
                <a:cs typeface="TheSans UHH"/>
              </a:rPr>
              <a:t>Bundesprogramms</a:t>
            </a:r>
            <a:r>
              <a:rPr lang="de-DE" sz="800" b="0" i="0" u="none" dirty="0">
                <a:solidFill>
                  <a:srgbClr val="000000"/>
                </a:solidFill>
                <a:latin typeface="TheSans UHH"/>
                <a:ea typeface="TheSans UHH"/>
                <a:cs typeface="TheSans UHH"/>
              </a:rPr>
              <a:t> </a:t>
            </a:r>
            <a:r>
              <a:rPr sz="800" b="0" i="0" u="none" dirty="0">
                <a:solidFill>
                  <a:srgbClr val="000000"/>
                </a:solidFill>
                <a:latin typeface="TheSans UHH"/>
                <a:ea typeface="TheSans UHH"/>
                <a:cs typeface="TheSans UHH"/>
              </a:rPr>
              <a:t>"</a:t>
            </a:r>
            <a:r>
              <a:rPr sz="800" b="0" i="0" u="none" dirty="0" err="1">
                <a:solidFill>
                  <a:srgbClr val="000000"/>
                </a:solidFill>
                <a:latin typeface="TheSans UHH"/>
                <a:ea typeface="TheSans UHH"/>
                <a:cs typeface="TheSans UHH"/>
              </a:rPr>
              <a:t>Unsere</a:t>
            </a:r>
            <a:r>
              <a:rPr sz="800" b="0" i="0" u="none" dirty="0">
                <a:solidFill>
                  <a:srgbClr val="000000"/>
                </a:solidFill>
                <a:latin typeface="TheSans UHH"/>
                <a:ea typeface="TheSans UHH"/>
                <a:cs typeface="TheSans UHH"/>
              </a:rPr>
              <a:t> Arbeit: </a:t>
            </a:r>
            <a:r>
              <a:rPr sz="800" b="0" i="0" u="none" dirty="0" err="1">
                <a:solidFill>
                  <a:srgbClr val="000000"/>
                </a:solidFill>
                <a:latin typeface="TheSans UHH"/>
                <a:ea typeface="TheSans UHH"/>
                <a:cs typeface="TheSans UHH"/>
              </a:rPr>
              <a:t>Unsere</a:t>
            </a:r>
            <a:r>
              <a:rPr sz="800" b="0" i="0" u="none" dirty="0">
                <a:solidFill>
                  <a:srgbClr val="000000"/>
                </a:solidFill>
                <a:latin typeface="TheSans UHH"/>
                <a:ea typeface="TheSans UHH"/>
                <a:cs typeface="TheSans UHH"/>
              </a:rPr>
              <a:t> </a:t>
            </a:r>
            <a:r>
              <a:rPr sz="800" b="0" i="0" u="none" dirty="0" err="1">
                <a:solidFill>
                  <a:srgbClr val="000000"/>
                </a:solidFill>
                <a:latin typeface="TheSans UHH"/>
                <a:ea typeface="TheSans UHH"/>
                <a:cs typeface="TheSans UHH"/>
              </a:rPr>
              <a:t>Vielfalt</a:t>
            </a:r>
            <a:r>
              <a:rPr sz="800" b="0" i="0" u="none" dirty="0">
                <a:solidFill>
                  <a:srgbClr val="000000"/>
                </a:solidFill>
                <a:latin typeface="TheSans UHH"/>
                <a:ea typeface="TheSans UHH"/>
                <a:cs typeface="TheSans UHH"/>
              </a:rPr>
              <a:t>. Initiative für </a:t>
            </a:r>
            <a:r>
              <a:rPr sz="800" b="0" i="0" u="none" dirty="0" err="1">
                <a:solidFill>
                  <a:srgbClr val="000000"/>
                </a:solidFill>
                <a:latin typeface="TheSans UHH"/>
                <a:ea typeface="TheSans UHH"/>
                <a:cs typeface="TheSans UHH"/>
              </a:rPr>
              <a:t>betriebliche</a:t>
            </a:r>
            <a:r>
              <a:rPr sz="800" b="0" i="0" u="none" dirty="0">
                <a:solidFill>
                  <a:srgbClr val="000000"/>
                </a:solidFill>
                <a:latin typeface="TheSans UHH"/>
                <a:ea typeface="TheSans UHH"/>
                <a:cs typeface="TheSans UHH"/>
              </a:rPr>
              <a:t> </a:t>
            </a:r>
            <a:r>
              <a:rPr sz="800" b="0" i="0" u="none" dirty="0" err="1">
                <a:solidFill>
                  <a:srgbClr val="000000"/>
                </a:solidFill>
                <a:latin typeface="TheSans UHH"/>
                <a:ea typeface="TheSans UHH"/>
                <a:cs typeface="TheSans UHH"/>
              </a:rPr>
              <a:t>Demokratiekompetenz</a:t>
            </a:r>
            <a:r>
              <a:rPr sz="800" b="0" i="0" u="none" dirty="0">
                <a:solidFill>
                  <a:srgbClr val="000000"/>
                </a:solidFill>
                <a:latin typeface="TheSans UHH"/>
                <a:ea typeface="TheSans UHH"/>
                <a:cs typeface="TheSans UHH"/>
              </a:rPr>
              <a:t>" (BDK). (</a:t>
            </a:r>
            <a:r>
              <a:rPr sz="800" b="0" i="0" u="none" dirty="0" err="1">
                <a:solidFill>
                  <a:srgbClr val="000000"/>
                </a:solidFill>
                <a:latin typeface="TheSans UHH"/>
                <a:ea typeface="TheSans UHH"/>
                <a:cs typeface="TheSans UHH"/>
              </a:rPr>
              <a:t>Forschungsbericht</a:t>
            </a:r>
            <a:r>
              <a:rPr sz="800" b="0" i="0" u="none" dirty="0">
                <a:solidFill>
                  <a:srgbClr val="000000"/>
                </a:solidFill>
                <a:latin typeface="TheSans UHH"/>
                <a:ea typeface="TheSans UHH"/>
                <a:cs typeface="TheSans UHH"/>
              </a:rPr>
              <a:t> /</a:t>
            </a:r>
            <a:endParaRPr dirty="0"/>
          </a:p>
          <a:p>
            <a:pPr>
              <a:defRPr/>
            </a:pPr>
            <a:r>
              <a:rPr sz="800" b="0" i="0" u="none" dirty="0" err="1">
                <a:solidFill>
                  <a:srgbClr val="000000"/>
                </a:solidFill>
                <a:latin typeface="TheSans UHH"/>
                <a:ea typeface="TheSans UHH"/>
                <a:cs typeface="TheSans UHH"/>
              </a:rPr>
              <a:t>Bundesministerium</a:t>
            </a:r>
            <a:r>
              <a:rPr sz="800" b="0" i="0" u="none" dirty="0">
                <a:solidFill>
                  <a:srgbClr val="000000"/>
                </a:solidFill>
                <a:latin typeface="TheSans UHH"/>
                <a:ea typeface="TheSans UHH"/>
                <a:cs typeface="TheSans UHH"/>
              </a:rPr>
              <a:t> für Arbeit und </a:t>
            </a:r>
            <a:r>
              <a:rPr sz="800" b="0" i="0" u="none" dirty="0" err="1">
                <a:solidFill>
                  <a:srgbClr val="000000"/>
                </a:solidFill>
                <a:latin typeface="TheSans UHH"/>
                <a:ea typeface="TheSans UHH"/>
                <a:cs typeface="TheSans UHH"/>
              </a:rPr>
              <a:t>Soziales</a:t>
            </a:r>
            <a:r>
              <a:rPr sz="800" b="0" i="0" u="none" dirty="0">
                <a:solidFill>
                  <a:srgbClr val="000000"/>
                </a:solidFill>
                <a:latin typeface="TheSans UHH"/>
                <a:ea typeface="TheSans UHH"/>
                <a:cs typeface="TheSans UHH"/>
              </a:rPr>
              <a:t>, FB650). Berlin: </a:t>
            </a:r>
            <a:r>
              <a:rPr sz="800" b="0" i="0" u="none" dirty="0" err="1">
                <a:solidFill>
                  <a:srgbClr val="000000"/>
                </a:solidFill>
                <a:latin typeface="TheSans UHH"/>
                <a:ea typeface="TheSans UHH"/>
                <a:cs typeface="TheSans UHH"/>
              </a:rPr>
              <a:t>Bundesministerium</a:t>
            </a:r>
            <a:r>
              <a:rPr sz="800" b="0" i="0" u="none" dirty="0">
                <a:solidFill>
                  <a:srgbClr val="000000"/>
                </a:solidFill>
                <a:latin typeface="TheSans UHH"/>
                <a:ea typeface="TheSans UHH"/>
                <a:cs typeface="TheSans UHH"/>
              </a:rPr>
              <a:t> für Arbeit und </a:t>
            </a:r>
            <a:r>
              <a:rPr sz="800" b="0" i="0" u="none" dirty="0" err="1">
                <a:solidFill>
                  <a:srgbClr val="000000"/>
                </a:solidFill>
                <a:latin typeface="TheSans UHH"/>
                <a:ea typeface="TheSans UHH"/>
                <a:cs typeface="TheSans UHH"/>
              </a:rPr>
              <a:t>Soziales</a:t>
            </a:r>
            <a:r>
              <a:rPr sz="800" b="0" i="0" u="none" dirty="0">
                <a:solidFill>
                  <a:srgbClr val="000000"/>
                </a:solidFill>
                <a:latin typeface="TheSans UHH"/>
                <a:ea typeface="TheSans UHH"/>
                <a:cs typeface="TheSans UHH"/>
              </a:rPr>
              <a:t>; Universität</a:t>
            </a:r>
            <a:r>
              <a:rPr lang="de-DE" sz="800" b="0" i="0" u="none" dirty="0">
                <a:solidFill>
                  <a:srgbClr val="000000"/>
                </a:solidFill>
                <a:latin typeface="TheSans UHH"/>
                <a:ea typeface="TheSans UHH"/>
                <a:cs typeface="TheSans UHH"/>
              </a:rPr>
              <a:t> </a:t>
            </a:r>
            <a:r>
              <a:rPr sz="800" b="0" i="0" u="none" dirty="0">
                <a:solidFill>
                  <a:srgbClr val="000000"/>
                </a:solidFill>
                <a:latin typeface="TheSans UHH"/>
                <a:ea typeface="TheSans UHH"/>
                <a:cs typeface="TheSans UHH"/>
              </a:rPr>
              <a:t>Kassel, FB 05 </a:t>
            </a:r>
            <a:r>
              <a:rPr sz="800" b="0" i="0" u="none" dirty="0" err="1">
                <a:solidFill>
                  <a:srgbClr val="000000"/>
                </a:solidFill>
                <a:latin typeface="TheSans UHH"/>
                <a:ea typeface="TheSans UHH"/>
                <a:cs typeface="TheSans UHH"/>
              </a:rPr>
              <a:t>Gesellschaftswissenschaften</a:t>
            </a:r>
            <a:r>
              <a:rPr sz="800" b="0" i="0" u="none" dirty="0">
                <a:solidFill>
                  <a:srgbClr val="000000"/>
                </a:solidFill>
                <a:latin typeface="TheSans UHH"/>
                <a:ea typeface="TheSans UHH"/>
                <a:cs typeface="TheSans UHH"/>
              </a:rPr>
              <a:t>, </a:t>
            </a:r>
            <a:r>
              <a:rPr sz="800" b="0" i="0" u="none" dirty="0" err="1">
                <a:solidFill>
                  <a:srgbClr val="000000"/>
                </a:solidFill>
                <a:latin typeface="TheSans UHH"/>
                <a:ea typeface="TheSans UHH"/>
                <a:cs typeface="TheSans UHH"/>
              </a:rPr>
              <a:t>Fachgebiet</a:t>
            </a:r>
            <a:r>
              <a:rPr sz="800" b="0" i="0" u="none" dirty="0">
                <a:solidFill>
                  <a:srgbClr val="000000"/>
                </a:solidFill>
                <a:latin typeface="TheSans UHH"/>
                <a:ea typeface="TheSans UHH"/>
                <a:cs typeface="TheSans UHH"/>
              </a:rPr>
              <a:t> </a:t>
            </a:r>
            <a:r>
              <a:rPr sz="800" b="0" i="0" u="none" dirty="0" err="1">
                <a:solidFill>
                  <a:srgbClr val="000000"/>
                </a:solidFill>
                <a:latin typeface="TheSans UHH"/>
                <a:ea typeface="TheSans UHH"/>
                <a:cs typeface="TheSans UHH"/>
              </a:rPr>
              <a:t>Politisches</a:t>
            </a:r>
            <a:r>
              <a:rPr sz="800" b="0" i="0" u="none" dirty="0">
                <a:solidFill>
                  <a:srgbClr val="000000"/>
                </a:solidFill>
                <a:latin typeface="TheSans UHH"/>
                <a:ea typeface="TheSans UHH"/>
                <a:cs typeface="TheSans UHH"/>
              </a:rPr>
              <a:t> System der BRD - </a:t>
            </a:r>
            <a:r>
              <a:rPr sz="800" b="0" i="0" u="none" dirty="0" err="1">
                <a:solidFill>
                  <a:srgbClr val="000000"/>
                </a:solidFill>
                <a:latin typeface="TheSans UHH"/>
                <a:ea typeface="TheSans UHH"/>
                <a:cs typeface="TheSans UHH"/>
              </a:rPr>
              <a:t>Staatlichkeit</a:t>
            </a:r>
            <a:r>
              <a:rPr sz="800" b="0" i="0" u="none" dirty="0">
                <a:solidFill>
                  <a:srgbClr val="000000"/>
                </a:solidFill>
                <a:latin typeface="TheSans UHH"/>
                <a:ea typeface="TheSans UHH"/>
                <a:cs typeface="TheSans UHH"/>
              </a:rPr>
              <a:t> </a:t>
            </a:r>
            <a:r>
              <a:rPr sz="800" b="0" i="0" u="none" dirty="0" err="1">
                <a:solidFill>
                  <a:srgbClr val="000000"/>
                </a:solidFill>
                <a:latin typeface="TheSans UHH"/>
                <a:ea typeface="TheSans UHH"/>
                <a:cs typeface="TheSans UHH"/>
              </a:rPr>
              <a:t>im</a:t>
            </a:r>
            <a:r>
              <a:rPr sz="800" b="0" i="0" u="none" dirty="0">
                <a:solidFill>
                  <a:srgbClr val="000000"/>
                </a:solidFill>
                <a:latin typeface="TheSans UHH"/>
                <a:ea typeface="TheSans UHH"/>
                <a:cs typeface="TheSans UHH"/>
              </a:rPr>
              <a:t> Wandel. https://</a:t>
            </a:r>
            <a:endParaRPr dirty="0"/>
          </a:p>
          <a:p>
            <a:pPr>
              <a:defRPr/>
            </a:pPr>
            <a:r>
              <a:rPr sz="800" b="0" i="0" u="none" dirty="0">
                <a:solidFill>
                  <a:srgbClr val="000000"/>
                </a:solidFill>
                <a:latin typeface="TheSans UHH"/>
                <a:ea typeface="TheSans UHH"/>
                <a:cs typeface="TheSans UHH"/>
              </a:rPr>
              <a:t>nbn-resolving.org/urn:nbn:de:0168-ssoar-99403-5</a:t>
            </a:r>
            <a:endParaRPr dirty="0"/>
          </a:p>
          <a:p>
            <a:pPr>
              <a:defRPr/>
            </a:pPr>
            <a:r>
              <a:rPr sz="800" b="0" i="0" u="none" dirty="0">
                <a:solidFill>
                  <a:srgbClr val="000000"/>
                </a:solidFill>
                <a:latin typeface="TheSans UHH"/>
                <a:ea typeface="TheSans UHH"/>
                <a:cs typeface="TheSans UHH"/>
              </a:rPr>
              <a:t> </a:t>
            </a:r>
            <a:endParaRPr dirty="0"/>
          </a:p>
        </p:txBody>
      </p:sp>
      <p:sp>
        <p:nvSpPr>
          <p:cNvPr id="4" name="Slide Number Placeholder 3"/>
          <p:cNvSpPr>
            <a:spLocks noGrp="1"/>
          </p:cNvSpPr>
          <p:nvPr>
            <p:ph type="sldNum" sz="quarter" idx="10"/>
          </p:nvPr>
        </p:nvSpPr>
        <p:spPr bwMode="auto"/>
        <p:txBody>
          <a:bodyPr/>
          <a:lstStyle/>
          <a:p>
            <a:pPr>
              <a:defRPr/>
            </a:pPr>
            <a:fld id="{313C4D3D-FF2A-2993-FAD5-3E60AA78A09A}" type="slidenum">
              <a:rPr/>
              <a:t>110</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B0654E9-56BC-6B50-8312-F7980E294517}" type="slidenum">
              <a:rPr/>
              <a:t>111</a:t>
            </a:fld>
            <a:endParaRPr/>
          </a:p>
        </p:txBody>
      </p:sp>
    </p:spTree>
    <p:extLst>
      <p:ext uri="{BB962C8B-B14F-4D97-AF65-F5344CB8AC3E}">
        <p14:creationId xmlns:p14="http://schemas.microsoft.com/office/powerpoint/2010/main" val="339042799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7118DB8-2EE1-0196-0E5A-65448AD09F22}" type="slidenum">
              <a:rPr/>
              <a:t>112</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E6BC79D-DE62-0019-DBA2-33CCFBE29B56}" type="slidenum">
              <a:rPr/>
              <a:t>113</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de-DE" sz="1200" b="0" i="0" u="none" strike="noStrike" cap="none" spc="0" dirty="0">
                <a:solidFill>
                  <a:schemeClr val="tx1"/>
                </a:solidFill>
                <a:latin typeface="TheSans UHH"/>
                <a:ea typeface="TheSans UHH"/>
                <a:cs typeface="TheSans UHH"/>
              </a:rPr>
              <a:t>Nach Daten des IAB-Betriebspanels 2023 verfügten 73 Prozent der Betriebe (ab 5 Beschäftigten) mit 201 und mehr Beschäftigten über einen Betriebs- oder Personalrat, bei 101-200 Beschäftigten noch 48 Prozent, bei 51-100 Beschäftigten noch 32 Prozent, bei 21-50 Beschäftigten noch 16 Prozent, bei 10-20 Beschäftigten nur noch 7 Prozent und bei 5-9 Beschäftigten nur 2 Prozent. (aus dem Zitat ausgeschnitten)</a:t>
            </a:r>
            <a:endParaRPr dirty="0"/>
          </a:p>
        </p:txBody>
      </p:sp>
      <p:sp>
        <p:nvSpPr>
          <p:cNvPr id="4" name="Slide Number Placeholder 3"/>
          <p:cNvSpPr>
            <a:spLocks noGrp="1"/>
          </p:cNvSpPr>
          <p:nvPr>
            <p:ph type="sldNum" sz="quarter" idx="10"/>
          </p:nvPr>
        </p:nvSpPr>
        <p:spPr bwMode="auto"/>
        <p:txBody>
          <a:bodyPr/>
          <a:lstStyle/>
          <a:p>
            <a:pPr>
              <a:defRPr/>
            </a:pPr>
            <a:fld id="{A369489F-25C2-55ED-B318-3B02F4C91121}" type="slidenum">
              <a:rPr/>
              <a:t>114</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20C6EE8-6387-DD70-09FE-EB5F0CB84118}" type="slidenum">
              <a:rPr/>
              <a:t>115</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de-DE" sz="1200" b="0" i="0" u="none" strike="noStrike" cap="none" spc="0" dirty="0">
                <a:solidFill>
                  <a:schemeClr val="tx1"/>
                </a:solidFill>
                <a:latin typeface="TheSans UHH"/>
                <a:ea typeface="Arial"/>
                <a:cs typeface="Arial"/>
              </a:rPr>
              <a:t>https://www.lks-bayern.de/</a:t>
            </a:r>
            <a:r>
              <a:rPr lang="de-DE" sz="1200" b="0" i="0" u="none" strike="noStrike" cap="none" spc="0" dirty="0" err="1">
                <a:solidFill>
                  <a:schemeClr val="tx1"/>
                </a:solidFill>
                <a:latin typeface="TheSans UHH"/>
                <a:ea typeface="Arial"/>
                <a:cs typeface="Arial"/>
              </a:rPr>
              <a:t>fileadmin</a:t>
            </a:r>
            <a:r>
              <a:rPr lang="de-DE" sz="1200" b="0" i="0" u="none" strike="noStrike" cap="none" spc="0" dirty="0">
                <a:solidFill>
                  <a:schemeClr val="tx1"/>
                </a:solidFill>
                <a:latin typeface="TheSans UHH"/>
                <a:ea typeface="Arial"/>
                <a:cs typeface="Arial"/>
              </a:rPr>
              <a:t>/</a:t>
            </a:r>
            <a:r>
              <a:rPr lang="de-DE" sz="1200" b="0" i="0" u="none" strike="noStrike" cap="none" spc="0" dirty="0" err="1">
                <a:solidFill>
                  <a:schemeClr val="tx1"/>
                </a:solidFill>
                <a:latin typeface="TheSans UHH"/>
                <a:ea typeface="Arial"/>
                <a:cs typeface="Arial"/>
              </a:rPr>
              <a:t>user_upload</a:t>
            </a:r>
            <a:r>
              <a:rPr lang="de-DE" sz="1200" b="0" i="0" u="none" strike="noStrike" cap="none" spc="0" dirty="0">
                <a:solidFill>
                  <a:schemeClr val="tx1"/>
                </a:solidFill>
                <a:latin typeface="TheSans UHH"/>
                <a:ea typeface="Arial"/>
                <a:cs typeface="Arial"/>
              </a:rPr>
              <a:t>/</a:t>
            </a:r>
            <a:r>
              <a:rPr lang="de-DE" sz="1200" b="0" i="0" u="none" strike="noStrike" cap="none" spc="0" dirty="0" err="1">
                <a:solidFill>
                  <a:schemeClr val="tx1"/>
                </a:solidFill>
                <a:latin typeface="TheSans UHH"/>
                <a:ea typeface="Arial"/>
                <a:cs typeface="Arial"/>
              </a:rPr>
              <a:t>user_upload</a:t>
            </a:r>
            <a:r>
              <a:rPr lang="de-DE" sz="1200" b="0" i="0" u="none" strike="noStrike" cap="none" spc="0" dirty="0">
                <a:solidFill>
                  <a:schemeClr val="tx1"/>
                </a:solidFill>
                <a:latin typeface="TheSans UHH"/>
                <a:ea typeface="Arial"/>
                <a:cs typeface="Arial"/>
              </a:rPr>
              <a:t>/</a:t>
            </a:r>
            <a:r>
              <a:rPr lang="de-DE" sz="1200" b="0" i="0" u="none" strike="noStrike" cap="none" spc="0" dirty="0" err="1">
                <a:solidFill>
                  <a:schemeClr val="tx1"/>
                </a:solidFill>
                <a:latin typeface="TheSans UHH"/>
                <a:ea typeface="Arial"/>
                <a:cs typeface="Arial"/>
              </a:rPr>
              <a:t>beratung</a:t>
            </a:r>
            <a:r>
              <a:rPr lang="de-DE" sz="1200" b="0" i="0" u="none" strike="noStrike" cap="none" spc="0" dirty="0">
                <a:solidFill>
                  <a:schemeClr val="tx1"/>
                </a:solidFill>
                <a:latin typeface="TheSans UHH"/>
                <a:ea typeface="Arial"/>
                <a:cs typeface="Arial"/>
              </a:rPr>
              <a:t>/</a:t>
            </a:r>
            <a:r>
              <a:rPr lang="de-DE" sz="1200" b="0" i="0" u="none" strike="noStrike" cap="none" spc="0" dirty="0" err="1">
                <a:solidFill>
                  <a:schemeClr val="tx1"/>
                </a:solidFill>
                <a:latin typeface="TheSans UHH"/>
                <a:ea typeface="Arial"/>
                <a:cs typeface="Arial"/>
              </a:rPr>
              <a:t>fuer_unternehmen_verbaende_und_vereine</a:t>
            </a:r>
            <a:r>
              <a:rPr lang="de-DE" sz="1200" b="0" i="0" u="none" strike="noStrike" cap="none" spc="0" dirty="0">
                <a:solidFill>
                  <a:schemeClr val="tx1"/>
                </a:solidFill>
                <a:latin typeface="TheSans UHH"/>
                <a:ea typeface="Arial"/>
                <a:cs typeface="Arial"/>
              </a:rPr>
              <a:t>/Rechtsextremen_nicht_auf_den_Leim_gehen..</a:t>
            </a:r>
            <a:r>
              <a:rPr lang="de-DE" sz="1200" b="0" i="0" u="none" strike="noStrike" cap="none" spc="0" dirty="0" err="1">
                <a:solidFill>
                  <a:schemeClr val="tx1"/>
                </a:solidFill>
                <a:latin typeface="TheSans UHH"/>
                <a:ea typeface="Arial"/>
                <a:cs typeface="Arial"/>
              </a:rPr>
              <a:t>pdf</a:t>
            </a:r>
            <a:endParaRPr sz="1200" dirty="0"/>
          </a:p>
          <a:p>
            <a:pPr>
              <a:defRPr/>
            </a:pPr>
            <a:endParaRPr sz="1200" dirty="0"/>
          </a:p>
          <a:p>
            <a:pPr>
              <a:defRPr/>
            </a:pPr>
            <a:r>
              <a:rPr lang="de-DE" sz="1200" b="0" i="0" u="none" strike="noStrike" cap="none" spc="0" dirty="0">
                <a:solidFill>
                  <a:schemeClr val="tx1"/>
                </a:solidFill>
                <a:latin typeface="TheSans UHH"/>
                <a:ea typeface="Arial"/>
                <a:cs typeface="Arial"/>
              </a:rPr>
              <a:t>Roland Roth: „Demokratie braucht Qualität“,</a:t>
            </a:r>
            <a:endParaRPr sz="1200" dirty="0"/>
          </a:p>
          <a:p>
            <a:pPr>
              <a:defRPr/>
            </a:pPr>
            <a:r>
              <a:rPr lang="de-DE" sz="1200" b="0" i="0" u="none" strike="noStrike" cap="none" spc="0" dirty="0" err="1">
                <a:solidFill>
                  <a:schemeClr val="tx1"/>
                </a:solidFill>
                <a:latin typeface="TheSans UHH"/>
                <a:ea typeface="Arial"/>
                <a:cs typeface="Arial"/>
              </a:rPr>
              <a:t>FriedrichEbert</a:t>
            </a:r>
            <a:r>
              <a:rPr lang="de-DE" sz="1200" b="0" i="0" u="none" strike="noStrike" cap="none" spc="0" dirty="0">
                <a:solidFill>
                  <a:schemeClr val="tx1"/>
                </a:solidFill>
                <a:latin typeface="TheSans UHH"/>
                <a:ea typeface="Arial"/>
                <a:cs typeface="Arial"/>
              </a:rPr>
              <a:t> Stiftung, 2010</a:t>
            </a:r>
            <a:endParaRPr sz="1200" dirty="0"/>
          </a:p>
          <a:p>
            <a:pPr>
              <a:defRPr/>
            </a:pPr>
            <a:endParaRPr dirty="0"/>
          </a:p>
        </p:txBody>
      </p:sp>
      <p:sp>
        <p:nvSpPr>
          <p:cNvPr id="4" name="Slide Number Placeholder 3"/>
          <p:cNvSpPr>
            <a:spLocks noGrp="1"/>
          </p:cNvSpPr>
          <p:nvPr>
            <p:ph type="sldNum" sz="quarter" idx="10"/>
          </p:nvPr>
        </p:nvSpPr>
        <p:spPr bwMode="auto"/>
        <p:txBody>
          <a:bodyPr/>
          <a:lstStyle/>
          <a:p>
            <a:pPr>
              <a:defRPr/>
            </a:pPr>
            <a:fld id="{6ADF1C9B-3AB5-D283-E9C7-7D8DB824718D}" type="slidenum">
              <a:rPr/>
              <a:t>116</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10241979" name="Folienbildplatzhalter 1"/>
          <p:cNvSpPr>
            <a:spLocks noGrp="1" noRot="1" noChangeAspect="1"/>
          </p:cNvSpPr>
          <p:nvPr>
            <p:ph type="sldImg"/>
          </p:nvPr>
        </p:nvSpPr>
        <p:spPr bwMode="auto"/>
      </p:sp>
      <p:sp>
        <p:nvSpPr>
          <p:cNvPr id="1970423431" name="Notizenplatzhalter 2"/>
          <p:cNvSpPr>
            <a:spLocks noGrp="1"/>
          </p:cNvSpPr>
          <p:nvPr>
            <p:ph type="body" idx="1"/>
          </p:nvPr>
        </p:nvSpPr>
        <p:spPr bwMode="auto"/>
        <p:txBody>
          <a:bodyPr/>
          <a:lstStyle/>
          <a:p>
            <a:pPr>
              <a:defRPr/>
            </a:pPr>
            <a:r>
              <a:rPr lang="de-DE"/>
              <a:t>https://www.lks-bayern.de/fileadmin/user_upload/user_upload/beratung/fuer_unternehmen_verbaende_und_vereine/Rechtsextremen_nicht_auf_den_Leim_gehen..pdf</a:t>
            </a:r>
          </a:p>
          <a:p>
            <a:pPr>
              <a:defRPr/>
            </a:pPr>
            <a:endParaRPr lang="de-DE"/>
          </a:p>
          <a:p>
            <a:pPr>
              <a:defRPr/>
            </a:pPr>
            <a:r>
              <a:rPr lang="de-DE"/>
              <a:t>Roland Roth: „Demokratie braucht Qualität“,</a:t>
            </a:r>
            <a:endParaRPr/>
          </a:p>
          <a:p>
            <a:pPr>
              <a:defRPr/>
            </a:pPr>
            <a:r>
              <a:rPr lang="de-DE"/>
              <a:t>FriedrichEbert Stiftung, 2010</a:t>
            </a:r>
            <a:endParaRPr/>
          </a:p>
        </p:txBody>
      </p:sp>
      <p:sp>
        <p:nvSpPr>
          <p:cNvPr id="1523009833" name="Foliennummernplatzhalter 3"/>
          <p:cNvSpPr>
            <a:spLocks noGrp="1"/>
          </p:cNvSpPr>
          <p:nvPr>
            <p:ph type="sldNum" sz="quarter" idx="5"/>
          </p:nvPr>
        </p:nvSpPr>
        <p:spPr bwMode="auto"/>
        <p:txBody>
          <a:bodyPr/>
          <a:lstStyle/>
          <a:p>
            <a:pPr>
              <a:defRPr/>
            </a:pPr>
            <a:fld id="{51B8236D-FD6A-28FB-ED44-016F4A66C9CE}" type="slidenum">
              <a:rPr lang="de-DE"/>
              <a:t>117</a:t>
            </a:fld>
            <a:endParaRPr 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58289107" name="Folienbildplatzhalter 1"/>
          <p:cNvSpPr>
            <a:spLocks noGrp="1" noRot="1" noChangeAspect="1"/>
          </p:cNvSpPr>
          <p:nvPr>
            <p:ph type="sldImg"/>
          </p:nvPr>
        </p:nvSpPr>
        <p:spPr bwMode="auto"/>
      </p:sp>
      <p:sp>
        <p:nvSpPr>
          <p:cNvPr id="1092060833" name="Notizenplatzhalter 2"/>
          <p:cNvSpPr>
            <a:spLocks noGrp="1"/>
          </p:cNvSpPr>
          <p:nvPr>
            <p:ph type="body" idx="1"/>
          </p:nvPr>
        </p:nvSpPr>
        <p:spPr bwMode="auto"/>
        <p:txBody>
          <a:bodyPr/>
          <a:lstStyle/>
          <a:p>
            <a:pPr>
              <a:defRPr/>
            </a:pPr>
            <a:r>
              <a:rPr lang="de-DE"/>
              <a:t>www.antidiskriminierungsstelle.de</a:t>
            </a:r>
            <a:endParaRPr/>
          </a:p>
        </p:txBody>
      </p:sp>
      <p:sp>
        <p:nvSpPr>
          <p:cNvPr id="1243832816" name="Foliennummernplatzhalter 3"/>
          <p:cNvSpPr>
            <a:spLocks noGrp="1"/>
          </p:cNvSpPr>
          <p:nvPr>
            <p:ph type="sldNum" sz="quarter" idx="5"/>
          </p:nvPr>
        </p:nvSpPr>
        <p:spPr bwMode="auto"/>
        <p:txBody>
          <a:bodyPr/>
          <a:lstStyle/>
          <a:p>
            <a:pPr>
              <a:defRPr/>
            </a:pPr>
            <a:fld id="{A4B4333E-8AAE-EFD2-3FFA-E4BACDEF398D}" type="slidenum">
              <a:rPr lang="de-DE"/>
              <a:t>118</a:t>
            </a:fld>
            <a:endParaRPr lang="de-DE"/>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09502316" name="Slide Image Placeholder 1"/>
          <p:cNvSpPr>
            <a:spLocks noGrp="1" noRot="1" noChangeAspect="1"/>
          </p:cNvSpPr>
          <p:nvPr>
            <p:ph type="sldImg"/>
          </p:nvPr>
        </p:nvSpPr>
        <p:spPr bwMode="auto"/>
      </p:sp>
      <p:sp>
        <p:nvSpPr>
          <p:cNvPr id="630225339" name="Notes Placeholder 2"/>
          <p:cNvSpPr>
            <a:spLocks noGrp="1"/>
          </p:cNvSpPr>
          <p:nvPr>
            <p:ph type="body" idx="1"/>
          </p:nvPr>
        </p:nvSpPr>
        <p:spPr bwMode="auto"/>
        <p:txBody>
          <a:bodyPr/>
          <a:lstStyle/>
          <a:p>
            <a:pPr>
              <a:defRPr/>
            </a:pPr>
            <a:endParaRPr/>
          </a:p>
        </p:txBody>
      </p:sp>
      <p:sp>
        <p:nvSpPr>
          <p:cNvPr id="1965128451" name="Slide Number Placeholder 3"/>
          <p:cNvSpPr>
            <a:spLocks noGrp="1"/>
          </p:cNvSpPr>
          <p:nvPr>
            <p:ph type="sldNum" sz="quarter" idx="10"/>
          </p:nvPr>
        </p:nvSpPr>
        <p:spPr bwMode="auto"/>
        <p:txBody>
          <a:bodyPr/>
          <a:lstStyle/>
          <a:p>
            <a:pPr>
              <a:defRPr/>
            </a:pPr>
            <a:fld id="{196E3150-AC9B-3FC5-9154-D0B5325A54CA}" type="slidenum">
              <a:rPr/>
              <a:t>119</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66924370" name="Folienbildplatzhalter 1"/>
          <p:cNvSpPr>
            <a:spLocks noGrp="1" noRot="1" noChangeAspect="1"/>
          </p:cNvSpPr>
          <p:nvPr>
            <p:ph type="sldImg"/>
          </p:nvPr>
        </p:nvSpPr>
        <p:spPr bwMode="auto"/>
      </p:sp>
      <p:sp>
        <p:nvSpPr>
          <p:cNvPr id="653191555" name="Notizenplatzhalter 2"/>
          <p:cNvSpPr>
            <a:spLocks noGrp="1"/>
          </p:cNvSpPr>
          <p:nvPr>
            <p:ph type="body" idx="1"/>
          </p:nvPr>
        </p:nvSpPr>
        <p:spPr bwMode="auto"/>
        <p:txBody>
          <a:bodyPr/>
          <a:lstStyle/>
          <a:p>
            <a:pPr>
              <a:defRPr/>
            </a:pPr>
            <a:endParaRPr lang="de-DE" dirty="0"/>
          </a:p>
        </p:txBody>
      </p:sp>
      <p:sp>
        <p:nvSpPr>
          <p:cNvPr id="1483176598" name="Foliennummernplatzhalter 3"/>
          <p:cNvSpPr>
            <a:spLocks noGrp="1"/>
          </p:cNvSpPr>
          <p:nvPr>
            <p:ph type="sldNum" sz="quarter" idx="5"/>
          </p:nvPr>
        </p:nvSpPr>
        <p:spPr bwMode="auto"/>
        <p:txBody>
          <a:bodyPr/>
          <a:lstStyle/>
          <a:p>
            <a:pPr>
              <a:defRPr/>
            </a:pPr>
            <a:fld id="{6F40CD9E-772E-E8AD-6694-FEE288D9B64A}" type="slidenum">
              <a:rPr lang="de-DE"/>
              <a:t>120</a:t>
            </a:fld>
            <a:endParaRPr lang="de-DE"/>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50894025" name="Slide Image Placeholder 1"/>
          <p:cNvSpPr>
            <a:spLocks noGrp="1" noRot="1" noChangeAspect="1"/>
          </p:cNvSpPr>
          <p:nvPr>
            <p:ph type="sldImg"/>
          </p:nvPr>
        </p:nvSpPr>
        <p:spPr bwMode="auto"/>
      </p:sp>
      <p:sp>
        <p:nvSpPr>
          <p:cNvPr id="1287326748" name="Notes Placeholder 2"/>
          <p:cNvSpPr>
            <a:spLocks noGrp="1"/>
          </p:cNvSpPr>
          <p:nvPr>
            <p:ph type="body" idx="1"/>
          </p:nvPr>
        </p:nvSpPr>
        <p:spPr bwMode="auto"/>
        <p:txBody>
          <a:bodyPr/>
          <a:lstStyle/>
          <a:p>
            <a:pPr>
              <a:defRPr/>
            </a:pPr>
            <a:r>
              <a:rPr lang="de-DE" dirty="0"/>
              <a:t>„</a:t>
            </a:r>
            <a:r>
              <a:rPr lang="de-DE" dirty="0" err="1"/>
              <a:t>our</a:t>
            </a:r>
            <a:r>
              <a:rPr lang="de-DE" dirty="0"/>
              <a:t> </a:t>
            </a:r>
            <a:r>
              <a:rPr lang="de-DE" dirty="0" err="1"/>
              <a:t>only</a:t>
            </a:r>
            <a:r>
              <a:rPr lang="de-DE" dirty="0"/>
              <a:t> </a:t>
            </a:r>
            <a:r>
              <a:rPr lang="de-DE" dirty="0" err="1"/>
              <a:t>stop</a:t>
            </a:r>
            <a:r>
              <a:rPr lang="de-DE" dirty="0"/>
              <a:t> </a:t>
            </a:r>
            <a:r>
              <a:rPr lang="de-DE" dirty="0" err="1"/>
              <a:t>gap</a:t>
            </a:r>
            <a:r>
              <a:rPr lang="de-DE" dirty="0"/>
              <a:t> </a:t>
            </a:r>
            <a:r>
              <a:rPr lang="de-DE" dirty="0" err="1"/>
              <a:t>is</a:t>
            </a:r>
            <a:r>
              <a:rPr lang="de-DE" dirty="0"/>
              <a:t> </a:t>
            </a:r>
            <a:r>
              <a:rPr lang="de-DE" dirty="0" err="1"/>
              <a:t>judges</a:t>
            </a:r>
            <a:r>
              <a:rPr lang="de-DE" dirty="0"/>
              <a:t>“ (Unsere einzige Notlösung sind </a:t>
            </a:r>
            <a:r>
              <a:rPr lang="de-DE" dirty="0" err="1"/>
              <a:t>Richter:innen</a:t>
            </a:r>
            <a:r>
              <a:rPr lang="de-DE" dirty="0"/>
              <a:t>): Professorin der Rutgers University in den USA über das Bildungs- und Forschungssystem unter Trump, Februar 2025.</a:t>
            </a:r>
            <a:endParaRPr dirty="0"/>
          </a:p>
        </p:txBody>
      </p:sp>
      <p:sp>
        <p:nvSpPr>
          <p:cNvPr id="111418694" name="Slide Number Placeholder 3"/>
          <p:cNvSpPr>
            <a:spLocks noGrp="1"/>
          </p:cNvSpPr>
          <p:nvPr>
            <p:ph type="sldNum" sz="quarter" idx="10"/>
          </p:nvPr>
        </p:nvSpPr>
        <p:spPr bwMode="auto"/>
        <p:txBody>
          <a:bodyPr/>
          <a:lstStyle/>
          <a:p>
            <a:pPr>
              <a:defRPr/>
            </a:pPr>
            <a:fld id="{42FA17DD-F909-A42B-B47D-D5123049A558}" type="slidenum">
              <a:rPr/>
              <a:t>121</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45BE3F2-6056-9017-9BE2-0F838300CEC8}" type="slidenum">
              <a:rPr/>
              <a:t>123</a:t>
            </a:fld>
            <a:endParaRPr/>
          </a:p>
        </p:txBody>
      </p:sp>
    </p:spTree>
    <p:extLst>
      <p:ext uri="{BB962C8B-B14F-4D97-AF65-F5344CB8AC3E}">
        <p14:creationId xmlns:p14="http://schemas.microsoft.com/office/powerpoint/2010/main" val="103583355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dirty="0"/>
          </a:p>
        </p:txBody>
      </p:sp>
      <p:sp>
        <p:nvSpPr>
          <p:cNvPr id="4" name="Foliennummernplatzhalter 3"/>
          <p:cNvSpPr>
            <a:spLocks noGrp="1"/>
          </p:cNvSpPr>
          <p:nvPr>
            <p:ph type="sldNum" sz="quarter" idx="5"/>
          </p:nvPr>
        </p:nvSpPr>
        <p:spPr bwMode="auto"/>
        <p:txBody>
          <a:bodyPr/>
          <a:lstStyle/>
          <a:p>
            <a:pPr marL="0" marR="0" lvl="0" indent="0" algn="r" defTabSz="457200">
              <a:lnSpc>
                <a:spcPct val="100000"/>
              </a:lnSpc>
              <a:spcBef>
                <a:spcPts val="0"/>
              </a:spcBef>
              <a:spcAft>
                <a:spcPts val="0"/>
              </a:spcAft>
              <a:buClrTx/>
              <a:buSzTx/>
              <a:buFontTx/>
              <a:buNone/>
              <a:defRPr/>
            </a:pPr>
            <a:fld id="{3C606240-9D1C-3843-B28E-77756B6151FD}" type="slidenum">
              <a:rPr lang="de-DE" sz="1200" b="0" i="0" u="none" strike="noStrike" cap="none" spc="0">
                <a:ln>
                  <a:noFill/>
                </a:ln>
                <a:solidFill>
                  <a:prstClr val="black"/>
                </a:solidFill>
                <a:latin typeface="TheSans UHH"/>
                <a:ea typeface="Arial"/>
                <a:cs typeface="Arial"/>
              </a:rPr>
              <a:t>124</a:t>
            </a:fld>
            <a:endParaRPr lang="de-DE" sz="1200" b="0" i="0" u="none" strike="noStrike" cap="none" spc="0">
              <a:ln>
                <a:noFill/>
              </a:ln>
              <a:solidFill>
                <a:prstClr val="black"/>
              </a:solidFill>
              <a:latin typeface="TheSans UHH"/>
              <a:ea typeface="+mn-ea"/>
              <a:cs typeface="+mn-cs"/>
            </a:endParaRPr>
          </a:p>
        </p:txBody>
      </p:sp>
    </p:spTree>
    <p:extLst>
      <p:ext uri="{BB962C8B-B14F-4D97-AF65-F5344CB8AC3E}">
        <p14:creationId xmlns:p14="http://schemas.microsoft.com/office/powerpoint/2010/main" val="406452010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dirty="0"/>
          </a:p>
        </p:txBody>
      </p:sp>
      <p:sp>
        <p:nvSpPr>
          <p:cNvPr id="4" name="Foliennummernplatzhalter 3"/>
          <p:cNvSpPr>
            <a:spLocks noGrp="1"/>
          </p:cNvSpPr>
          <p:nvPr>
            <p:ph type="sldNum" sz="quarter" idx="5"/>
          </p:nvPr>
        </p:nvSpPr>
        <p:spPr bwMode="auto"/>
        <p:txBody>
          <a:bodyPr/>
          <a:lstStyle/>
          <a:p>
            <a:pPr marL="0" marR="0" lvl="0" indent="0" algn="r" defTabSz="457200">
              <a:lnSpc>
                <a:spcPct val="100000"/>
              </a:lnSpc>
              <a:spcBef>
                <a:spcPts val="0"/>
              </a:spcBef>
              <a:spcAft>
                <a:spcPts val="0"/>
              </a:spcAft>
              <a:buClrTx/>
              <a:buSzTx/>
              <a:buFontTx/>
              <a:buNone/>
              <a:defRPr/>
            </a:pPr>
            <a:fld id="{3C606240-9D1C-3843-B28E-77756B6151FD}" type="slidenum">
              <a:rPr lang="de-DE" sz="1200" b="0" i="0" u="none" strike="noStrike" cap="none" spc="0">
                <a:ln>
                  <a:noFill/>
                </a:ln>
                <a:solidFill>
                  <a:prstClr val="black"/>
                </a:solidFill>
                <a:latin typeface="TheSans UHH"/>
                <a:ea typeface="Arial"/>
                <a:cs typeface="Arial"/>
              </a:rPr>
              <a:t>125</a:t>
            </a:fld>
            <a:endParaRPr lang="de-DE" sz="1200" b="0" i="0" u="none" strike="noStrike" cap="none" spc="0">
              <a:ln>
                <a:noFill/>
              </a:ln>
              <a:solidFill>
                <a:prstClr val="black"/>
              </a:solidFill>
              <a:latin typeface="TheSans UHH"/>
              <a:ea typeface="+mn-ea"/>
              <a:cs typeface="+mn-cs"/>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sz="1200">
                <a:solidFill>
                  <a:schemeClr val="tx1"/>
                </a:solidFill>
                <a:latin typeface="TheSans UHH"/>
                <a:ea typeface="Arial"/>
                <a:cs typeface="Arial"/>
              </a:rPr>
              <a:t> </a:t>
            </a:r>
            <a:endParaRPr/>
          </a:p>
          <a:p>
            <a:pPr>
              <a:defRPr/>
            </a:pPr>
            <a:r>
              <a:rPr lang="de-DE" sz="1200">
                <a:solidFill>
                  <a:schemeClr val="tx1"/>
                </a:solidFill>
                <a:latin typeface="TheSans UHH"/>
                <a:ea typeface="Arial"/>
                <a:cs typeface="Arial"/>
              </a:rPr>
              <a:t> </a:t>
            </a:r>
            <a:endParaRPr/>
          </a:p>
          <a:p>
            <a:pPr>
              <a:defRPr/>
            </a:pPr>
            <a:endParaRPr lang="de-DE"/>
          </a:p>
        </p:txBody>
      </p:sp>
      <p:sp>
        <p:nvSpPr>
          <p:cNvPr id="4" name="Foliennummernplatzhalter 3"/>
          <p:cNvSpPr>
            <a:spLocks noGrp="1"/>
          </p:cNvSpPr>
          <p:nvPr>
            <p:ph type="sldNum" sz="quarter" idx="5"/>
          </p:nvPr>
        </p:nvSpPr>
        <p:spPr bwMode="auto"/>
        <p:txBody>
          <a:bodyPr/>
          <a:lstStyle/>
          <a:p>
            <a:pPr marL="0" marR="0" lvl="0" indent="0" algn="r" defTabSz="457200">
              <a:lnSpc>
                <a:spcPct val="100000"/>
              </a:lnSpc>
              <a:spcBef>
                <a:spcPts val="0"/>
              </a:spcBef>
              <a:spcAft>
                <a:spcPts val="0"/>
              </a:spcAft>
              <a:buClrTx/>
              <a:buSzTx/>
              <a:buFontTx/>
              <a:buNone/>
              <a:defRPr/>
            </a:pPr>
            <a:fld id="{3C606240-9D1C-3843-B28E-77756B6151FD}" type="slidenum">
              <a:rPr lang="de-DE" sz="1200" b="0" i="0" u="none" strike="noStrike" cap="none" spc="0">
                <a:ln>
                  <a:noFill/>
                </a:ln>
                <a:solidFill>
                  <a:prstClr val="black"/>
                </a:solidFill>
                <a:latin typeface="TheSans UHH"/>
                <a:ea typeface="Arial"/>
                <a:cs typeface="Arial"/>
              </a:rPr>
              <a:t>126</a:t>
            </a:fld>
            <a:endParaRPr lang="de-DE" sz="1200" b="0" i="0" u="none" strike="noStrike" cap="none" spc="0">
              <a:ln>
                <a:noFill/>
              </a:ln>
              <a:solidFill>
                <a:prstClr val="black"/>
              </a:solidFill>
              <a:latin typeface="TheSans UHH"/>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1_Titelfolie_Bild_vollflächig">
    <p:spTree>
      <p:nvGrpSpPr>
        <p:cNvPr id="1" name=""/>
        <p:cNvGrpSpPr/>
        <p:nvPr/>
      </p:nvGrpSpPr>
      <p:grpSpPr bwMode="auto">
        <a:xfrm>
          <a:off x="0" y="0"/>
          <a:ext cx="0" cy="0"/>
          <a:chOff x="0" y="0"/>
          <a:chExt cx="0" cy="0"/>
        </a:xfrm>
      </p:grpSpPr>
      <p:sp>
        <p:nvSpPr>
          <p:cNvPr id="10" name="Textplatzhalter 13"/>
          <p:cNvSpPr>
            <a:spLocks noGrp="1"/>
          </p:cNvSpPr>
          <p:nvPr>
            <p:ph type="body" sz="quarter" idx="10" hasCustomPrompt="1"/>
          </p:nvPr>
        </p:nvSpPr>
        <p:spPr bwMode="auto">
          <a:xfrm>
            <a:off x="250824" y="3579862"/>
            <a:ext cx="4681215" cy="370800"/>
          </a:xfrm>
          <a:prstGeom prst="rect">
            <a:avLst/>
          </a:prstGeom>
        </p:spPr>
        <p:txBody>
          <a:bodyPr vert="horz"/>
          <a:lstStyle>
            <a:lvl1pPr marL="0" indent="0">
              <a:buNone/>
              <a:defRPr sz="1800" b="0" i="0">
                <a:solidFill>
                  <a:schemeClr val="tx1"/>
                </a:solidFill>
                <a:latin typeface="TheSans UHH"/>
                <a:cs typeface="TheSans UHH"/>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defRPr/>
            </a:pPr>
            <a:r>
              <a:rPr lang="de-DE"/>
              <a:t>Name des Referenten/der Referentin</a:t>
            </a:r>
            <a:endParaRPr/>
          </a:p>
        </p:txBody>
      </p:sp>
      <p:sp>
        <p:nvSpPr>
          <p:cNvPr id="9" name="Titel 1"/>
          <p:cNvSpPr>
            <a:spLocks noGrp="1"/>
          </p:cNvSpPr>
          <p:nvPr>
            <p:ph type="title" hasCustomPrompt="1"/>
          </p:nvPr>
        </p:nvSpPr>
        <p:spPr bwMode="auto">
          <a:xfrm>
            <a:off x="251520" y="3994928"/>
            <a:ext cx="8096400" cy="1015200"/>
          </a:xfrm>
          <a:prstGeom prst="rect">
            <a:avLst/>
          </a:prstGeom>
        </p:spPr>
        <p:txBody>
          <a:bodyPr/>
          <a:lstStyle>
            <a:lvl1pPr algn="l">
              <a:defRPr sz="3000" b="1" i="0">
                <a:solidFill>
                  <a:schemeClr val="tx1"/>
                </a:solidFill>
                <a:latin typeface="TheSans UHH"/>
                <a:cs typeface="TheSans UHH"/>
              </a:defRPr>
            </a:lvl1pPr>
          </a:lstStyle>
          <a:p>
            <a:pPr>
              <a:defRPr/>
            </a:pPr>
            <a:r>
              <a:rPr lang="de-DE"/>
              <a:t>Dies ist ein Blindtext. Hier steht die Headline oder der Name der Veranstaltung</a:t>
            </a:r>
            <a:endParaRPr/>
          </a:p>
        </p:txBody>
      </p:sp>
      <p:cxnSp>
        <p:nvCxnSpPr>
          <p:cNvPr id="11" name="Gerade Verbindung 10"/>
          <p:cNvCxnSpPr>
            <a:cxnSpLocks/>
          </p:cNvCxnSpPr>
          <p:nvPr userDrawn="1"/>
        </p:nvCxnSpPr>
        <p:spPr bwMode="auto">
          <a:xfrm>
            <a:off x="0" y="3988132"/>
            <a:ext cx="8172400" cy="0"/>
          </a:xfrm>
          <a:prstGeom prst="line">
            <a:avLst/>
          </a:prstGeom>
          <a:noFill/>
          <a:ln w="38100" cap="flat" cmpd="sng" algn="ctr">
            <a:solidFill>
              <a:schemeClr val="tx1"/>
            </a:solidFill>
            <a:prstDash val="solid"/>
          </a:ln>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3b_Titelfolie_einfarbiger_HG_Hellblau">
    <p:spTree>
      <p:nvGrpSpPr>
        <p:cNvPr id="1" name=""/>
        <p:cNvGrpSpPr/>
        <p:nvPr/>
      </p:nvGrpSpPr>
      <p:grpSpPr bwMode="auto">
        <a:xfrm>
          <a:off x="0" y="0"/>
          <a:ext cx="0" cy="0"/>
          <a:chOff x="0" y="0"/>
          <a:chExt cx="0" cy="0"/>
        </a:xfrm>
      </p:grpSpPr>
      <p:sp>
        <p:nvSpPr>
          <p:cNvPr id="12" name="Rechteck 11"/>
          <p:cNvSpPr/>
          <p:nvPr userDrawn="1"/>
        </p:nvSpPr>
        <p:spPr bwMode="auto">
          <a:xfrm>
            <a:off x="0" y="1052006"/>
            <a:ext cx="9144000" cy="409149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defRPr/>
            </a:pPr>
            <a:endParaRPr lang="de-DE">
              <a:latin typeface="TheSans UHH"/>
            </a:endParaRPr>
          </a:p>
        </p:txBody>
      </p:sp>
      <p:sp>
        <p:nvSpPr>
          <p:cNvPr id="8" name="Textplatzhalter 13"/>
          <p:cNvSpPr>
            <a:spLocks noGrp="1"/>
          </p:cNvSpPr>
          <p:nvPr>
            <p:ph type="body" sz="quarter" idx="10" hasCustomPrompt="1"/>
          </p:nvPr>
        </p:nvSpPr>
        <p:spPr bwMode="auto">
          <a:xfrm>
            <a:off x="250824" y="3579862"/>
            <a:ext cx="4609207" cy="370800"/>
          </a:xfrm>
          <a:prstGeom prst="rect">
            <a:avLst/>
          </a:prstGeom>
        </p:spPr>
        <p:txBody>
          <a:bodyPr vert="horz"/>
          <a:lstStyle>
            <a:lvl1pPr marL="0" indent="0">
              <a:buNone/>
              <a:defRPr sz="1800" b="0" i="0">
                <a:solidFill>
                  <a:schemeClr val="bg1"/>
                </a:solidFill>
                <a:latin typeface="TheSans UHH"/>
                <a:cs typeface="TheSans UHH"/>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defRPr/>
            </a:pPr>
            <a:r>
              <a:rPr lang="de-DE"/>
              <a:t>Name des Referenten/der Referentin</a:t>
            </a:r>
            <a:endParaRPr/>
          </a:p>
        </p:txBody>
      </p:sp>
      <p:sp>
        <p:nvSpPr>
          <p:cNvPr id="7" name="Titel 1"/>
          <p:cNvSpPr>
            <a:spLocks noGrp="1"/>
          </p:cNvSpPr>
          <p:nvPr>
            <p:ph type="title" hasCustomPrompt="1"/>
          </p:nvPr>
        </p:nvSpPr>
        <p:spPr bwMode="auto">
          <a:xfrm>
            <a:off x="251520" y="3994928"/>
            <a:ext cx="8096400" cy="1015200"/>
          </a:xfrm>
          <a:prstGeom prst="rect">
            <a:avLst/>
          </a:prstGeom>
        </p:spPr>
        <p:txBody>
          <a:bodyPr/>
          <a:lstStyle>
            <a:lvl1pPr algn="l">
              <a:defRPr sz="3000" b="1" i="0">
                <a:solidFill>
                  <a:schemeClr val="bg1"/>
                </a:solidFill>
                <a:latin typeface="TheSans UHH"/>
                <a:cs typeface="TheSans UHH"/>
              </a:defRPr>
            </a:lvl1pPr>
          </a:lstStyle>
          <a:p>
            <a:pPr>
              <a:defRPr/>
            </a:pPr>
            <a:r>
              <a:rPr lang="de-DE"/>
              <a:t>Dies ist ein Blindtext. Hier steht die Headline oder der Name der Veranstaltung</a:t>
            </a:r>
            <a:endParaRPr/>
          </a:p>
        </p:txBody>
      </p:sp>
      <p:cxnSp>
        <p:nvCxnSpPr>
          <p:cNvPr id="6" name="Gerade Verbindung 5"/>
          <p:cNvCxnSpPr>
            <a:cxnSpLocks/>
          </p:cNvCxnSpPr>
          <p:nvPr userDrawn="1"/>
        </p:nvCxnSpPr>
        <p:spPr bwMode="auto">
          <a:xfrm>
            <a:off x="0" y="3988132"/>
            <a:ext cx="8172400" cy="0"/>
          </a:xfrm>
          <a:prstGeom prst="line">
            <a:avLst/>
          </a:prstGeom>
          <a:noFill/>
          <a:ln w="38100" cap="flat" cmpd="sng" algn="ctr">
            <a:solidFill>
              <a:schemeClr val="bg1"/>
            </a:solidFill>
            <a:prstDash val="solid"/>
          </a:ln>
          <a:effectLst/>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4a_Headline_und_Text">
    <p:spTree>
      <p:nvGrpSpPr>
        <p:cNvPr id="1" name=""/>
        <p:cNvGrpSpPr/>
        <p:nvPr/>
      </p:nvGrpSpPr>
      <p:grpSpPr bwMode="auto">
        <a:xfrm>
          <a:off x="0" y="0"/>
          <a:ext cx="0" cy="0"/>
          <a:chOff x="0" y="0"/>
          <a:chExt cx="0" cy="0"/>
        </a:xfrm>
      </p:grpSpPr>
      <p:cxnSp>
        <p:nvCxnSpPr>
          <p:cNvPr id="6" name="Gerade Verbindung 5"/>
          <p:cNvCxnSpPr>
            <a:cxnSpLocks/>
          </p:cNvCxnSpPr>
          <p:nvPr userDrawn="1"/>
        </p:nvCxnSpPr>
        <p:spPr bwMode="auto">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p:cNvSpPr>
            <a:spLocks noGrp="1"/>
          </p:cNvSpPr>
          <p:nvPr>
            <p:ph type="title" hasCustomPrompt="1"/>
          </p:nvPr>
        </p:nvSpPr>
        <p:spPr bwMode="auto">
          <a:xfrm>
            <a:off x="214768" y="1203598"/>
            <a:ext cx="8533695" cy="503882"/>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a:t>Hier steht die Folien-Überschrift</a:t>
            </a:r>
            <a:endParaRPr/>
          </a:p>
        </p:txBody>
      </p:sp>
      <p:sp>
        <p:nvSpPr>
          <p:cNvPr id="8" name="Textplatzhalter 9"/>
          <p:cNvSpPr>
            <a:spLocks noGrp="1"/>
          </p:cNvSpPr>
          <p:nvPr>
            <p:ph type="body" sz="quarter" idx="14"/>
          </p:nvPr>
        </p:nvSpPr>
        <p:spPr bwMode="auto">
          <a:xfrm>
            <a:off x="214769" y="1779662"/>
            <a:ext cx="8533695" cy="2880320"/>
          </a:xfrm>
          <a:prstGeom prst="rect">
            <a:avLst/>
          </a:prstGeom>
        </p:spPr>
        <p:txBody>
          <a:bodyPr>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defRPr/>
            </a:pPr>
            <a:r>
              <a:rPr lang="de-DE"/>
              <a:t>Mastertextformat bearbeiten</a:t>
            </a:r>
            <a:endParaRPr/>
          </a:p>
        </p:txBody>
      </p:sp>
      <p:sp>
        <p:nvSpPr>
          <p:cNvPr id="2" name="Datumsplatzhalter 1"/>
          <p:cNvSpPr>
            <a:spLocks noGrp="1"/>
          </p:cNvSpPr>
          <p:nvPr>
            <p:ph type="dt" sz="half" idx="15"/>
          </p:nvPr>
        </p:nvSpPr>
        <p:spPr bwMode="auto"/>
        <p:txBody>
          <a:bodyPr/>
          <a:lstStyle/>
          <a:p>
            <a:pPr>
              <a:defRPr/>
            </a:pPr>
            <a:endParaRPr lang="de-DE"/>
          </a:p>
        </p:txBody>
      </p:sp>
      <p:sp>
        <p:nvSpPr>
          <p:cNvPr id="3"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4" name="Foliennummernplatzhalter 3"/>
          <p:cNvSpPr>
            <a:spLocks noGrp="1"/>
          </p:cNvSpPr>
          <p:nvPr>
            <p:ph type="sldNum" sz="quarter" idx="17"/>
          </p:nvPr>
        </p:nvSpPr>
        <p:spPr bwMode="auto"/>
        <p:txBody>
          <a:bodyPr/>
          <a:lstStyle/>
          <a:p>
            <a:pPr>
              <a:defRPr/>
            </a:pPr>
            <a:fld id="{3E01A2B2-10AD-754B-9B4C-E5B6FED423D0}" type="slidenum">
              <a:rPr lang="de-DE"/>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4b_Headline_und_Liste">
    <p:spTree>
      <p:nvGrpSpPr>
        <p:cNvPr id="1" name=""/>
        <p:cNvGrpSpPr/>
        <p:nvPr/>
      </p:nvGrpSpPr>
      <p:grpSpPr bwMode="auto">
        <a:xfrm>
          <a:off x="0" y="0"/>
          <a:ext cx="0" cy="0"/>
          <a:chOff x="0" y="0"/>
          <a:chExt cx="0" cy="0"/>
        </a:xfrm>
      </p:grpSpPr>
      <p:cxnSp>
        <p:nvCxnSpPr>
          <p:cNvPr id="6" name="Gerade Verbindung 5"/>
          <p:cNvCxnSpPr>
            <a:cxnSpLocks/>
          </p:cNvCxnSpPr>
          <p:nvPr userDrawn="1"/>
        </p:nvCxnSpPr>
        <p:spPr bwMode="auto">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Titel 1"/>
          <p:cNvSpPr>
            <a:spLocks noGrp="1"/>
          </p:cNvSpPr>
          <p:nvPr>
            <p:ph type="title" hasCustomPrompt="1"/>
          </p:nvPr>
        </p:nvSpPr>
        <p:spPr bwMode="auto">
          <a:xfrm>
            <a:off x="214768" y="1203598"/>
            <a:ext cx="8533695" cy="503882"/>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a:t>Hier steht die Folien-Überschrift</a:t>
            </a:r>
            <a:endParaRPr/>
          </a:p>
        </p:txBody>
      </p:sp>
      <p:sp>
        <p:nvSpPr>
          <p:cNvPr id="4" name="Textplatzhalter 3"/>
          <p:cNvSpPr>
            <a:spLocks noGrp="1"/>
          </p:cNvSpPr>
          <p:nvPr>
            <p:ph type="body" sz="quarter" idx="16"/>
          </p:nvPr>
        </p:nvSpPr>
        <p:spPr bwMode="auto">
          <a:xfrm>
            <a:off x="214311" y="1779662"/>
            <a:ext cx="8534151" cy="2879651"/>
          </a:xfrm>
          <a:prstGeom prst="rect">
            <a:avLst/>
          </a:prstGeom>
        </p:spPr>
        <p:txBody>
          <a:bodyPr vert="horz"/>
          <a:lstStyle>
            <a:lvl1pPr marL="180000" indent="-180000">
              <a:spcBef>
                <a:spcPts val="1450"/>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0">
              <a:defRPr/>
            </a:pPr>
            <a:r>
              <a:rPr lang="de-DE"/>
              <a:t>Mastertextformat bearbeiten</a:t>
            </a:r>
            <a:endParaRPr/>
          </a:p>
          <a:p>
            <a:pPr lvl="1">
              <a:defRPr/>
            </a:pPr>
            <a:r>
              <a:rPr lang="de-DE"/>
              <a:t>Zweite Ebene</a:t>
            </a:r>
            <a:endParaRPr/>
          </a:p>
          <a:p>
            <a:pPr lvl="2">
              <a:defRPr/>
            </a:pPr>
            <a:r>
              <a:rPr lang="de-DE"/>
              <a:t>Dritte Ebene</a:t>
            </a:r>
            <a:endParaRPr/>
          </a:p>
        </p:txBody>
      </p:sp>
      <p:sp>
        <p:nvSpPr>
          <p:cNvPr id="2" name="Datumsplatzhalter 1"/>
          <p:cNvSpPr>
            <a:spLocks noGrp="1"/>
          </p:cNvSpPr>
          <p:nvPr>
            <p:ph type="dt" sz="half" idx="17"/>
          </p:nvPr>
        </p:nvSpPr>
        <p:spPr bwMode="auto"/>
        <p:txBody>
          <a:bodyPr/>
          <a:lstStyle/>
          <a:p>
            <a:pPr>
              <a:defRPr/>
            </a:pPr>
            <a:fld id="{A63E5940-034A-194C-AEC2-CFB86198616E}" type="datetime1">
              <a:rPr lang="de-DE"/>
              <a:t>03.07.2025</a:t>
            </a:fld>
            <a:endParaRPr lang="de-DE"/>
          </a:p>
        </p:txBody>
      </p:sp>
      <p:sp>
        <p:nvSpPr>
          <p:cNvPr id="3"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5" name="Foliennummernplatzhalter 4"/>
          <p:cNvSpPr>
            <a:spLocks noGrp="1"/>
          </p:cNvSpPr>
          <p:nvPr>
            <p:ph type="sldNum" sz="quarter" idx="19"/>
          </p:nvPr>
        </p:nvSpPr>
        <p:spPr bwMode="auto">
          <a:xfrm>
            <a:off x="6613200" y="4767263"/>
            <a:ext cx="2133600" cy="273844"/>
          </a:xfrm>
        </p:spPr>
        <p:txBody>
          <a:bodyPr/>
          <a:lstStyle/>
          <a:p>
            <a:pPr>
              <a:defRPr/>
            </a:pPr>
            <a:fld id="{3E01A2B2-10AD-754B-9B4C-E5B6FED423D0}" type="slidenum">
              <a:rPr lang="de-DE"/>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5_Grafiken_Tabellen_Bilder_unischtbare_Headline">
    <p:spTree>
      <p:nvGrpSpPr>
        <p:cNvPr id="1" name=""/>
        <p:cNvGrpSpPr/>
        <p:nvPr/>
      </p:nvGrpSpPr>
      <p:grpSpPr bwMode="auto">
        <a:xfrm>
          <a:off x="0" y="0"/>
          <a:ext cx="0" cy="0"/>
          <a:chOff x="0" y="0"/>
          <a:chExt cx="0" cy="0"/>
        </a:xfrm>
      </p:grpSpPr>
      <p:sp>
        <p:nvSpPr>
          <p:cNvPr id="15" name="Inhaltsplatzhalter 21"/>
          <p:cNvSpPr>
            <a:spLocks noGrp="1"/>
          </p:cNvSpPr>
          <p:nvPr>
            <p:ph sz="quarter" idx="13" hasCustomPrompt="1"/>
          </p:nvPr>
        </p:nvSpPr>
        <p:spPr bwMode="auto">
          <a:xfrm>
            <a:off x="323528" y="1347614"/>
            <a:ext cx="8425185" cy="3312368"/>
          </a:xfrm>
          <a:prstGeom prst="rect">
            <a:avLst/>
          </a:prstGeom>
        </p:spPr>
        <p:txBody>
          <a:bodyPr>
            <a:noAutofit/>
          </a:bodyPr>
          <a:lstStyle>
            <a:lvl1pPr marL="0" indent="0">
              <a:buNone/>
              <a:defRPr sz="2000">
                <a:latin typeface="TheSans UHH"/>
              </a:defRPr>
            </a:lvl1pPr>
            <a:lvl2pPr>
              <a:defRPr sz="2600">
                <a:latin typeface="TheSans UHH"/>
              </a:defRPr>
            </a:lvl2pPr>
            <a:lvl3pPr>
              <a:defRPr sz="2600">
                <a:latin typeface="TheSans UHH"/>
              </a:defRPr>
            </a:lvl3pPr>
            <a:lvl4pPr>
              <a:defRPr sz="2600">
                <a:latin typeface="TheSans UHH"/>
              </a:defRPr>
            </a:lvl4pPr>
            <a:lvl5pPr>
              <a:defRPr sz="2600">
                <a:latin typeface="TheSans UHH"/>
              </a:defRPr>
            </a:lvl5pPr>
          </a:lstStyle>
          <a:p>
            <a:pPr lvl="0">
              <a:defRPr/>
            </a:pPr>
            <a:r>
              <a:rPr lang="de-DE"/>
              <a:t>Grafiken, Tabellen, Bilder, etc. Bitte mit Alternativtext versehen.</a:t>
            </a:r>
            <a:endParaRPr/>
          </a:p>
        </p:txBody>
      </p:sp>
      <p:cxnSp>
        <p:nvCxnSpPr>
          <p:cNvPr id="6" name="Gerade Verbindung 5"/>
          <p:cNvCxnSpPr>
            <a:cxnSpLocks/>
          </p:cNvCxnSpPr>
          <p:nvPr userDrawn="1"/>
        </p:nvCxnSpPr>
        <p:spPr bwMode="auto">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p:cNvSpPr>
            <a:spLocks noGrp="1"/>
          </p:cNvSpPr>
          <p:nvPr>
            <p:ph type="dt" sz="half" idx="14"/>
          </p:nvPr>
        </p:nvSpPr>
        <p:spPr bwMode="auto"/>
        <p:txBody>
          <a:bodyPr/>
          <a:lstStyle/>
          <a:p>
            <a:pPr>
              <a:defRPr/>
            </a:pPr>
            <a:fld id="{A63E5940-034A-194C-AEC2-CFB86198616E}" type="datetime1">
              <a:rPr lang="de-DE"/>
              <a:t>03.07.2025</a:t>
            </a:fld>
            <a:endParaRPr lang="de-DE"/>
          </a:p>
        </p:txBody>
      </p:sp>
      <p:sp>
        <p:nvSpPr>
          <p:cNvPr id="3" name="Fußzeilenplatzhalter 2"/>
          <p:cNvSpPr>
            <a:spLocks noGrp="1"/>
          </p:cNvSpPr>
          <p:nvPr>
            <p:ph type="ftr" sz="quarter" idx="15"/>
          </p:nvPr>
        </p:nvSpPr>
        <p:spPr bwMode="auto"/>
        <p:txBody>
          <a:bodyPr/>
          <a:lstStyle/>
          <a:p>
            <a:pPr>
              <a:defRPr/>
            </a:pPr>
            <a:r>
              <a:rPr lang="de-DE"/>
              <a:t>Thema, Name des Referenten/der Referentin</a:t>
            </a:r>
            <a:endParaRPr/>
          </a:p>
        </p:txBody>
      </p:sp>
      <p:sp>
        <p:nvSpPr>
          <p:cNvPr id="4" name="Foliennummernplatzhalter 3"/>
          <p:cNvSpPr>
            <a:spLocks noGrp="1"/>
          </p:cNvSpPr>
          <p:nvPr>
            <p:ph type="sldNum" sz="quarter" idx="16"/>
          </p:nvPr>
        </p:nvSpPr>
        <p:spPr bwMode="auto"/>
        <p:txBody>
          <a:bodyPr/>
          <a:lstStyle/>
          <a:p>
            <a:pPr>
              <a:defRPr/>
            </a:pPr>
            <a:fld id="{3E01A2B2-10AD-754B-9B4C-E5B6FED423D0}" type="slidenum">
              <a:rPr lang="de-DE"/>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blank" userDrawn="1">
  <p:cSld name="Leer">
    <p:spTree>
      <p:nvGrpSpPr>
        <p:cNvPr id="1" name=""/>
        <p:cNvGrpSpPr/>
        <p:nvPr/>
      </p:nvGrpSpPr>
      <p:grpSpPr bwMode="auto">
        <a:xfrm>
          <a:off x="0" y="0"/>
          <a:ext cx="0" cy="0"/>
          <a:chOff x="0" y="0"/>
          <a:chExt cx="0" cy="0"/>
        </a:xfrm>
      </p:grpSpPr>
      <p:sp>
        <p:nvSpPr>
          <p:cNvPr id="2" name="Datumsplatzhalter 1"/>
          <p:cNvSpPr>
            <a:spLocks noGrp="1"/>
          </p:cNvSpPr>
          <p:nvPr>
            <p:ph type="dt" sz="half" idx="10"/>
          </p:nvPr>
        </p:nvSpPr>
        <p:spPr bwMode="auto"/>
        <p:txBody>
          <a:bodyPr/>
          <a:lstStyle/>
          <a:p>
            <a:pPr>
              <a:defRPr/>
            </a:pPr>
            <a:fld id="{7285FD5B-BF31-4FA6-BBAA-586662A9D201}" type="datetimeFigureOut">
              <a:rPr lang="de-DE"/>
              <a:t>03.07.2025</a:t>
            </a:fld>
            <a:endParaRPr lang="de-DE"/>
          </a:p>
        </p:txBody>
      </p:sp>
      <p:sp>
        <p:nvSpPr>
          <p:cNvPr id="3" name="Fußzeilenplatzhalter 2"/>
          <p:cNvSpPr>
            <a:spLocks noGrp="1"/>
          </p:cNvSpPr>
          <p:nvPr>
            <p:ph type="ftr" sz="quarter" idx="11"/>
          </p:nvPr>
        </p:nvSpPr>
        <p:spPr bwMode="auto"/>
        <p:txBody>
          <a:bodyPr/>
          <a:lstStyle/>
          <a:p>
            <a:pPr>
              <a:defRPr/>
            </a:pPr>
            <a:endParaRPr lang="de-DE"/>
          </a:p>
        </p:txBody>
      </p:sp>
      <p:sp>
        <p:nvSpPr>
          <p:cNvPr id="4" name="Foliennummernplatzhalter 3"/>
          <p:cNvSpPr>
            <a:spLocks noGrp="1"/>
          </p:cNvSpPr>
          <p:nvPr>
            <p:ph type="sldNum" sz="quarter" idx="12"/>
          </p:nvPr>
        </p:nvSpPr>
        <p:spPr bwMode="auto"/>
        <p:txBody>
          <a:bodyPr/>
          <a:lstStyle/>
          <a:p>
            <a:pPr>
              <a:defRPr/>
            </a:pPr>
            <a:fld id="{9F4979F9-0711-4F61-AD09-180430C22961}" type="slidenum">
              <a:rPr lang="de-DE"/>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obj" preserve="1" userDrawn="1">
  <p:cSld name="Agenda (zweispaltig)">
    <p:spTree>
      <p:nvGrpSpPr>
        <p:cNvPr id="1" name=""/>
        <p:cNvGrpSpPr/>
        <p:nvPr/>
      </p:nvGrpSpPr>
      <p:grpSpPr bwMode="auto">
        <a:xfrm>
          <a:off x="0" y="0"/>
          <a:ext cx="0" cy="0"/>
          <a:chOff x="0" y="0"/>
          <a:chExt cx="0" cy="0"/>
        </a:xfrm>
      </p:grpSpPr>
      <p:sp>
        <p:nvSpPr>
          <p:cNvPr id="2" name="Titel"/>
          <p:cNvSpPr>
            <a:spLocks noGrp="1"/>
          </p:cNvSpPr>
          <p:nvPr>
            <p:ph type="title" hasCustomPrompt="1"/>
          </p:nvPr>
        </p:nvSpPr>
        <p:spPr bwMode="auto"/>
        <p:txBody>
          <a:bodyPr lIns="0"/>
          <a:lstStyle/>
          <a:p>
            <a:pPr>
              <a:defRPr/>
            </a:pPr>
            <a:r>
              <a:rPr lang="de-DE"/>
              <a:t>Agenda (zweispaltig)</a:t>
            </a:r>
            <a:endParaRPr/>
          </a:p>
        </p:txBody>
      </p:sp>
      <p:sp>
        <p:nvSpPr>
          <p:cNvPr id="3" name="Inhaltsplatzhalter"/>
          <p:cNvSpPr>
            <a:spLocks noGrp="1"/>
          </p:cNvSpPr>
          <p:nvPr>
            <p:ph idx="1"/>
          </p:nvPr>
        </p:nvSpPr>
        <p:spPr bwMode="auto">
          <a:xfrm>
            <a:off x="755576" y="1419622"/>
            <a:ext cx="8064574" cy="2448695"/>
          </a:xfrm>
        </p:spPr>
        <p:txBody>
          <a:bodyPr lIns="0" numCol="2" spcCol="180000"/>
          <a:lstStyle>
            <a:lvl1pPr marL="342900" indent="-342900">
              <a:lnSpc>
                <a:spcPct val="110000"/>
              </a:lnSpc>
              <a:buSzPct val="180000"/>
              <a:buFont typeface="+mj-lt"/>
              <a:buAutoNum type="arabicPlain"/>
              <a:defRPr/>
            </a:lvl1pPr>
            <a:lvl2pPr marL="742950" indent="-285750">
              <a:lnSpc>
                <a:spcPct val="110000"/>
              </a:lnSpc>
              <a:buSzPct val="100000"/>
              <a:buFont typeface="Wingdings"/>
              <a:buChar char="§"/>
              <a:defRPr/>
            </a:lvl2pPr>
            <a:lvl3pPr marL="1257300" indent="-342900">
              <a:lnSpc>
                <a:spcPct val="110000"/>
              </a:lnSpc>
              <a:buSzPct val="100000"/>
              <a:buFont typeface="Wingdings"/>
              <a:buChar char="§"/>
              <a:defRPr/>
            </a:lvl3pPr>
            <a:lvl4pPr marL="1714500" indent="-342900">
              <a:lnSpc>
                <a:spcPct val="110000"/>
              </a:lnSpc>
              <a:buSzPct val="100000"/>
              <a:buFont typeface="Wingdings"/>
              <a:buChar char="§"/>
              <a:defRPr/>
            </a:lvl4pPr>
            <a:lvl5pPr marL="2171700" indent="-342900">
              <a:lnSpc>
                <a:spcPct val="110000"/>
              </a:lnSpc>
              <a:buSzPct val="100000"/>
              <a:buFont typeface="Wingdings"/>
              <a:buChar char="§"/>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11" name="Foliennummernplatzhalter"/>
          <p:cNvSpPr>
            <a:spLocks noGrp="1"/>
          </p:cNvSpPr>
          <p:nvPr>
            <p:ph type="sldNum" sz="quarter" idx="12"/>
          </p:nvPr>
        </p:nvSpPr>
        <p:spPr bwMode="auto">
          <a:xfrm>
            <a:off x="8117160" y="4616957"/>
            <a:ext cx="702990" cy="274637"/>
          </a:xfrm>
          <a:prstGeom prst="rect">
            <a:avLst/>
          </a:prstGeom>
        </p:spPr>
        <p:txBody>
          <a:bodyPr/>
          <a:lstStyle/>
          <a:p>
            <a:pPr>
              <a:defRPr/>
            </a:pPr>
            <a:fld id="{309D5144-004E-1E45-907B-65C86CA25C3F}" type="slidenum">
              <a:rPr lang="de-DE"/>
              <a:t>‹Nr.›</a:t>
            </a:fld>
            <a:endParaRPr lang="de-DE"/>
          </a:p>
        </p:txBody>
      </p:sp>
      <p:sp>
        <p:nvSpPr>
          <p:cNvPr id="4" name="Datumsplatzhalter"/>
          <p:cNvSpPr>
            <a:spLocks noGrp="1"/>
          </p:cNvSpPr>
          <p:nvPr>
            <p:ph type="dt" sz="half" idx="2"/>
          </p:nvPr>
        </p:nvSpPr>
        <p:spPr bwMode="auto">
          <a:xfrm>
            <a:off x="4211960" y="4615009"/>
            <a:ext cx="997867" cy="274637"/>
          </a:xfrm>
          <a:prstGeom prst="rect">
            <a:avLst/>
          </a:prstGeom>
        </p:spPr>
        <p:txBody>
          <a:bodyPr vert="horz" lIns="91440" tIns="45720" rIns="91440" bIns="45720" rtlCol="0" anchor="ctr"/>
          <a:lstStyle>
            <a:lvl1pPr algn="l">
              <a:defRPr sz="1200">
                <a:solidFill>
                  <a:schemeClr val="tx1"/>
                </a:solidFill>
              </a:defRPr>
            </a:lvl1pPr>
          </a:lstStyle>
          <a:p>
            <a:pPr>
              <a:defRPr/>
            </a:pPr>
            <a:endParaRPr lang="de-DE"/>
          </a:p>
        </p:txBody>
      </p:sp>
      <p:sp>
        <p:nvSpPr>
          <p:cNvPr id="5" name="Fußzeilenplatzhalter"/>
          <p:cNvSpPr>
            <a:spLocks noGrp="1"/>
          </p:cNvSpPr>
          <p:nvPr>
            <p:ph type="ftr" sz="quarter" idx="3"/>
          </p:nvPr>
        </p:nvSpPr>
        <p:spPr bwMode="auto">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pPr>
              <a:defRPr/>
            </a:pPr>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Titel und Inhalt">
    <p:spTree>
      <p:nvGrpSpPr>
        <p:cNvPr id="1" name=""/>
        <p:cNvGrpSpPr/>
        <p:nvPr/>
      </p:nvGrpSpPr>
      <p:grpSpPr bwMode="auto">
        <a:xfrm>
          <a:off x="0" y="0"/>
          <a:ext cx="0" cy="0"/>
          <a:chOff x="0" y="0"/>
          <a:chExt cx="0" cy="0"/>
        </a:xfrm>
      </p:grpSpPr>
      <p:sp>
        <p:nvSpPr>
          <p:cNvPr id="3" name="Inhaltsplatzhalter"/>
          <p:cNvSpPr>
            <a:spLocks noGrp="1"/>
          </p:cNvSpPr>
          <p:nvPr>
            <p:ph idx="1"/>
          </p:nvPr>
        </p:nvSpPr>
        <p:spPr bwMode="auto">
          <a:xfrm>
            <a:off x="323850" y="1131887"/>
            <a:ext cx="6192366" cy="2952751"/>
          </a:xfrm>
        </p:spPr>
        <p:txBody>
          <a:bodyPr lIns="0"/>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8" name="Datumsplatzhalter 7"/>
          <p:cNvSpPr>
            <a:spLocks noGrp="1"/>
          </p:cNvSpPr>
          <p:nvPr>
            <p:ph type="dt" sz="half" idx="10"/>
          </p:nvPr>
        </p:nvSpPr>
        <p:spPr bwMode="auto"/>
        <p:txBody>
          <a:bodyPr/>
          <a:lstStyle/>
          <a:p>
            <a:pPr>
              <a:defRPr/>
            </a:pPr>
            <a:endParaRPr lang="de-DE"/>
          </a:p>
        </p:txBody>
      </p:sp>
      <p:sp>
        <p:nvSpPr>
          <p:cNvPr id="9" name="Fußzeilenplatzhalter 8"/>
          <p:cNvSpPr>
            <a:spLocks noGrp="1"/>
          </p:cNvSpPr>
          <p:nvPr>
            <p:ph type="ftr" sz="quarter" idx="11"/>
          </p:nvPr>
        </p:nvSpPr>
        <p:spPr bwMode="auto"/>
        <p:txBody>
          <a:bodyPr/>
          <a:lstStyle/>
          <a:p>
            <a:pPr>
              <a:defRPr/>
            </a:pPr>
            <a:endParaRPr lang="de-DE"/>
          </a:p>
        </p:txBody>
      </p:sp>
      <p:sp>
        <p:nvSpPr>
          <p:cNvPr id="10" name="Foliennummernplatzhalter 9"/>
          <p:cNvSpPr>
            <a:spLocks noGrp="1"/>
          </p:cNvSpPr>
          <p:nvPr>
            <p:ph type="sldNum" sz="quarter" idx="12"/>
          </p:nvPr>
        </p:nvSpPr>
        <p:spPr bwMode="auto"/>
        <p:txBody>
          <a:bodyPr/>
          <a:lstStyle/>
          <a:p>
            <a:pPr>
              <a:defRPr/>
            </a:pPr>
            <a:fld id="{3449650F-E03B-624E-B2AD-4F9591B58B11}" type="slidenum">
              <a:rPr lang="de-DE"/>
              <a:t>‹Nr.›</a:t>
            </a:fld>
            <a:endParaRPr lang="de-DE"/>
          </a:p>
        </p:txBody>
      </p:sp>
      <p:sp>
        <p:nvSpPr>
          <p:cNvPr id="12" name="Titel 11"/>
          <p:cNvSpPr>
            <a:spLocks noGrp="1"/>
          </p:cNvSpPr>
          <p:nvPr>
            <p:ph type="title"/>
          </p:nvPr>
        </p:nvSpPr>
        <p:spPr bwMode="auto"/>
        <p:txBody>
          <a:bodyPr/>
          <a:lstStyle/>
          <a:p>
            <a:pPr>
              <a:defRPr/>
            </a:pPr>
            <a:r>
              <a:rPr lang="de-DE"/>
              <a:t>Mastertitelformat bearbeiten</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 und Inhalt (blau)">
    <p:bg>
      <p:bgRef idx="1001">
        <a:schemeClr val="bg2"/>
      </p:bgRef>
    </p:bg>
    <p:spTree>
      <p:nvGrpSpPr>
        <p:cNvPr id="1" name=""/>
        <p:cNvGrpSpPr/>
        <p:nvPr/>
      </p:nvGrpSpPr>
      <p:grpSpPr bwMode="auto">
        <a:xfrm>
          <a:off x="0" y="0"/>
          <a:ext cx="0" cy="0"/>
          <a:chOff x="0" y="0"/>
          <a:chExt cx="0" cy="0"/>
        </a:xfrm>
      </p:grpSpPr>
      <p:pic>
        <p:nvPicPr>
          <p:cNvPr id="9" name="UHH-Logo"/>
          <p:cNvPicPr>
            <a:picLocks noChangeAspect="1"/>
          </p:cNvPicPr>
          <p:nvPr userDrawn="1"/>
        </p:nvPicPr>
        <p:blipFill>
          <a:blip r:embed="rId2"/>
          <a:stretch/>
        </p:blipFill>
        <p:spPr bwMode="auto">
          <a:xfrm>
            <a:off x="323850" y="4381726"/>
            <a:ext cx="1295822" cy="422049"/>
          </a:xfrm>
          <a:prstGeom prst="rect">
            <a:avLst/>
          </a:prstGeom>
        </p:spPr>
      </p:pic>
      <p:sp>
        <p:nvSpPr>
          <p:cNvPr id="2" name="Titel"/>
          <p:cNvSpPr>
            <a:spLocks noGrp="1"/>
          </p:cNvSpPr>
          <p:nvPr>
            <p:ph type="title"/>
          </p:nvPr>
        </p:nvSpPr>
        <p:spPr bwMode="auto"/>
        <p:txBody>
          <a:bodyPr lIns="0"/>
          <a:lstStyle>
            <a:lvl1pPr>
              <a:defRPr>
                <a:solidFill>
                  <a:schemeClr val="tx1"/>
                </a:solidFill>
              </a:defRPr>
            </a:lvl1pPr>
          </a:lstStyle>
          <a:p>
            <a:pPr>
              <a:defRPr/>
            </a:pPr>
            <a:r>
              <a:rPr lang="de-DE"/>
              <a:t>Mastertitelformat bearbeiten</a:t>
            </a:r>
          </a:p>
        </p:txBody>
      </p:sp>
      <p:sp>
        <p:nvSpPr>
          <p:cNvPr id="4" name="Inhaltsplatzhalter"/>
          <p:cNvSpPr>
            <a:spLocks noGrp="1"/>
          </p:cNvSpPr>
          <p:nvPr>
            <p:ph idx="1"/>
          </p:nvPr>
        </p:nvSpPr>
        <p:spPr bwMode="auto">
          <a:xfrm>
            <a:off x="323850" y="1131887"/>
            <a:ext cx="6192366" cy="2952751"/>
          </a:xfrm>
        </p:spPr>
        <p:txBody>
          <a:bodyPr lIns="0"/>
          <a:lstStyle>
            <a:lvl1pPr>
              <a:lnSpc>
                <a:spcPct val="110000"/>
              </a:lnSpc>
              <a:buClr>
                <a:schemeClr val="tx1"/>
              </a:buClr>
              <a:defRPr/>
            </a:lvl1pPr>
            <a:lvl2pPr>
              <a:lnSpc>
                <a:spcPct val="110000"/>
              </a:lnSpc>
              <a:buClr>
                <a:schemeClr val="tx1"/>
              </a:buClr>
              <a:defRPr/>
            </a:lvl2pPr>
            <a:lvl3pPr>
              <a:lnSpc>
                <a:spcPct val="110000"/>
              </a:lnSpc>
              <a:buClr>
                <a:schemeClr val="tx1"/>
              </a:buClr>
              <a:defRPr/>
            </a:lvl3pPr>
            <a:lvl4pPr>
              <a:lnSpc>
                <a:spcPct val="110000"/>
              </a:lnSpc>
              <a:buClr>
                <a:schemeClr val="tx1"/>
              </a:buClr>
              <a:defRPr/>
            </a:lvl4pPr>
            <a:lvl5pPr>
              <a:lnSpc>
                <a:spcPct val="110000"/>
              </a:lnSpc>
              <a:buClr>
                <a:schemeClr val="tx1"/>
              </a:buClr>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3" name="Datumsplatzhalter"/>
          <p:cNvSpPr>
            <a:spLocks noGrp="1"/>
          </p:cNvSpPr>
          <p:nvPr>
            <p:ph type="dt" sz="half" idx="2"/>
          </p:nvPr>
        </p:nvSpPr>
        <p:spPr bwMode="auto">
          <a:xfrm>
            <a:off x="4211960" y="4615009"/>
            <a:ext cx="997867" cy="274637"/>
          </a:xfrm>
          <a:prstGeom prst="rect">
            <a:avLst/>
          </a:prstGeom>
        </p:spPr>
        <p:txBody>
          <a:bodyPr vert="horz" lIns="91440" tIns="45720" rIns="91440" bIns="45720" rtlCol="0" anchor="ctr"/>
          <a:lstStyle>
            <a:lvl1pPr algn="l">
              <a:defRPr sz="1200">
                <a:solidFill>
                  <a:schemeClr val="tx1"/>
                </a:solidFill>
              </a:defRPr>
            </a:lvl1pPr>
          </a:lstStyle>
          <a:p>
            <a:pPr>
              <a:defRPr/>
            </a:pPr>
            <a:endParaRPr lang="de-DE"/>
          </a:p>
        </p:txBody>
      </p:sp>
      <p:sp>
        <p:nvSpPr>
          <p:cNvPr id="5" name="Fußzeilenplatzhalter"/>
          <p:cNvSpPr>
            <a:spLocks noGrp="1"/>
          </p:cNvSpPr>
          <p:nvPr>
            <p:ph type="ftr" sz="quarter" idx="3"/>
          </p:nvPr>
        </p:nvSpPr>
        <p:spPr bwMode="auto">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pPr>
              <a:defRPr/>
            </a:pPr>
            <a:endParaRPr lang="de-DE"/>
          </a:p>
        </p:txBody>
      </p:sp>
      <p:sp>
        <p:nvSpPr>
          <p:cNvPr id="6" name="Foliennummernplatzhalter"/>
          <p:cNvSpPr>
            <a:spLocks noGrp="1"/>
          </p:cNvSpPr>
          <p:nvPr>
            <p:ph type="sldNum" sz="quarter" idx="12"/>
          </p:nvPr>
        </p:nvSpPr>
        <p:spPr bwMode="auto">
          <a:xfrm>
            <a:off x="8117160" y="4616957"/>
            <a:ext cx="702990" cy="274637"/>
          </a:xfrm>
          <a:prstGeom prst="rect">
            <a:avLst/>
          </a:prstGeom>
        </p:spPr>
        <p:txBody>
          <a:bodyPr/>
          <a:lstStyle/>
          <a:p>
            <a:pPr>
              <a:defRPr/>
            </a:pPr>
            <a:fld id="{309D5144-004E-1E45-907B-65C86CA25C3F}" type="slidenum">
              <a:rPr lang="de-DE"/>
              <a:t>‹Nr.›</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 und Inhalt (mit breitem Foto)">
    <p:bg>
      <p:bgRef idx="1001">
        <a:schemeClr val="bg2"/>
      </p:bgRef>
    </p:bg>
    <p:spTree>
      <p:nvGrpSpPr>
        <p:cNvPr id="1" name=""/>
        <p:cNvGrpSpPr/>
        <p:nvPr/>
      </p:nvGrpSpPr>
      <p:grpSpPr bwMode="auto">
        <a:xfrm>
          <a:off x="0" y="0"/>
          <a:ext cx="0" cy="0"/>
          <a:chOff x="0" y="0"/>
          <a:chExt cx="0" cy="0"/>
        </a:xfrm>
      </p:grpSpPr>
      <p:sp>
        <p:nvSpPr>
          <p:cNvPr id="7" name="Foliennummernplatzhalter"/>
          <p:cNvSpPr>
            <a:spLocks noGrp="1"/>
          </p:cNvSpPr>
          <p:nvPr>
            <p:ph type="sldNum" sz="quarter" idx="12"/>
          </p:nvPr>
        </p:nvSpPr>
        <p:spPr bwMode="auto">
          <a:xfrm>
            <a:off x="8244408" y="4616957"/>
            <a:ext cx="702990" cy="274637"/>
          </a:xfrm>
          <a:prstGeom prst="rect">
            <a:avLst/>
          </a:prstGeom>
        </p:spPr>
        <p:txBody>
          <a:bodyPr/>
          <a:lstStyle>
            <a:lvl1pPr>
              <a:defRPr>
                <a:solidFill>
                  <a:schemeClr val="tx1"/>
                </a:solidFill>
              </a:defRPr>
            </a:lvl1pPr>
          </a:lstStyle>
          <a:p>
            <a:pPr>
              <a:defRPr/>
            </a:pPr>
            <a:fld id="{309D5144-004E-1E45-907B-65C86CA25C3F}" type="slidenum">
              <a:rPr lang="de-DE"/>
              <a:t>‹Nr.›</a:t>
            </a:fld>
            <a:endParaRPr lang="de-DE"/>
          </a:p>
        </p:txBody>
      </p:sp>
      <p:sp>
        <p:nvSpPr>
          <p:cNvPr id="2" name="Titel"/>
          <p:cNvSpPr>
            <a:spLocks noGrp="1"/>
          </p:cNvSpPr>
          <p:nvPr>
            <p:ph type="title" hasCustomPrompt="1"/>
          </p:nvPr>
        </p:nvSpPr>
        <p:spPr bwMode="auto">
          <a:xfrm>
            <a:off x="323850" y="339502"/>
            <a:ext cx="2807990" cy="575841"/>
          </a:xfrm>
        </p:spPr>
        <p:txBody>
          <a:bodyPr lIns="0"/>
          <a:lstStyle>
            <a:lvl1pPr>
              <a:defRPr>
                <a:solidFill>
                  <a:schemeClr val="tx1"/>
                </a:solidFill>
              </a:defRPr>
            </a:lvl1pPr>
          </a:lstStyle>
          <a:p>
            <a:pPr>
              <a:defRPr/>
            </a:pPr>
            <a:r>
              <a:rPr lang="de-DE"/>
              <a:t>Titel</a:t>
            </a:r>
            <a:endParaRPr/>
          </a:p>
        </p:txBody>
      </p:sp>
      <p:sp>
        <p:nvSpPr>
          <p:cNvPr id="3" name="Inhaltsplatzhalter"/>
          <p:cNvSpPr>
            <a:spLocks noGrp="1"/>
          </p:cNvSpPr>
          <p:nvPr>
            <p:ph sz="half" idx="1"/>
          </p:nvPr>
        </p:nvSpPr>
        <p:spPr bwMode="auto">
          <a:xfrm>
            <a:off x="323850" y="1131888"/>
            <a:ext cx="2807990" cy="2952750"/>
          </a:xfrm>
        </p:spPr>
        <p:txBody>
          <a:bodyPr lIns="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10" name="Bildplatzhalter"/>
          <p:cNvSpPr>
            <a:spLocks noGrp="1"/>
          </p:cNvSpPr>
          <p:nvPr>
            <p:ph type="pic" sz="quarter" idx="13" hasCustomPrompt="1"/>
          </p:nvPr>
        </p:nvSpPr>
        <p:spPr bwMode="auto">
          <a:xfrm>
            <a:off x="3492500" y="0"/>
            <a:ext cx="5651797" cy="5143500"/>
          </a:xfrm>
          <a:prstGeom prst="rect">
            <a:avLst/>
          </a:prstGeom>
          <a:noFill/>
        </p:spPr>
        <p:txBody>
          <a:bodyPr/>
          <a:lstStyle>
            <a:lvl1pPr marL="0" indent="0">
              <a:buNone/>
              <a:defRPr/>
            </a:lvl1pPr>
          </a:lstStyle>
          <a:p>
            <a:pPr>
              <a:defRPr/>
            </a:pPr>
            <a:r>
              <a:rPr lang="de-DE"/>
              <a:t>Bild einfügen und mit Alternativtext versehen</a:t>
            </a:r>
            <a:endParaRPr/>
          </a:p>
        </p:txBody>
      </p:sp>
      <p:sp>
        <p:nvSpPr>
          <p:cNvPr id="8" name="Copyright"/>
          <p:cNvSpPr>
            <a:spLocks noGrp="1"/>
          </p:cNvSpPr>
          <p:nvPr>
            <p:ph type="body" sz="quarter" idx="14" hasCustomPrompt="1"/>
          </p:nvPr>
        </p:nvSpPr>
        <p:spPr bwMode="auto">
          <a:xfrm>
            <a:off x="8361849" y="4869835"/>
            <a:ext cx="786607" cy="273665"/>
          </a:xfrm>
          <a:prstGeom prst="rect">
            <a:avLst/>
          </a:prstGeom>
          <a:solidFill>
            <a:schemeClr val="tx1">
              <a:alpha val="75000"/>
            </a:schemeClr>
          </a:solidFill>
        </p:spPr>
        <p:txBody>
          <a:bodyPr wrap="none" lIns="72000" rIns="72000" anchor="b" anchorCtr="0">
            <a:spAutoFit/>
          </a:bodyPr>
          <a:lstStyle>
            <a:lvl1pPr marL="0" indent="0" algn="r">
              <a:buNone/>
              <a:defRPr sz="1100">
                <a:solidFill>
                  <a:schemeClr val="bg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defRPr/>
            </a:pPr>
            <a:r>
              <a:rPr lang="de-DE"/>
              <a:t>Foto: UHH</a:t>
            </a:r>
            <a:endParaRPr/>
          </a:p>
        </p:txBody>
      </p:sp>
      <p:pic>
        <p:nvPicPr>
          <p:cNvPr id="9" name="UHH-Logo"/>
          <p:cNvPicPr>
            <a:picLocks noChangeAspect="1"/>
          </p:cNvPicPr>
          <p:nvPr userDrawn="1"/>
        </p:nvPicPr>
        <p:blipFill>
          <a:blip r:embed="rId2"/>
          <a:stretch/>
        </p:blipFill>
        <p:spPr bwMode="auto">
          <a:xfrm>
            <a:off x="323850" y="4381726"/>
            <a:ext cx="1295822" cy="422049"/>
          </a:xfrm>
          <a:prstGeom prst="rect">
            <a:avLst/>
          </a:prstGeom>
        </p:spPr>
      </p:pic>
      <p:sp>
        <p:nvSpPr>
          <p:cNvPr id="11" name="Datumsplatzhalter"/>
          <p:cNvSpPr>
            <a:spLocks noGrp="1"/>
          </p:cNvSpPr>
          <p:nvPr>
            <p:ph type="dt" sz="half" idx="2"/>
          </p:nvPr>
        </p:nvSpPr>
        <p:spPr bwMode="auto">
          <a:xfrm>
            <a:off x="4211960" y="4615009"/>
            <a:ext cx="997867" cy="274637"/>
          </a:xfrm>
          <a:prstGeom prst="rect">
            <a:avLst/>
          </a:prstGeom>
        </p:spPr>
        <p:txBody>
          <a:bodyPr vert="horz" lIns="91440" tIns="45720" rIns="91440" bIns="45720" rtlCol="0" anchor="ctr"/>
          <a:lstStyle>
            <a:lvl1pPr algn="l">
              <a:defRPr sz="1200">
                <a:solidFill>
                  <a:schemeClr val="tx1"/>
                </a:solidFill>
              </a:defRPr>
            </a:lvl1pPr>
          </a:lstStyle>
          <a:p>
            <a:pPr>
              <a:defRPr/>
            </a:pPr>
            <a:endParaRPr lang="de-DE"/>
          </a:p>
        </p:txBody>
      </p:sp>
      <p:sp>
        <p:nvSpPr>
          <p:cNvPr id="12" name="Fußzeilenplatzhalter"/>
          <p:cNvSpPr>
            <a:spLocks noGrp="1"/>
          </p:cNvSpPr>
          <p:nvPr>
            <p:ph type="ftr" sz="quarter" idx="3"/>
          </p:nvPr>
        </p:nvSpPr>
        <p:spPr bwMode="auto">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pPr>
              <a:defRPr/>
            </a:pPr>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userDrawn="1">
  <p:cSld name="4b_Headline_und_Liste">
    <p:spTree>
      <p:nvGrpSpPr>
        <p:cNvPr id="1" name=""/>
        <p:cNvGrpSpPr/>
        <p:nvPr/>
      </p:nvGrpSpPr>
      <p:grpSpPr bwMode="auto">
        <a:xfrm>
          <a:off x="0" y="0"/>
          <a:ext cx="0" cy="0"/>
          <a:chOff x="0" y="0"/>
          <a:chExt cx="0" cy="0"/>
        </a:xfrm>
      </p:grpSpPr>
      <p:cxnSp>
        <p:nvCxnSpPr>
          <p:cNvPr id="6" name="Gerade Verbindung 5"/>
          <p:cNvCxnSpPr>
            <a:cxnSpLocks/>
          </p:cNvCxnSpPr>
          <p:nvPr userDrawn="1"/>
        </p:nvCxnSpPr>
        <p:spPr bwMode="auto">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Titel 1"/>
          <p:cNvSpPr>
            <a:spLocks noGrp="1"/>
          </p:cNvSpPr>
          <p:nvPr>
            <p:ph type="title" hasCustomPrompt="1"/>
          </p:nvPr>
        </p:nvSpPr>
        <p:spPr bwMode="auto">
          <a:xfrm>
            <a:off x="214768" y="1203598"/>
            <a:ext cx="8533695" cy="503882"/>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a:t>Hier steht die Folien-Überschrift</a:t>
            </a:r>
            <a:endParaRPr/>
          </a:p>
        </p:txBody>
      </p:sp>
      <p:sp>
        <p:nvSpPr>
          <p:cNvPr id="4" name="Textplatzhalter 3"/>
          <p:cNvSpPr>
            <a:spLocks noGrp="1"/>
          </p:cNvSpPr>
          <p:nvPr>
            <p:ph type="body" sz="quarter" idx="16"/>
          </p:nvPr>
        </p:nvSpPr>
        <p:spPr bwMode="auto">
          <a:xfrm>
            <a:off x="214311" y="1779662"/>
            <a:ext cx="8534151" cy="2879651"/>
          </a:xfrm>
          <a:prstGeom prst="rect">
            <a:avLst/>
          </a:prstGeom>
        </p:spPr>
        <p:txBody>
          <a:bodyPr vert="horz"/>
          <a:lstStyle>
            <a:lvl1pPr marL="180000" indent="-180000">
              <a:spcBef>
                <a:spcPts val="1450"/>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0">
              <a:defRPr/>
            </a:pPr>
            <a:r>
              <a:rPr lang="de-DE"/>
              <a:t>Mastertextformat bearbeiten</a:t>
            </a:r>
            <a:endParaRPr/>
          </a:p>
          <a:p>
            <a:pPr lvl="1">
              <a:defRPr/>
            </a:pPr>
            <a:r>
              <a:rPr lang="de-DE"/>
              <a:t>Zweite Ebene</a:t>
            </a:r>
            <a:endParaRPr/>
          </a:p>
          <a:p>
            <a:pPr lvl="2">
              <a:defRPr/>
            </a:pPr>
            <a:r>
              <a:rPr lang="de-DE"/>
              <a:t>Dritte Ebene</a:t>
            </a:r>
            <a:endParaRPr/>
          </a:p>
        </p:txBody>
      </p:sp>
      <p:sp>
        <p:nvSpPr>
          <p:cNvPr id="2" name="Datumsplatzhalter 1"/>
          <p:cNvSpPr>
            <a:spLocks noGrp="1"/>
          </p:cNvSpPr>
          <p:nvPr>
            <p:ph type="dt" sz="half" idx="17"/>
          </p:nvPr>
        </p:nvSpPr>
        <p:spPr bwMode="auto"/>
        <p:txBody>
          <a:bodyPr/>
          <a:lstStyle/>
          <a:p>
            <a:pPr>
              <a:defRPr/>
            </a:pPr>
            <a:fld id="{A63E5940-034A-194C-AEC2-CFB86198616E}" type="datetime1">
              <a:rPr lang="de-DE"/>
              <a:t>03.07.2025</a:t>
            </a:fld>
            <a:endParaRPr lang="de-DE"/>
          </a:p>
        </p:txBody>
      </p:sp>
      <p:sp>
        <p:nvSpPr>
          <p:cNvPr id="3"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5" name="Foliennummernplatzhalter 4"/>
          <p:cNvSpPr>
            <a:spLocks noGrp="1"/>
          </p:cNvSpPr>
          <p:nvPr>
            <p:ph type="sldNum" sz="quarter" idx="19"/>
          </p:nvPr>
        </p:nvSpPr>
        <p:spPr bwMode="auto">
          <a:xfrm>
            <a:off x="6613200" y="4767263"/>
            <a:ext cx="2133600" cy="273844"/>
          </a:xfrm>
        </p:spPr>
        <p:txBody>
          <a:bodyPr/>
          <a:lstStyle/>
          <a:p>
            <a:pPr>
              <a:defRPr/>
            </a:pPr>
            <a:fld id="{3E01A2B2-10AD-754B-9B4C-E5B6FED423D0}" type="slidenum">
              <a:rPr lang="de-DE"/>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Datumsplatzhalter 3"/>
          <p:cNvSpPr>
            <a:spLocks noGrp="1"/>
          </p:cNvSpPr>
          <p:nvPr>
            <p:ph type="dt" sz="half" idx="2"/>
          </p:nvPr>
        </p:nvSpPr>
        <p:spPr bwMode="auto">
          <a:xfrm>
            <a:off x="323850" y="4767263"/>
            <a:ext cx="2133600" cy="273844"/>
          </a:xfrm>
          <a:prstGeom prst="rect">
            <a:avLst/>
          </a:prstGeom>
        </p:spPr>
        <p:txBody>
          <a:bodyPr vert="horz" lIns="0" tIns="45720" rIns="90000" bIns="45720" rtlCol="0" anchor="ctr"/>
          <a:lstStyle>
            <a:lvl1pPr algn="l">
              <a:defRPr sz="1200">
                <a:solidFill>
                  <a:schemeClr val="tx1"/>
                </a:solidFill>
                <a:latin typeface="TheSans UHH"/>
              </a:defRPr>
            </a:lvl1pPr>
          </a:lstStyle>
          <a:p>
            <a:pPr>
              <a:defRPr/>
            </a:pPr>
            <a:endParaRPr lang="de-DE"/>
          </a:p>
        </p:txBody>
      </p:sp>
      <p:sp>
        <p:nvSpPr>
          <p:cNvPr id="9" name="Fußzeilenplatzhalter 4"/>
          <p:cNvSpPr>
            <a:spLocks noGrp="1"/>
          </p:cNvSpPr>
          <p:nvPr>
            <p:ph type="ftr" sz="quarter" idx="3"/>
          </p:nvPr>
        </p:nvSpPr>
        <p:spPr bwMode="auto">
          <a:xfrm>
            <a:off x="2984004" y="4767263"/>
            <a:ext cx="3175992" cy="273844"/>
          </a:xfrm>
          <a:prstGeom prst="rect">
            <a:avLst/>
          </a:prstGeom>
        </p:spPr>
        <p:txBody>
          <a:bodyPr vert="horz" lIns="91440" tIns="45720" rIns="91440" bIns="45720" rtlCol="0" anchor="ctr"/>
          <a:lstStyle>
            <a:lvl1pPr algn="ctr">
              <a:defRPr sz="1200">
                <a:solidFill>
                  <a:schemeClr val="tx1"/>
                </a:solidFill>
                <a:latin typeface="TheSans UHH"/>
              </a:defRPr>
            </a:lvl1pPr>
          </a:lstStyle>
          <a:p>
            <a:pPr>
              <a:defRPr/>
            </a:pPr>
            <a:r>
              <a:rPr lang="de-DE"/>
              <a:t>Prof. Dr. Anke Grotlüschen</a:t>
            </a:r>
            <a:endParaRPr/>
          </a:p>
        </p:txBody>
      </p:sp>
      <p:sp>
        <p:nvSpPr>
          <p:cNvPr id="10" name="Foliennummernplatzhalter 5"/>
          <p:cNvSpPr>
            <a:spLocks noGrp="1"/>
          </p:cNvSpPr>
          <p:nvPr>
            <p:ph type="sldNum" sz="quarter" idx="4"/>
          </p:nvPr>
        </p:nvSpPr>
        <p:spPr bwMode="auto">
          <a:xfrm>
            <a:off x="6614863" y="4767263"/>
            <a:ext cx="2133600" cy="273844"/>
          </a:xfrm>
          <a:prstGeom prst="rect">
            <a:avLst/>
          </a:prstGeom>
        </p:spPr>
        <p:txBody>
          <a:bodyPr vert="horz" lIns="91440" tIns="46800" rIns="0" bIns="45720" rtlCol="0" anchor="ctr"/>
          <a:lstStyle>
            <a:lvl1pPr algn="r">
              <a:defRPr sz="1200">
                <a:solidFill>
                  <a:schemeClr val="tx1"/>
                </a:solidFill>
                <a:latin typeface="TheSans UHH"/>
              </a:defRPr>
            </a:lvl1pPr>
          </a:lstStyle>
          <a:p>
            <a:pPr>
              <a:defRPr/>
            </a:pPr>
            <a:fld id="{3E01A2B2-10AD-754B-9B4C-E5B6FED423D0}" type="slidenum">
              <a:rPr lang="de-DE"/>
              <a:t>‹Nr.›</a:t>
            </a:fld>
            <a:endParaRPr lang="de-DE"/>
          </a:p>
        </p:txBody>
      </p:sp>
      <p:pic>
        <p:nvPicPr>
          <p:cNvPr id="11" name="UHH-Logo_2010_Farbe_RGB.png" descr="Bildbeschreibung: Es handelt sich um das Logo der Universität Hamburg auf weißem Hintergrund. Es besteht aus einem roten Quadrat auf der linken Seite, in dem in weißer Schrift oben links &quot;UHH&quot; steht und unten rechts das Wappen der Stadt Hamburg, eine Burg, abgebildet sind. Rechts neben dem Symbol steht &quot;Universität Hamburg&quot;. Unter dem Symbol und dem Schriftzug steht in Großbuchstaben und durch senkrechte Striche getrennt von links nach rechts: &quot;Der Forschung&quot;; &quot;Der Lehre&quot;; &quot;Der Bildung&quot;. " title="Logo der Universität Hamburg"/>
          <p:cNvPicPr>
            <a:picLocks noChangeAspect="1"/>
          </p:cNvPicPr>
          <p:nvPr userDrawn="1"/>
        </p:nvPicPr>
        <p:blipFill>
          <a:blip r:embed="rId8" cstate="screen">
            <a:extLst>
              <a:ext uri="{28A0092B-C50C-407E-A947-70E740481C1C}">
                <a14:useLocalDpi xmlns:a14="http://schemas.microsoft.com/office/drawing/2010/main"/>
              </a:ext>
            </a:extLst>
          </a:blip>
          <a:stretch/>
        </p:blipFill>
        <p:spPr bwMode="auto">
          <a:xfrm>
            <a:off x="0" y="-11609"/>
            <a:ext cx="1957550" cy="90759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61" r:id="rId5"/>
    <p:sldLayoutId id="2147483665" r:id="rId6"/>
  </p:sldLayoutIdLst>
  <p:hf hdr="0"/>
  <p:txStyles>
    <p:titleStyle>
      <a:lvl1pPr algn="ctr" defTabSz="457200">
        <a:spcBef>
          <a:spcPts val="0"/>
        </a:spcBef>
        <a:buNone/>
        <a:defRPr sz="4400">
          <a:solidFill>
            <a:schemeClr val="tx1"/>
          </a:solidFill>
          <a:latin typeface="+mj-lt"/>
          <a:ea typeface="+mj-ea"/>
          <a:cs typeface="+mj-cs"/>
        </a:defRPr>
      </a:lvl1pPr>
    </p:titleStyle>
    <p:bodyStyle>
      <a:lvl1pPr marL="342900" indent="-342900" algn="l" defTabSz="457200">
        <a:spcBef>
          <a:spcPts val="0"/>
        </a:spcBef>
        <a:buFont typeface="Arial"/>
        <a:buChar char="•"/>
        <a:defRPr sz="3200">
          <a:solidFill>
            <a:schemeClr val="tx1"/>
          </a:solidFill>
          <a:latin typeface="+mn-lt"/>
          <a:ea typeface="+mn-ea"/>
          <a:cs typeface="+mn-cs"/>
        </a:defRPr>
      </a:lvl1pPr>
      <a:lvl2pPr marL="742950" indent="-285750" algn="l" defTabSz="457200">
        <a:spcBef>
          <a:spcPts val="0"/>
        </a:spcBef>
        <a:buFont typeface="Arial"/>
        <a:buChar char="–"/>
        <a:defRPr sz="2800">
          <a:solidFill>
            <a:schemeClr val="tx1"/>
          </a:solidFill>
          <a:latin typeface="+mn-lt"/>
          <a:ea typeface="+mn-ea"/>
          <a:cs typeface="+mn-cs"/>
        </a:defRPr>
      </a:lvl2pPr>
      <a:lvl3pPr marL="1143000" indent="-228600" algn="l" defTabSz="457200">
        <a:spcBef>
          <a:spcPts val="0"/>
        </a:spcBef>
        <a:buFont typeface="Arial"/>
        <a:buChar char="•"/>
        <a:defRPr sz="2400">
          <a:solidFill>
            <a:schemeClr val="tx1"/>
          </a:solidFill>
          <a:latin typeface="+mn-lt"/>
          <a:ea typeface="+mn-ea"/>
          <a:cs typeface="+mn-cs"/>
        </a:defRPr>
      </a:lvl3pPr>
      <a:lvl4pPr marL="1600200" indent="-228600" algn="l" defTabSz="457200">
        <a:spcBef>
          <a:spcPts val="0"/>
        </a:spcBef>
        <a:buFont typeface="Arial"/>
        <a:buChar char="–"/>
        <a:defRPr sz="2000">
          <a:solidFill>
            <a:schemeClr val="tx1"/>
          </a:solidFill>
          <a:latin typeface="+mn-lt"/>
          <a:ea typeface="+mn-ea"/>
          <a:cs typeface="+mn-cs"/>
        </a:defRPr>
      </a:lvl4pPr>
      <a:lvl5pPr marL="2057400" indent="-228600" algn="l" defTabSz="457200">
        <a:spcBef>
          <a:spcPts val="0"/>
        </a:spcBef>
        <a:buFont typeface="Arial"/>
        <a:buChar char="»"/>
        <a:defRPr sz="20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2" name="Titelplatzhalter"/>
          <p:cNvSpPr>
            <a:spLocks noGrp="1"/>
          </p:cNvSpPr>
          <p:nvPr>
            <p:ph type="title"/>
          </p:nvPr>
        </p:nvSpPr>
        <p:spPr bwMode="auto">
          <a:xfrm>
            <a:off x="323850" y="339502"/>
            <a:ext cx="8496300" cy="575841"/>
          </a:xfrm>
          <a:prstGeom prst="rect">
            <a:avLst/>
          </a:prstGeom>
        </p:spPr>
        <p:txBody>
          <a:bodyPr vert="horz" lIns="0" tIns="45720" rIns="91440" bIns="45720" rtlCol="0" anchor="t" anchorCtr="0">
            <a:normAutofit/>
          </a:bodyPr>
          <a:lstStyle/>
          <a:p>
            <a:pPr>
              <a:defRPr/>
            </a:pPr>
            <a:r>
              <a:rPr lang="de-DE"/>
              <a:t>Mastertitelformat bearbeiten</a:t>
            </a:r>
            <a:endParaRPr/>
          </a:p>
        </p:txBody>
      </p:sp>
      <p:sp>
        <p:nvSpPr>
          <p:cNvPr id="3" name="Textplatzhalter"/>
          <p:cNvSpPr>
            <a:spLocks noGrp="1"/>
          </p:cNvSpPr>
          <p:nvPr>
            <p:ph type="body" idx="1"/>
          </p:nvPr>
        </p:nvSpPr>
        <p:spPr bwMode="auto">
          <a:xfrm>
            <a:off x="323850" y="1131887"/>
            <a:ext cx="8496300" cy="2933345"/>
          </a:xfrm>
          <a:prstGeom prst="rect">
            <a:avLst/>
          </a:prstGeom>
        </p:spPr>
        <p:txBody>
          <a:bodyPr vert="horz" lIns="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4" name="Datumsplatzhalter"/>
          <p:cNvSpPr>
            <a:spLocks noGrp="1"/>
          </p:cNvSpPr>
          <p:nvPr>
            <p:ph type="dt" sz="half" idx="2"/>
          </p:nvPr>
        </p:nvSpPr>
        <p:spPr bwMode="auto">
          <a:xfrm>
            <a:off x="4211960" y="4615009"/>
            <a:ext cx="997867" cy="274637"/>
          </a:xfrm>
          <a:prstGeom prst="rect">
            <a:avLst/>
          </a:prstGeom>
        </p:spPr>
        <p:txBody>
          <a:bodyPr vert="horz" lIns="91440" tIns="45720" rIns="91440" bIns="45720" rtlCol="0" anchor="ctr"/>
          <a:lstStyle>
            <a:lvl1pPr algn="l">
              <a:defRPr sz="1200">
                <a:solidFill>
                  <a:schemeClr val="tx1"/>
                </a:solidFill>
              </a:defRPr>
            </a:lvl1pPr>
          </a:lstStyle>
          <a:p>
            <a:pPr>
              <a:defRPr/>
            </a:pPr>
            <a:endParaRPr lang="de-DE"/>
          </a:p>
        </p:txBody>
      </p:sp>
      <p:sp>
        <p:nvSpPr>
          <p:cNvPr id="5" name="Fußzeilenplatzhalter"/>
          <p:cNvSpPr>
            <a:spLocks noGrp="1"/>
          </p:cNvSpPr>
          <p:nvPr>
            <p:ph type="ftr" sz="quarter" idx="3"/>
          </p:nvPr>
        </p:nvSpPr>
        <p:spPr bwMode="auto">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pPr>
              <a:defRPr/>
            </a:pPr>
            <a:endParaRPr lang="de-DE"/>
          </a:p>
        </p:txBody>
      </p:sp>
      <p:pic>
        <p:nvPicPr>
          <p:cNvPr id="10" name="UHH-Logo"/>
          <p:cNvPicPr>
            <a:picLocks noChangeAspect="1"/>
          </p:cNvPicPr>
          <p:nvPr userDrawn="1"/>
        </p:nvPicPr>
        <p:blipFill>
          <a:blip r:embed="rId7" cstate="screen">
            <a:extLst>
              <a:ext uri="{28A0092B-C50C-407E-A947-70E740481C1C}">
                <a14:useLocalDpi xmlns:a14="http://schemas.microsoft.com/office/drawing/2010/main"/>
              </a:ext>
            </a:extLst>
          </a:blip>
          <a:stretch/>
        </p:blipFill>
        <p:spPr bwMode="auto">
          <a:xfrm>
            <a:off x="35496" y="4127776"/>
            <a:ext cx="1769139" cy="820237"/>
          </a:xfrm>
          <a:prstGeom prst="rect">
            <a:avLst/>
          </a:prstGeom>
        </p:spPr>
      </p:pic>
      <p:sp>
        <p:nvSpPr>
          <p:cNvPr id="8" name="Foliennummernplatzhalter"/>
          <p:cNvSpPr>
            <a:spLocks noGrp="1"/>
          </p:cNvSpPr>
          <p:nvPr>
            <p:ph type="sldNum" sz="quarter" idx="4"/>
          </p:nvPr>
        </p:nvSpPr>
        <p:spPr bwMode="auto">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pPr>
              <a:defRPr/>
            </a:pPr>
            <a:fld id="{3449650F-E03B-624E-B2AD-4F9591B58B11}" type="slidenum">
              <a:rPr lang="de-DE"/>
              <a:t>‹Nr.›</a:t>
            </a:fld>
            <a:endParaRPr lang="de-DE"/>
          </a:p>
        </p:txBody>
      </p:sp>
    </p:spTree>
  </p:cSld>
  <p:clrMap bg1="lt1" tx1="dk1" bg2="lt2" tx2="dk2" accent1="accent1" accent2="accent2" accent3="accent3" accent4="accent4" accent5="accent5" accent6="accent6" hlink="hlink" folHlink="folHlink"/>
  <p:sldLayoutIdLst>
    <p:sldLayoutId id="2147483671" r:id="rId1"/>
    <p:sldLayoutId id="2147483674" r:id="rId2"/>
    <p:sldLayoutId id="2147483675" r:id="rId3"/>
    <p:sldLayoutId id="2147483678" r:id="rId4"/>
    <p:sldLayoutId id="2147483688" r:id="rId5"/>
  </p:sldLayoutIdLst>
  <p:hf hdr="0" ftr="0" dt="0"/>
  <p:txStyles>
    <p:titleStyle>
      <a:lvl1pPr algn="l" defTabSz="914400">
        <a:lnSpc>
          <a:spcPct val="110000"/>
        </a:lnSpc>
        <a:spcBef>
          <a:spcPts val="0"/>
        </a:spcBef>
        <a:buNone/>
        <a:defRPr lang="de-DE" sz="2600" b="1">
          <a:solidFill>
            <a:schemeClr val="tx1"/>
          </a:solidFill>
          <a:latin typeface="+mj-lt"/>
          <a:ea typeface="+mj-ea"/>
          <a:cs typeface="+mj-cs"/>
        </a:defRPr>
      </a:lvl1pPr>
    </p:titleStyle>
    <p:bodyStyle>
      <a:lvl1pPr marL="228600" indent="-228600" algn="l" defTabSz="914400">
        <a:lnSpc>
          <a:spcPct val="100000"/>
        </a:lnSpc>
        <a:spcBef>
          <a:spcPts val="1200"/>
        </a:spcBef>
        <a:buClr>
          <a:schemeClr val="tx2"/>
        </a:buClr>
        <a:buFont typeface="Wingdings"/>
        <a:buChar char="§"/>
        <a:defRPr sz="1600">
          <a:solidFill>
            <a:schemeClr val="tx1"/>
          </a:solidFill>
          <a:latin typeface="+mn-lt"/>
          <a:ea typeface="+mn-ea"/>
          <a:cs typeface="+mn-cs"/>
        </a:defRPr>
      </a:lvl1pPr>
      <a:lvl2pPr marL="685800" indent="-228600" algn="l" defTabSz="914400">
        <a:lnSpc>
          <a:spcPct val="100000"/>
        </a:lnSpc>
        <a:spcBef>
          <a:spcPts val="500"/>
        </a:spcBef>
        <a:buClr>
          <a:schemeClr val="tx2"/>
        </a:buClr>
        <a:buFont typeface="Wingdings"/>
        <a:buChar char="§"/>
        <a:defRPr sz="1600">
          <a:solidFill>
            <a:schemeClr val="tx1"/>
          </a:solidFill>
          <a:latin typeface="+mn-lt"/>
          <a:ea typeface="+mn-ea"/>
          <a:cs typeface="+mn-cs"/>
        </a:defRPr>
      </a:lvl2pPr>
      <a:lvl3pPr marL="1143000" indent="-228600" algn="l" defTabSz="914400">
        <a:lnSpc>
          <a:spcPct val="100000"/>
        </a:lnSpc>
        <a:spcBef>
          <a:spcPts val="500"/>
        </a:spcBef>
        <a:buClr>
          <a:schemeClr val="tx2"/>
        </a:buClr>
        <a:buFont typeface="Wingdings"/>
        <a:buChar char="§"/>
        <a:defRPr sz="1600">
          <a:solidFill>
            <a:schemeClr val="tx1"/>
          </a:solidFill>
          <a:latin typeface="+mn-lt"/>
          <a:ea typeface="+mn-ea"/>
          <a:cs typeface="+mn-cs"/>
        </a:defRPr>
      </a:lvl3pPr>
      <a:lvl4pPr marL="1600200" indent="-228600" algn="l" defTabSz="914400">
        <a:lnSpc>
          <a:spcPct val="100000"/>
        </a:lnSpc>
        <a:spcBef>
          <a:spcPts val="500"/>
        </a:spcBef>
        <a:buClr>
          <a:schemeClr val="tx2"/>
        </a:buClr>
        <a:buFont typeface="Wingdings"/>
        <a:buChar char="§"/>
        <a:defRPr sz="1600">
          <a:solidFill>
            <a:schemeClr val="tx1"/>
          </a:solidFill>
          <a:latin typeface="+mn-lt"/>
          <a:ea typeface="+mn-ea"/>
          <a:cs typeface="+mn-cs"/>
        </a:defRPr>
      </a:lvl4pPr>
      <a:lvl5pPr marL="2057400" indent="-228600" algn="l" defTabSz="914400">
        <a:lnSpc>
          <a:spcPct val="100000"/>
        </a:lnSpc>
        <a:spcBef>
          <a:spcPts val="500"/>
        </a:spcBef>
        <a:buClr>
          <a:schemeClr val="tx2"/>
        </a:buClr>
        <a:buFont typeface="Wingdings"/>
        <a:buChar char="§"/>
        <a:defRPr sz="16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uhh.de/ew-brabi"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uhh.de/ew-brabi"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bibliothek.wzb.eu/pdf/2024/v24-503.pdf"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verfassungsschutz.de/DE/themen/rechtsextremismus/begriff-und-erscheinungsformen/begriff-und-erscheinungsformen_artikel.html"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hyperlink" Target="https://www.gesetze-im-internet.de/gg/GG.pdf"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parlamentsdokumentation.brandenburg.de/starweb/LBB/ELVIS/parladoku/w7/drs/ab_10100/10150.pdf"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hyperlink" Target="https://www.volkshochschule.de/bildungspolitik/gesellschaftlicher_zusammenhalt/interview-volkshochschulen-und-afd.php" TargetMode="External"/><Relationship Id="rId4" Type="http://schemas.openxmlformats.org/officeDocument/2006/relationships/hyperlink" Target="http://www.kontextwochenzeitung.d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google.com/search?client=firefox-b-d&amp;q=verfassungsblog+th%C3%BCringen+projekt"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hyperlink" Target="https://www.volkshochschule.de/bildungspolitik/gesellschaftlicher_zusammenhalt/interview-volkshochschulen-und-afd.php"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hyperlink" Target="https://dserver.bundestag.de/btd/19/041/1904155.pdf" TargetMode="External"/><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hyperlink" Target="https://ogletree.com/insights-resources/blog-posts/new-texas-law-prohibiting-institutions-of-higher-education-from-establishing-or-maintaining-dei-offices-is-now-effective/"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dvv-international.de/fileadmin/files/Inhalte_Bilder_und_Dokumente/Materialien/IPE/IPE_81_ALE_within_Framework_04-2023_web.pdf"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hyperlink" Target="https://www.bundestag.de/mediathek?videoid=7578889#url=L21lZGlhdGhla292ZXJsYXk/dmlkZW9pZD03NTc4ODg5&amp;mod=mediathek"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www.lvz.de/mitteldeutschland/korruptionsvorwuerfe-in-sachsen-rechnungshof-wird-parteilichkeit-unterstellt-KOX6CRGSVNCHHNWWV3QCQA72MM.html"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hyperlink" Target="https://www.rechnungshof.sachsen.de/der-praesident.html"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www.kontextwochenzeitung.de/"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www.mk.niedersachsen.de/startseite/ministerin/reden_und_beitrage_von_julia_willie_hamburg/statement_zum_start_des_afd_infoportals_neutrale_lehrkraft_am_21_05_2024/statement-zum-start-des-afd-infoportals-neutrale-lehrkraft-232271.html"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li.hamburg.de/resource/blob/658218/79d931806d0e88aae9a4171acb05d231/positioniert-euch-data.pdf"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hyperlink" Target="https://www.schleswig-holstein.de/DE/fachinhalte/S/schulrecht/Downloads/Erlasse/Downloads/Politische_Bildung_in_Schulen.pdf?__blob=publicationFile&amp;v=2" TargetMode="Externa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download.taz.de/Kleine-Anfrage-CDU-NGO.pdf"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hyperlink" Target="https://penberlin.de/ost/"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6.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hyperlink" Target="https://www.defendresearch.org/" TargetMode="Externa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hyperlink" Target="https://bibliothek.wzb.eu/pdf/2024/v24-503.pdf" TargetMode="External"/><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hyperlink" Target="https://www.boeckler.de/de/faust-detail.htm?sync_id=HBS-009002" TargetMode="External"/><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hyperlink" Target="https://papers.ssrn.com/sol3/papers.cfm?abstract_id=5147215" TargetMode="External"/><Relationship Id="rId2" Type="http://schemas.openxmlformats.org/officeDocument/2006/relationships/notesSlide" Target="../notesSlides/notesSlide117.xml"/><Relationship Id="rId1" Type="http://schemas.openxmlformats.org/officeDocument/2006/relationships/slideLayout" Target="../slideLayouts/slideLayout9.xml"/><Relationship Id="rId4" Type="http://schemas.openxmlformats.org/officeDocument/2006/relationships/hyperlink" Target="https://papers.ssrn.com/sol3/papers.cfm?abstract_id=5280203" TargetMode="External"/></Relationships>
</file>

<file path=ppt/slides/_rels/slide125.xml.rels><?xml version="1.0" encoding="UTF-8" standalone="yes"?>
<Relationships xmlns="http://schemas.openxmlformats.org/package/2006/relationships"><Relationship Id="rId8" Type="http://schemas.openxmlformats.org/officeDocument/2006/relationships/hyperlink" Target="https://doi.org/10.1002/berj.3726" TargetMode="External"/><Relationship Id="rId13" Type="http://schemas.openxmlformats.org/officeDocument/2006/relationships/hyperlink" Target="https://doi.org/10.3278/HBV1902W142" TargetMode="External"/><Relationship Id="rId3" Type="http://schemas.openxmlformats.org/officeDocument/2006/relationships/hyperlink" Target="https://doi.org/10.14507/epaa.29.5868" TargetMode="External"/><Relationship Id="rId7" Type="http://schemas.openxmlformats.org/officeDocument/2006/relationships/hyperlink" Target="http://www.content-select.com/index.php?id=bib_view&amp;ean=9783779974963" TargetMode="External"/><Relationship Id="rId12" Type="http://schemas.openxmlformats.org/officeDocument/2006/relationships/hyperlink" Target="https://doi.org/10.1007/s40955-020-00173-0" TargetMode="External"/><Relationship Id="rId2" Type="http://schemas.openxmlformats.org/officeDocument/2006/relationships/notesSlide" Target="../notesSlides/notesSlide118.xml"/><Relationship Id="rId1" Type="http://schemas.openxmlformats.org/officeDocument/2006/relationships/slideLayout" Target="../slideLayouts/slideLayout9.xml"/><Relationship Id="rId6" Type="http://schemas.openxmlformats.org/officeDocument/2006/relationships/hyperlink" Target="https://doi.org/10.1007/s40955-018-0106-8" TargetMode="External"/><Relationship Id="rId11" Type="http://schemas.openxmlformats.org/officeDocument/2006/relationships/hyperlink" Target="https://doi.org/10.1177/0741713620982544" TargetMode="External"/><Relationship Id="rId5" Type="http://schemas.openxmlformats.org/officeDocument/2006/relationships/hyperlink" Target="https://www.deutschlandfunknova.de/podcasts/download/hoersaal-der-podcast/p2" TargetMode="External"/><Relationship Id="rId10" Type="http://schemas.openxmlformats.org/officeDocument/2006/relationships/hyperlink" Target="https://doi.org/10.3384/rela.2000-7426.ojs1699" TargetMode="External"/><Relationship Id="rId4" Type="http://schemas.openxmlformats.org/officeDocument/2006/relationships/hyperlink" Target="https://www.book2look.com/book/9783462002232" TargetMode="External"/><Relationship Id="rId9" Type="http://schemas.openxmlformats.org/officeDocument/2006/relationships/hyperlink" Target="https://doi.org/10.25656/01:16140" TargetMode="External"/><Relationship Id="rId14" Type="http://schemas.openxmlformats.org/officeDocument/2006/relationships/hyperlink" Target="https://doi.org/10.1177/07417136211068861" TargetMode="External"/></Relationships>
</file>

<file path=ppt/slides/_rels/slide126.xml.rels><?xml version="1.0" encoding="UTF-8" standalone="yes"?>
<Relationships xmlns="http://schemas.openxmlformats.org/package/2006/relationships"><Relationship Id="rId8" Type="http://schemas.openxmlformats.org/officeDocument/2006/relationships/hyperlink" Target="https://www.bundestag.de/presse/hib/kurzmeldungen-1008998" TargetMode="External"/><Relationship Id="rId3" Type="http://schemas.openxmlformats.org/officeDocument/2006/relationships/hyperlink" Target="https://www.volkshochschule.de/bildungspolitik/gesellschaftlicher_zusammenhalt/interview-volkshochschulen-und-afd.php" TargetMode="External"/><Relationship Id="rId7" Type="http://schemas.openxmlformats.org/officeDocument/2006/relationships/hyperlink" Target="https://www.bundestag.de/presse/hib/kurzmeldungen-1014962" TargetMode="External"/><Relationship Id="rId2" Type="http://schemas.openxmlformats.org/officeDocument/2006/relationships/notesSlide" Target="../notesSlides/notesSlide119.xml"/><Relationship Id="rId1" Type="http://schemas.openxmlformats.org/officeDocument/2006/relationships/slideLayout" Target="../slideLayouts/slideLayout9.xml"/><Relationship Id="rId6" Type="http://schemas.openxmlformats.org/officeDocument/2006/relationships/hyperlink" Target="https://dserver.bundestag.de/btd/19/041/1904155.pdf" TargetMode="External"/><Relationship Id="rId11" Type="http://schemas.openxmlformats.org/officeDocument/2006/relationships/hyperlink" Target="https://www.landtag.nrw.de/portal/WWW/dokumentenarchiv/Dokument/MMD18-13444.pdf" TargetMode="External"/><Relationship Id="rId5" Type="http://schemas.openxmlformats.org/officeDocument/2006/relationships/hyperlink" Target="https://afd-fraktion-mv.de/volkshochschulen-nach-wie-vor-am-limit-eigenlob-des-bildungsministeriums-ungerechtfertigt" TargetMode="External"/><Relationship Id="rId10" Type="http://schemas.openxmlformats.org/officeDocument/2006/relationships/hyperlink" Target="https://dserver.bundestag.de/btd/20/150/2015035.pdf" TargetMode="External"/><Relationship Id="rId4" Type="http://schemas.openxmlformats.org/officeDocument/2006/relationships/hyperlink" Target="https://www.bundestag.de/dokumente/textarchiv/2024/kw08-de-deutschkenntnisse-kinder-988652" TargetMode="External"/><Relationship Id="rId9" Type="http://schemas.openxmlformats.org/officeDocument/2006/relationships/hyperlink" Target="https://www.bvib.de/bundestagswahl-check-teil-5-af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DE03C-6FC4-4B02-B665-7ED914701811}"/>
              </a:ext>
            </a:extLst>
          </p:cNvPr>
          <p:cNvSpPr>
            <a:spLocks noGrp="1"/>
          </p:cNvSpPr>
          <p:nvPr>
            <p:ph type="title"/>
          </p:nvPr>
        </p:nvSpPr>
        <p:spPr/>
        <p:txBody>
          <a:bodyPr/>
          <a:lstStyle/>
          <a:p>
            <a:r>
              <a:rPr lang="de-DE" dirty="0"/>
              <a:t>Lesehilfe für eine sehr lange </a:t>
            </a:r>
            <a:r>
              <a:rPr lang="de-DE" dirty="0" err="1"/>
              <a:t>Powerpoint</a:t>
            </a:r>
            <a:endParaRPr lang="de-DE" dirty="0"/>
          </a:p>
        </p:txBody>
      </p:sp>
      <p:sp>
        <p:nvSpPr>
          <p:cNvPr id="3" name="Textplatzhalter 2">
            <a:extLst>
              <a:ext uri="{FF2B5EF4-FFF2-40B4-BE49-F238E27FC236}">
                <a16:creationId xmlns:a16="http://schemas.microsoft.com/office/drawing/2014/main" id="{2760790B-31B3-4FE6-B3FA-04EF7D8076FA}"/>
              </a:ext>
            </a:extLst>
          </p:cNvPr>
          <p:cNvSpPr>
            <a:spLocks noGrp="1"/>
          </p:cNvSpPr>
          <p:nvPr>
            <p:ph type="body" sz="quarter" idx="14"/>
          </p:nvPr>
        </p:nvSpPr>
        <p:spPr/>
        <p:txBody>
          <a:bodyPr>
            <a:normAutofit lnSpcReduction="10000"/>
          </a:bodyPr>
          <a:lstStyle/>
          <a:p>
            <a:r>
              <a:rPr lang="de-DE" dirty="0">
                <a:highlight>
                  <a:srgbClr val="FFFF00"/>
                </a:highlight>
              </a:rPr>
              <a:t>Gelb</a:t>
            </a:r>
            <a:r>
              <a:rPr lang="de-DE" dirty="0"/>
              <a:t>: Zusammenfassungen dessen, was uns vor der Empirie </a:t>
            </a:r>
            <a:br>
              <a:rPr lang="de-DE" dirty="0"/>
            </a:br>
            <a:r>
              <a:rPr lang="de-DE" dirty="0"/>
              <a:t>schon zugetragen wurde</a:t>
            </a:r>
          </a:p>
          <a:p>
            <a:r>
              <a:rPr lang="de-DE" dirty="0">
                <a:highlight>
                  <a:srgbClr val="00FF00"/>
                </a:highlight>
              </a:rPr>
              <a:t>Grün</a:t>
            </a:r>
            <a:r>
              <a:rPr lang="de-DE" dirty="0"/>
              <a:t>: Alle Gegenstrategien</a:t>
            </a:r>
          </a:p>
          <a:p>
            <a:r>
              <a:rPr lang="de-DE" dirty="0">
                <a:highlight>
                  <a:srgbClr val="FF00FF"/>
                </a:highlight>
              </a:rPr>
              <a:t>Pink</a:t>
            </a:r>
            <a:r>
              <a:rPr lang="de-DE" dirty="0"/>
              <a:t>: Empirie aus den qualitativen Fallberichten </a:t>
            </a:r>
          </a:p>
          <a:p>
            <a:endParaRPr lang="de-DE" dirty="0"/>
          </a:p>
          <a:p>
            <a:r>
              <a:rPr lang="de-DE" dirty="0"/>
              <a:t>QR-Code/ </a:t>
            </a:r>
            <a:r>
              <a:rPr lang="de-DE" dirty="0" err="1"/>
              <a:t>Kurzlink</a:t>
            </a:r>
            <a:r>
              <a:rPr lang="de-DE" dirty="0"/>
              <a:t> </a:t>
            </a:r>
            <a:r>
              <a:rPr lang="de-DE" u="sng" dirty="0">
                <a:hlinkClick r:id="rId2"/>
              </a:rPr>
              <a:t>https://uhh.de/ew-brabi</a:t>
            </a:r>
            <a:r>
              <a:rPr lang="de-DE" u="sng" dirty="0"/>
              <a:t> </a:t>
            </a:r>
          </a:p>
          <a:p>
            <a:pPr marL="342900" indent="-342900">
              <a:buFont typeface="Arial" panose="020B0604020202020204" pitchFamily="34" charset="0"/>
              <a:buChar char="•"/>
            </a:pPr>
            <a:r>
              <a:rPr lang="de-DE" sz="1600" dirty="0"/>
              <a:t>Alle Fallberichte, anonymisiert und nach Ebenen sortiert</a:t>
            </a:r>
          </a:p>
          <a:p>
            <a:pPr marL="342900" indent="-342900">
              <a:buFont typeface="Arial" panose="020B0604020202020204" pitchFamily="34" charset="0"/>
              <a:buChar char="•"/>
            </a:pPr>
            <a:r>
              <a:rPr lang="de-DE" sz="1600" dirty="0"/>
              <a:t>Alle Rechtsinformationen mit Verlinkung</a:t>
            </a:r>
          </a:p>
          <a:p>
            <a:pPr marL="342900" indent="-342900">
              <a:buFont typeface="Arial" panose="020B0604020202020204" pitchFamily="34" charset="0"/>
              <a:buChar char="•"/>
            </a:pPr>
            <a:r>
              <a:rPr lang="de-DE" sz="1600" dirty="0"/>
              <a:t>Diese </a:t>
            </a:r>
            <a:r>
              <a:rPr lang="de-DE" sz="1600" dirty="0" err="1"/>
              <a:t>Powerpoint</a:t>
            </a:r>
            <a:r>
              <a:rPr lang="de-DE" sz="1600" dirty="0"/>
              <a:t> mit Kommentaren und ohne Ausblendungen, gern weiter verwenden</a:t>
            </a:r>
          </a:p>
          <a:p>
            <a:pPr marL="342900" indent="-342900">
              <a:buFont typeface="Arial" panose="020B0604020202020204" pitchFamily="34" charset="0"/>
              <a:buChar char="•"/>
            </a:pPr>
            <a:r>
              <a:rPr lang="de-DE" sz="1600" dirty="0"/>
              <a:t>Publikationen zum Thema (eigene, aber auch von Dritten)</a:t>
            </a:r>
          </a:p>
          <a:p>
            <a:endParaRPr lang="de-DE" dirty="0"/>
          </a:p>
        </p:txBody>
      </p:sp>
      <p:sp>
        <p:nvSpPr>
          <p:cNvPr id="5" name="Fußzeilenplatzhalter 4">
            <a:extLst>
              <a:ext uri="{FF2B5EF4-FFF2-40B4-BE49-F238E27FC236}">
                <a16:creationId xmlns:a16="http://schemas.microsoft.com/office/drawing/2014/main" id="{22FC553D-14E9-42A8-BC6E-B86855099EB1}"/>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F6AAA7F8-80AA-44AB-80C8-F9C7426570F1}"/>
              </a:ext>
            </a:extLst>
          </p:cNvPr>
          <p:cNvSpPr>
            <a:spLocks noGrp="1"/>
          </p:cNvSpPr>
          <p:nvPr>
            <p:ph type="sldNum" sz="quarter" idx="17"/>
          </p:nvPr>
        </p:nvSpPr>
        <p:spPr/>
        <p:txBody>
          <a:bodyPr/>
          <a:lstStyle/>
          <a:p>
            <a:pPr>
              <a:defRPr/>
            </a:pPr>
            <a:fld id="{3E01A2B2-10AD-754B-9B4C-E5B6FED423D0}" type="slidenum">
              <a:rPr lang="de-DE" smtClean="0"/>
              <a:t>1</a:t>
            </a:fld>
            <a:endParaRPr lang="de-DE"/>
          </a:p>
        </p:txBody>
      </p:sp>
      <p:pic>
        <p:nvPicPr>
          <p:cNvPr id="7" name="Grafik 6">
            <a:extLst>
              <a:ext uri="{FF2B5EF4-FFF2-40B4-BE49-F238E27FC236}">
                <a16:creationId xmlns:a16="http://schemas.microsoft.com/office/drawing/2014/main" id="{583D1D21-DD8B-4EF2-98A3-A028A79D111E}"/>
              </a:ext>
            </a:extLst>
          </p:cNvPr>
          <p:cNvPicPr>
            <a:picLocks noChangeAspect="1"/>
          </p:cNvPicPr>
          <p:nvPr/>
        </p:nvPicPr>
        <p:blipFill>
          <a:blip r:embed="rId3"/>
          <a:stretch>
            <a:fillRect/>
          </a:stretch>
        </p:blipFill>
        <p:spPr bwMode="auto">
          <a:xfrm>
            <a:off x="7173504" y="1672381"/>
            <a:ext cx="1923678" cy="1923678"/>
          </a:xfrm>
          <a:prstGeom prst="rect">
            <a:avLst/>
          </a:prstGeom>
        </p:spPr>
      </p:pic>
    </p:spTree>
    <p:extLst>
      <p:ext uri="{BB962C8B-B14F-4D97-AF65-F5344CB8AC3E}">
        <p14:creationId xmlns:p14="http://schemas.microsoft.com/office/powerpoint/2010/main" val="304929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platzhalter 1"/>
          <p:cNvSpPr>
            <a:spLocks noGrp="1"/>
          </p:cNvSpPr>
          <p:nvPr>
            <p:ph type="body" sz="quarter" idx="10"/>
          </p:nvPr>
        </p:nvSpPr>
        <p:spPr bwMode="auto">
          <a:xfrm>
            <a:off x="250824" y="3579862"/>
            <a:ext cx="8096400" cy="370800"/>
          </a:xfrm>
        </p:spPr>
        <p:txBody>
          <a:bodyPr/>
          <a:lstStyle/>
          <a:p>
            <a:pPr>
              <a:defRPr/>
            </a:pPr>
            <a:r>
              <a:rPr lang="de-DE"/>
              <a:t>Prof. Dr. Anke Grotlüschen</a:t>
            </a:r>
            <a:endParaRPr lang="de-DE" b="1"/>
          </a:p>
          <a:p>
            <a:pPr>
              <a:defRPr/>
            </a:pPr>
            <a:endParaRPr lang="de-DE"/>
          </a:p>
        </p:txBody>
      </p:sp>
      <p:sp>
        <p:nvSpPr>
          <p:cNvPr id="3" name="Titel 2"/>
          <p:cNvSpPr>
            <a:spLocks noGrp="1"/>
          </p:cNvSpPr>
          <p:nvPr>
            <p:ph type="title"/>
          </p:nvPr>
        </p:nvSpPr>
        <p:spPr bwMode="auto">
          <a:xfrm>
            <a:off x="251520" y="3994928"/>
            <a:ext cx="8280919" cy="1015200"/>
          </a:xfrm>
        </p:spPr>
        <p:txBody>
          <a:bodyPr/>
          <a:lstStyle/>
          <a:p>
            <a:pPr>
              <a:defRPr/>
            </a:pPr>
            <a:r>
              <a:rPr lang="de-DE" sz="2800" b="0" dirty="0"/>
              <a:t>Brandmauern im Bildungswesen (Juli 2025)</a:t>
            </a:r>
            <a:br>
              <a:rPr lang="de-DE" sz="2800" b="0" dirty="0"/>
            </a:br>
            <a:r>
              <a:rPr lang="de-DE" u="sng" dirty="0">
                <a:hlinkClick r:id="rId3"/>
              </a:rPr>
              <a:t>https://uhh.de/ew-brabi</a:t>
            </a:r>
            <a:endParaRPr dirty="0"/>
          </a:p>
        </p:txBody>
      </p:sp>
      <p:sp>
        <p:nvSpPr>
          <p:cNvPr id="1028921595" name="Bildplatzhalter 6"/>
          <p:cNvSpPr>
            <a:spLocks noGrp="1"/>
          </p:cNvSpPr>
          <p:nvPr>
            <p:ph type="pic" sz="quarter" idx="4294967295" hasCustomPrompt="1"/>
          </p:nvPr>
        </p:nvSpPr>
        <p:spPr bwMode="auto">
          <a:xfrm>
            <a:off x="0" y="1052006"/>
            <a:ext cx="9144000" cy="2455845"/>
          </a:xfrm>
          <a:prstGeom prst="rect">
            <a:avLst/>
          </a:prstGeom>
        </p:spPr>
        <p:txBody>
          <a:bodyPr>
            <a:normAutofit/>
          </a:bodyPr>
          <a:lstStyle>
            <a:lvl1pPr marL="0" indent="0">
              <a:buNone/>
              <a:defRPr sz="1400">
                <a:solidFill>
                  <a:srgbClr val="FFFFFF"/>
                </a:solidFill>
                <a:latin typeface="TheSans UHH"/>
              </a:defRPr>
            </a:lvl1pPr>
          </a:lstStyle>
          <a:p>
            <a:pPr>
              <a:defRPr/>
            </a:pPr>
            <a:endParaRPr/>
          </a:p>
        </p:txBody>
      </p:sp>
      <p:pic>
        <p:nvPicPr>
          <p:cNvPr id="592203112" name="Grafik 592203111"/>
          <p:cNvPicPr>
            <a:picLocks noChangeAspect="1"/>
          </p:cNvPicPr>
          <p:nvPr/>
        </p:nvPicPr>
        <p:blipFill>
          <a:blip r:embed="rId4"/>
          <a:stretch/>
        </p:blipFill>
        <p:spPr bwMode="auto">
          <a:xfrm>
            <a:off x="0" y="1022024"/>
            <a:ext cx="9144000" cy="2515809"/>
          </a:xfrm>
          <a:prstGeom prst="rect">
            <a:avLst/>
          </a:prstGeom>
        </p:spPr>
      </p:pic>
      <p:pic>
        <p:nvPicPr>
          <p:cNvPr id="6" name="Grafik 5">
            <a:extLst>
              <a:ext uri="{FF2B5EF4-FFF2-40B4-BE49-F238E27FC236}">
                <a16:creationId xmlns:a16="http://schemas.microsoft.com/office/drawing/2014/main" id="{F60634A9-6DC0-4FB7-A2FD-17A8953DF449}"/>
              </a:ext>
            </a:extLst>
          </p:cNvPr>
          <p:cNvPicPr>
            <a:picLocks noChangeAspect="1"/>
          </p:cNvPicPr>
          <p:nvPr/>
        </p:nvPicPr>
        <p:blipFill>
          <a:blip r:embed="rId5"/>
          <a:stretch>
            <a:fillRect/>
          </a:stretch>
        </p:blipFill>
        <p:spPr bwMode="auto">
          <a:xfrm>
            <a:off x="7200081" y="3219822"/>
            <a:ext cx="1923678" cy="192367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Inhalt: Rechte Einflüsse auf Erwachsenenbildung</a:t>
            </a:r>
            <a:endParaRPr dirty="0"/>
          </a:p>
        </p:txBody>
      </p:sp>
      <p:sp>
        <p:nvSpPr>
          <p:cNvPr id="3" name="Textplatzhalter 2"/>
          <p:cNvSpPr>
            <a:spLocks noGrp="1"/>
          </p:cNvSpPr>
          <p:nvPr>
            <p:ph type="body" sz="quarter" idx="14"/>
          </p:nvPr>
        </p:nvSpPr>
        <p:spPr bwMode="auto"/>
        <p:txBody>
          <a:bodyPr/>
          <a:lstStyle/>
          <a:p>
            <a:pPr marL="342900" indent="-342900">
              <a:buFont typeface="Arial"/>
              <a:buChar char="•"/>
              <a:defRPr/>
            </a:pPr>
            <a:r>
              <a:rPr lang="de-DE" dirty="0"/>
              <a:t>Die </a:t>
            </a:r>
            <a:r>
              <a:rPr lang="de-DE" b="1" dirty="0"/>
              <a:t>Grenzen des Sagbaren </a:t>
            </a:r>
            <a:r>
              <a:rPr lang="de-DE" dirty="0"/>
              <a:t>werden mit Absicht verschoben.</a:t>
            </a:r>
          </a:p>
          <a:p>
            <a:pPr marL="342900" indent="-342900">
              <a:buFont typeface="Arial"/>
              <a:buChar char="•"/>
              <a:defRPr/>
            </a:pPr>
            <a:r>
              <a:rPr lang="de-DE" b="1" dirty="0"/>
              <a:t>Definitionen </a:t>
            </a:r>
            <a:r>
              <a:rPr lang="de-DE" dirty="0"/>
              <a:t>und die Brandmauer-Kontroverse</a:t>
            </a:r>
          </a:p>
          <a:p>
            <a:pPr marL="342900" indent="-342900">
              <a:buFont typeface="Arial"/>
              <a:buChar char="•"/>
              <a:defRPr/>
            </a:pPr>
            <a:r>
              <a:rPr lang="de-DE" dirty="0"/>
              <a:t>Empirischer Zugriff: </a:t>
            </a:r>
            <a:r>
              <a:rPr lang="de-DE" b="1" dirty="0"/>
              <a:t>Qualitativer </a:t>
            </a:r>
            <a:r>
              <a:rPr lang="de-DE" b="1" dirty="0" err="1"/>
              <a:t>SoSci</a:t>
            </a:r>
            <a:r>
              <a:rPr lang="de-DE" b="1" dirty="0"/>
              <a:t>-Survey</a:t>
            </a:r>
            <a:endParaRPr b="1" dirty="0"/>
          </a:p>
          <a:p>
            <a:pPr marL="342900" indent="-342900">
              <a:buFont typeface="Arial"/>
              <a:buChar char="•"/>
              <a:defRPr/>
            </a:pPr>
            <a:r>
              <a:rPr lang="de-DE" dirty="0">
                <a:solidFill>
                  <a:schemeClr val="accent6">
                    <a:lumMod val="40000"/>
                    <a:lumOff val="60000"/>
                  </a:schemeClr>
                </a:solidFill>
              </a:rPr>
              <a:t>Ausgeblendet: </a:t>
            </a:r>
            <a:r>
              <a:rPr lang="de-DE" b="1" dirty="0">
                <a:solidFill>
                  <a:schemeClr val="accent6">
                    <a:lumMod val="40000"/>
                    <a:lumOff val="60000"/>
                  </a:schemeClr>
                </a:solidFill>
              </a:rPr>
              <a:t>Mega-Ebene </a:t>
            </a:r>
            <a:r>
              <a:rPr lang="de-DE" dirty="0">
                <a:solidFill>
                  <a:schemeClr val="accent6">
                    <a:lumMod val="40000"/>
                    <a:lumOff val="60000"/>
                  </a:schemeClr>
                </a:solidFill>
              </a:rPr>
              <a:t>(Einflussversuche und Gegenstrategien)</a:t>
            </a:r>
            <a:endParaRPr dirty="0">
              <a:solidFill>
                <a:schemeClr val="accent6">
                  <a:lumMod val="40000"/>
                  <a:lumOff val="60000"/>
                </a:schemeClr>
              </a:solidFill>
            </a:endParaRPr>
          </a:p>
          <a:p>
            <a:pPr marL="342900" indent="-342900">
              <a:buFont typeface="Arial"/>
              <a:buChar char="•"/>
              <a:defRPr/>
            </a:pPr>
            <a:r>
              <a:rPr lang="de-DE" b="1" dirty="0"/>
              <a:t>Makro-Ebene</a:t>
            </a:r>
            <a:r>
              <a:rPr lang="de-DE" dirty="0"/>
              <a:t> (Einflussversuche und Gegenstrategien)</a:t>
            </a:r>
            <a:endParaRPr dirty="0"/>
          </a:p>
          <a:p>
            <a:pPr marL="342900" indent="-342900">
              <a:buFont typeface="Arial"/>
              <a:buChar char="•"/>
              <a:defRPr/>
            </a:pPr>
            <a:r>
              <a:rPr lang="de-DE" b="1" dirty="0"/>
              <a:t>Meso-Ebene</a:t>
            </a:r>
            <a:r>
              <a:rPr lang="de-DE" dirty="0"/>
              <a:t> (Einflussversuche und Gegenstrategien)</a:t>
            </a:r>
            <a:endParaRPr dirty="0"/>
          </a:p>
          <a:p>
            <a:pPr marL="342900" indent="-342900">
              <a:buFont typeface="Arial"/>
              <a:buChar char="•"/>
              <a:defRPr/>
            </a:pPr>
            <a:r>
              <a:rPr lang="de-DE" b="1" dirty="0"/>
              <a:t>Mikro-Ebene</a:t>
            </a:r>
            <a:r>
              <a:rPr lang="de-DE" dirty="0"/>
              <a:t> (Einflussversuche und Gegenstrategien)</a:t>
            </a:r>
            <a:endParaRPr dirty="0"/>
          </a:p>
          <a:p>
            <a:pPr marL="342900" indent="-342900">
              <a:buFont typeface="Arial"/>
              <a:buChar char="•"/>
              <a:defRPr/>
            </a:pPr>
            <a:r>
              <a:rPr lang="de-DE" dirty="0"/>
              <a:t>Linklisten und Literaturlisten </a:t>
            </a:r>
          </a:p>
          <a:p>
            <a:pPr marL="342900" indent="-342900">
              <a:buFont typeface="Arial"/>
              <a:buChar char="•"/>
              <a:defRPr/>
            </a:pPr>
            <a:r>
              <a:rPr lang="de-DE" dirty="0">
                <a:solidFill>
                  <a:schemeClr val="accent6">
                    <a:lumMod val="40000"/>
                    <a:lumOff val="60000"/>
                  </a:schemeClr>
                </a:solidFill>
              </a:rPr>
              <a:t>Ausgeblendeter Anhang: </a:t>
            </a:r>
            <a:r>
              <a:rPr lang="de-DE" b="1" dirty="0">
                <a:solidFill>
                  <a:schemeClr val="accent6">
                    <a:lumMod val="40000"/>
                    <a:lumOff val="60000"/>
                  </a:schemeClr>
                </a:solidFill>
              </a:rPr>
              <a:t>Brandmauern im Betrieb</a:t>
            </a:r>
            <a:endParaRPr b="1" dirty="0">
              <a:solidFill>
                <a:schemeClr val="accent6">
                  <a:lumMod val="40000"/>
                  <a:lumOff val="60000"/>
                </a:schemeClr>
              </a:solidFill>
            </a:endParaRPr>
          </a:p>
          <a:p>
            <a:pPr>
              <a:defRPr/>
            </a:pPr>
            <a:endParaRPr lang="de-DE"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63956338"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dirty="0" err="1"/>
              <a:t>Stoßrichtungen</a:t>
            </a:r>
            <a:r>
              <a:rPr dirty="0"/>
              <a:t> </a:t>
            </a:r>
            <a:r>
              <a:rPr dirty="0" err="1"/>
              <a:t>rechter</a:t>
            </a:r>
            <a:r>
              <a:rPr dirty="0"/>
              <a:t> </a:t>
            </a:r>
            <a:r>
              <a:rPr dirty="0" err="1"/>
              <a:t>Einflüsse</a:t>
            </a:r>
            <a:endParaRPr dirty="0"/>
          </a:p>
        </p:txBody>
      </p:sp>
      <p:sp>
        <p:nvSpPr>
          <p:cNvPr id="1804333721" name="Textplatzhalter 3"/>
          <p:cNvSpPr>
            <a:spLocks noGrp="1"/>
          </p:cNvSpPr>
          <p:nvPr>
            <p:ph type="body" sz="quarter" idx="16"/>
          </p:nvPr>
        </p:nvSpPr>
        <p:spPr bwMode="auto">
          <a:xfrm>
            <a:off x="221263" y="1744899"/>
            <a:ext cx="8534151" cy="2879650"/>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None/>
              <a:defRPr/>
            </a:pPr>
            <a:r>
              <a:rPr sz="1800" dirty="0" err="1">
                <a:solidFill>
                  <a:schemeClr val="tx1"/>
                </a:solidFill>
              </a:rPr>
              <a:t>Marieluise</a:t>
            </a:r>
            <a:r>
              <a:rPr sz="1800" dirty="0">
                <a:solidFill>
                  <a:schemeClr val="tx1"/>
                </a:solidFill>
              </a:rPr>
              <a:t> </a:t>
            </a:r>
            <a:r>
              <a:rPr sz="1800" dirty="0" err="1">
                <a:solidFill>
                  <a:schemeClr val="tx1"/>
                </a:solidFill>
              </a:rPr>
              <a:t>Mühe</a:t>
            </a:r>
            <a:r>
              <a:rPr sz="1800" dirty="0">
                <a:solidFill>
                  <a:schemeClr val="tx1"/>
                </a:solidFill>
              </a:rPr>
              <a:t> (2022)</a:t>
            </a:r>
            <a:r>
              <a:rPr lang="de-DE" sz="1800" dirty="0">
                <a:solidFill>
                  <a:schemeClr val="tx1"/>
                </a:solidFill>
              </a:rPr>
              <a:t> kritisiert das</a:t>
            </a:r>
            <a:r>
              <a:rPr sz="1800" dirty="0">
                <a:solidFill>
                  <a:schemeClr val="tx1"/>
                </a:solidFill>
              </a:rPr>
              <a:t> </a:t>
            </a:r>
            <a:r>
              <a:rPr sz="1800" b="1" dirty="0" err="1">
                <a:solidFill>
                  <a:srgbClr val="FF0000"/>
                </a:solidFill>
              </a:rPr>
              <a:t>AfD-Strategiepapier</a:t>
            </a:r>
            <a:r>
              <a:rPr sz="1800" b="1" dirty="0">
                <a:solidFill>
                  <a:srgbClr val="FF0000"/>
                </a:solidFill>
              </a:rPr>
              <a:t> „</a:t>
            </a:r>
            <a:r>
              <a:rPr sz="1800" b="1" dirty="0" err="1">
                <a:solidFill>
                  <a:srgbClr val="FF0000"/>
                </a:solidFill>
              </a:rPr>
              <a:t>Marsch</a:t>
            </a:r>
            <a:r>
              <a:rPr sz="1800" b="1" dirty="0">
                <a:solidFill>
                  <a:srgbClr val="FF0000"/>
                </a:solidFill>
              </a:rPr>
              <a:t> </a:t>
            </a:r>
            <a:r>
              <a:rPr sz="1800" b="1" dirty="0" err="1">
                <a:solidFill>
                  <a:srgbClr val="FF0000"/>
                </a:solidFill>
              </a:rPr>
              <a:t>durch</a:t>
            </a:r>
            <a:r>
              <a:rPr sz="1800" b="1" dirty="0">
                <a:solidFill>
                  <a:srgbClr val="FF0000"/>
                </a:solidFill>
              </a:rPr>
              <a:t> die </a:t>
            </a:r>
            <a:r>
              <a:rPr sz="1800" b="1" dirty="0" err="1">
                <a:solidFill>
                  <a:srgbClr val="FF0000"/>
                </a:solidFill>
              </a:rPr>
              <a:t>Organisationen</a:t>
            </a:r>
            <a:r>
              <a:rPr sz="1800" b="1" dirty="0">
                <a:solidFill>
                  <a:srgbClr val="FF0000"/>
                </a:solidFill>
              </a:rPr>
              <a:t>“</a:t>
            </a:r>
            <a:r>
              <a:rPr sz="1800" dirty="0">
                <a:solidFill>
                  <a:schemeClr val="tx1"/>
                </a:solidFill>
              </a:rPr>
              <a:t>  </a:t>
            </a:r>
            <a:endParaRPr lang="de-DE" sz="1800" dirty="0">
              <a:solidFill>
                <a:schemeClr val="tx1"/>
              </a:solidFill>
            </a:endParaRPr>
          </a:p>
          <a:p>
            <a:pPr marL="0" indent="0">
              <a:buNone/>
              <a:defRPr/>
            </a:pPr>
            <a:r>
              <a:rPr sz="1800" dirty="0">
                <a:solidFill>
                  <a:schemeClr val="tx1"/>
                </a:solidFill>
              </a:rPr>
              <a:t>„</a:t>
            </a:r>
            <a:r>
              <a:rPr sz="1800" b="0" i="0" u="none" dirty="0" err="1">
                <a:solidFill>
                  <a:schemeClr val="tx1"/>
                </a:solidFill>
                <a:latin typeface="TheSans UHH"/>
                <a:ea typeface="TheSans UHH"/>
                <a:cs typeface="TheSans UHH"/>
              </a:rPr>
              <a:t>Konkret</a:t>
            </a:r>
            <a:r>
              <a:rPr sz="1800" b="0" i="0" u="none" dirty="0">
                <a:solidFill>
                  <a:schemeClr val="tx1"/>
                </a:solidFill>
                <a:latin typeface="TheSans UHH"/>
                <a:ea typeface="TheSans UHH"/>
                <a:cs typeface="TheSans UHH"/>
              </a:rPr>
              <a:t> </a:t>
            </a:r>
            <a:r>
              <a:rPr sz="1800" b="0" i="0" u="none" dirty="0" err="1">
                <a:solidFill>
                  <a:schemeClr val="tx1"/>
                </a:solidFill>
                <a:latin typeface="TheSans UHH"/>
                <a:ea typeface="TheSans UHH"/>
                <a:cs typeface="TheSans UHH"/>
              </a:rPr>
              <a:t>werden</a:t>
            </a:r>
            <a:r>
              <a:rPr sz="1800" b="0" i="0" u="none" dirty="0">
                <a:solidFill>
                  <a:schemeClr val="tx1"/>
                </a:solidFill>
                <a:latin typeface="TheSans UHH"/>
                <a:ea typeface="TheSans UHH"/>
                <a:cs typeface="TheSans UHH"/>
              </a:rPr>
              <a:t> </a:t>
            </a:r>
            <a:endParaRPr lang="de-DE" sz="1800" dirty="0">
              <a:solidFill>
                <a:schemeClr val="tx1"/>
              </a:solidFill>
              <a:ea typeface="TheSans UHH"/>
            </a:endParaRPr>
          </a:p>
          <a:p>
            <a:pPr lvl="1">
              <a:defRPr/>
            </a:pPr>
            <a:r>
              <a:rPr sz="1800" b="0" i="0" u="none" dirty="0">
                <a:solidFill>
                  <a:schemeClr val="tx1"/>
                </a:solidFill>
                <a:latin typeface="TheSans UHH"/>
                <a:ea typeface="TheSans UHH"/>
                <a:cs typeface="TheSans UHH"/>
              </a:rPr>
              <a:t>‚Traditions- und </a:t>
            </a:r>
            <a:r>
              <a:rPr sz="1800" b="0" i="0" u="none" dirty="0" err="1">
                <a:solidFill>
                  <a:schemeClr val="tx1"/>
                </a:solidFill>
                <a:latin typeface="TheSans UHH"/>
                <a:ea typeface="TheSans UHH"/>
                <a:cs typeface="TheSans UHH"/>
              </a:rPr>
              <a:t>Brauchtumsvereine</a:t>
            </a:r>
            <a:r>
              <a:rPr sz="1800" b="0" i="0" u="none" dirty="0">
                <a:solidFill>
                  <a:schemeClr val="tx1"/>
                </a:solidFill>
                <a:latin typeface="TheSans UHH"/>
                <a:ea typeface="TheSans UHH"/>
                <a:cs typeface="TheSans UHH"/>
              </a:rPr>
              <a:t>‘, </a:t>
            </a:r>
            <a:endParaRPr lang="de-DE" sz="1800" dirty="0">
              <a:solidFill>
                <a:schemeClr val="tx1"/>
              </a:solidFill>
              <a:ea typeface="TheSans UHH"/>
            </a:endParaRPr>
          </a:p>
          <a:p>
            <a:pPr lvl="1">
              <a:defRPr/>
            </a:pPr>
            <a:r>
              <a:rPr sz="1800" b="0" i="0" u="none" dirty="0" err="1">
                <a:solidFill>
                  <a:schemeClr val="tx1"/>
                </a:solidFill>
                <a:latin typeface="TheSans UHH"/>
                <a:ea typeface="TheSans UHH"/>
                <a:cs typeface="TheSans UHH"/>
              </a:rPr>
              <a:t>christliche</a:t>
            </a:r>
            <a:r>
              <a:rPr sz="1800" b="0" i="0" u="none" dirty="0">
                <a:solidFill>
                  <a:schemeClr val="tx1"/>
                </a:solidFill>
                <a:latin typeface="TheSans UHH"/>
                <a:ea typeface="TheSans UHH"/>
                <a:cs typeface="TheSans UHH"/>
              </a:rPr>
              <a:t> </a:t>
            </a:r>
            <a:r>
              <a:rPr sz="1800" b="0" i="0" u="none" dirty="0" err="1">
                <a:solidFill>
                  <a:schemeClr val="tx1"/>
                </a:solidFill>
                <a:latin typeface="TheSans UHH"/>
                <a:ea typeface="TheSans UHH"/>
                <a:cs typeface="TheSans UHH"/>
              </a:rPr>
              <a:t>Minderheiten</a:t>
            </a:r>
            <a:r>
              <a:rPr sz="1800" b="0" i="0" u="none" dirty="0">
                <a:solidFill>
                  <a:schemeClr val="tx1"/>
                </a:solidFill>
                <a:latin typeface="TheSans UHH"/>
                <a:ea typeface="TheSans UHH"/>
                <a:cs typeface="TheSans UHH"/>
              </a:rPr>
              <a:t>, </a:t>
            </a:r>
            <a:endParaRPr lang="de-DE" sz="1800" dirty="0">
              <a:solidFill>
                <a:schemeClr val="tx1"/>
              </a:solidFill>
              <a:ea typeface="TheSans UHH"/>
            </a:endParaRPr>
          </a:p>
          <a:p>
            <a:pPr lvl="1">
              <a:defRPr/>
            </a:pPr>
            <a:r>
              <a:rPr sz="1800" b="1" i="0" u="none" dirty="0" err="1">
                <a:solidFill>
                  <a:schemeClr val="tx1"/>
                </a:solidFill>
                <a:latin typeface="TheSans UHH"/>
                <a:ea typeface="TheSans UHH"/>
                <a:cs typeface="TheSans UHH"/>
              </a:rPr>
              <a:t>Gewerkschaften</a:t>
            </a:r>
            <a:r>
              <a:rPr sz="1800" b="0" i="0" u="none" dirty="0">
                <a:solidFill>
                  <a:schemeClr val="tx1"/>
                </a:solidFill>
                <a:latin typeface="TheSans UHH"/>
                <a:ea typeface="TheSans UHH"/>
                <a:cs typeface="TheSans UHH"/>
              </a:rPr>
              <a:t>, </a:t>
            </a:r>
            <a:endParaRPr lang="de-DE" sz="1800" dirty="0">
              <a:solidFill>
                <a:schemeClr val="tx1"/>
              </a:solidFill>
              <a:ea typeface="TheSans UHH"/>
            </a:endParaRPr>
          </a:p>
          <a:p>
            <a:pPr lvl="1">
              <a:defRPr/>
            </a:pPr>
            <a:r>
              <a:rPr sz="1800" b="1" i="0" u="none" dirty="0" err="1">
                <a:solidFill>
                  <a:schemeClr val="tx1"/>
                </a:solidFill>
                <a:latin typeface="TheSans UHH"/>
                <a:ea typeface="TheSans UHH"/>
                <a:cs typeface="TheSans UHH"/>
              </a:rPr>
              <a:t>Berufsverbände</a:t>
            </a:r>
            <a:r>
              <a:rPr sz="1800" b="0" i="0" u="none" dirty="0">
                <a:solidFill>
                  <a:schemeClr val="tx1"/>
                </a:solidFill>
                <a:latin typeface="TheSans UHH"/>
                <a:ea typeface="TheSans UHH"/>
                <a:cs typeface="TheSans UHH"/>
              </a:rPr>
              <a:t> und </a:t>
            </a:r>
            <a:endParaRPr lang="de-DE" sz="1800" dirty="0">
              <a:solidFill>
                <a:schemeClr val="tx1"/>
              </a:solidFill>
              <a:ea typeface="TheSans UHH"/>
            </a:endParaRPr>
          </a:p>
          <a:p>
            <a:pPr lvl="1">
              <a:defRPr/>
            </a:pPr>
            <a:r>
              <a:rPr sz="1800" b="0" i="0" u="none" dirty="0" err="1">
                <a:solidFill>
                  <a:schemeClr val="tx1"/>
                </a:solidFill>
                <a:latin typeface="TheSans UHH"/>
                <a:ea typeface="TheSans UHH"/>
                <a:cs typeface="TheSans UHH"/>
              </a:rPr>
              <a:t>Nachbarschaftsvereine</a:t>
            </a:r>
            <a:r>
              <a:rPr sz="1800" b="0" i="0" u="none" dirty="0">
                <a:solidFill>
                  <a:schemeClr val="tx1"/>
                </a:solidFill>
                <a:latin typeface="TheSans UHH"/>
                <a:ea typeface="TheSans UHH"/>
                <a:cs typeface="TheSans UHH"/>
              </a:rPr>
              <a:t> </a:t>
            </a:r>
            <a:r>
              <a:rPr sz="1800" dirty="0" err="1">
                <a:solidFill>
                  <a:schemeClr val="tx1"/>
                </a:solidFill>
              </a:rPr>
              <a:t>genannt</a:t>
            </a:r>
            <a:r>
              <a:rPr sz="1800" dirty="0">
                <a:solidFill>
                  <a:schemeClr val="tx1"/>
                </a:solidFill>
              </a:rPr>
              <a:t> </a:t>
            </a:r>
            <a:r>
              <a:rPr sz="1000" dirty="0">
                <a:solidFill>
                  <a:schemeClr val="tx1"/>
                </a:solidFill>
              </a:rPr>
              <a:t>(</a:t>
            </a:r>
            <a:r>
              <a:rPr sz="1000" dirty="0" err="1">
                <a:solidFill>
                  <a:schemeClr val="tx1"/>
                </a:solidFill>
              </a:rPr>
              <a:t>Mühe</a:t>
            </a:r>
            <a:r>
              <a:rPr sz="1000" dirty="0">
                <a:solidFill>
                  <a:schemeClr val="tx1"/>
                </a:solidFill>
              </a:rPr>
              <a:t> 2022, S. 53).</a:t>
            </a:r>
            <a:endParaRPr lang="de-DE" sz="1000" dirty="0">
              <a:solidFill>
                <a:schemeClr val="tx1"/>
              </a:solidFill>
            </a:endParaRPr>
          </a:p>
        </p:txBody>
      </p:sp>
      <p:sp>
        <p:nvSpPr>
          <p:cNvPr id="2031665210" name="Datumsplatzhalter 1"/>
          <p:cNvSpPr>
            <a:spLocks noGrp="1"/>
          </p:cNvSpPr>
          <p:nvPr>
            <p:ph type="dt" sz="half" idx="17"/>
          </p:nvPr>
        </p:nvSpPr>
        <p:spPr bwMode="auto"/>
        <p:txBody>
          <a:bodyPr/>
          <a:lstStyle/>
          <a:p>
            <a:pPr>
              <a:defRPr/>
            </a:pPr>
            <a:fld id="{DF948AB1-B45F-C3B2-38FA-782E56E93D52}" type="datetime1">
              <a:rPr lang="de-DE"/>
              <a:t>03.07.2025</a:t>
            </a:fld>
            <a:endParaRPr lang="de-DE"/>
          </a:p>
        </p:txBody>
      </p:sp>
      <p:sp>
        <p:nvSpPr>
          <p:cNvPr id="534845351"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658084615" name="Foliennummernplatzhalter 4"/>
          <p:cNvSpPr>
            <a:spLocks noGrp="1"/>
          </p:cNvSpPr>
          <p:nvPr>
            <p:ph type="sldNum" sz="quarter" idx="19"/>
          </p:nvPr>
        </p:nvSpPr>
        <p:spPr bwMode="auto">
          <a:xfrm>
            <a:off x="6613200" y="4767261"/>
            <a:ext cx="2133599" cy="273843"/>
          </a:xfrm>
        </p:spPr>
        <p:txBody>
          <a:bodyPr/>
          <a:lstStyle/>
          <a:p>
            <a:pPr>
              <a:defRPr/>
            </a:pPr>
            <a:fld id="{08A1DDA7-749D-5F45-70EB-CE8983BA2541}" type="slidenum">
              <a:rPr lang="de-DE"/>
              <a:t>4</a:t>
            </a:fld>
            <a:endParaRPr lang="de-DE"/>
          </a:p>
        </p:txBody>
      </p:sp>
    </p:spTree>
    <p:extLst>
      <p:ext uri="{BB962C8B-B14F-4D97-AF65-F5344CB8AC3E}">
        <p14:creationId xmlns:p14="http://schemas.microsoft.com/office/powerpoint/2010/main" val="2376623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167F30-2B09-410A-ACE8-5B6DA955D4DD}"/>
              </a:ext>
            </a:extLst>
          </p:cNvPr>
          <p:cNvSpPr>
            <a:spLocks noGrp="1"/>
          </p:cNvSpPr>
          <p:nvPr>
            <p:ph type="title"/>
          </p:nvPr>
        </p:nvSpPr>
        <p:spPr/>
        <p:txBody>
          <a:bodyPr/>
          <a:lstStyle/>
          <a:p>
            <a:r>
              <a:rPr lang="de-DE" dirty="0"/>
              <a:t>Wer verschiebt? Stoßrichtungen rechter Einflüsse</a:t>
            </a:r>
          </a:p>
        </p:txBody>
      </p:sp>
      <p:sp>
        <p:nvSpPr>
          <p:cNvPr id="3" name="Textplatzhalter 2">
            <a:extLst>
              <a:ext uri="{FF2B5EF4-FFF2-40B4-BE49-F238E27FC236}">
                <a16:creationId xmlns:a16="http://schemas.microsoft.com/office/drawing/2014/main" id="{0138810B-1497-4412-AEFE-276A9219D8FB}"/>
              </a:ext>
            </a:extLst>
          </p:cNvPr>
          <p:cNvSpPr>
            <a:spLocks noGrp="1"/>
          </p:cNvSpPr>
          <p:nvPr>
            <p:ph type="body" sz="quarter" idx="14"/>
          </p:nvPr>
        </p:nvSpPr>
        <p:spPr/>
        <p:txBody>
          <a:bodyPr>
            <a:noAutofit/>
          </a:bodyPr>
          <a:lstStyle/>
          <a:p>
            <a:pPr>
              <a:defRPr/>
            </a:pPr>
            <a:r>
              <a:rPr lang="de-DE" sz="1600" b="1" dirty="0">
                <a:solidFill>
                  <a:srgbClr val="000000"/>
                </a:solidFill>
                <a:ea typeface="TheSans UHH"/>
                <a:cs typeface="TheSans UHH"/>
              </a:rPr>
              <a:t>Qualitativ-empirische Kategorisierung </a:t>
            </a:r>
            <a:r>
              <a:rPr lang="de-DE" sz="1600" dirty="0">
                <a:solidFill>
                  <a:srgbClr val="000000"/>
                </a:solidFill>
                <a:ea typeface="TheSans UHH"/>
                <a:cs typeface="TheSans UHH"/>
              </a:rPr>
              <a:t>der Einflussversuche von rechts außen, </a:t>
            </a:r>
            <a:r>
              <a:rPr lang="de-DE" sz="1600" dirty="0">
                <a:solidFill>
                  <a:srgbClr val="FF0000"/>
                </a:solidFill>
                <a:ea typeface="TheSans UHH"/>
                <a:cs typeface="TheSans UHH"/>
              </a:rPr>
              <a:t>AfD „Marsch durch die Organisationen“</a:t>
            </a:r>
            <a:r>
              <a:rPr lang="de-DE" sz="1600" dirty="0">
                <a:solidFill>
                  <a:srgbClr val="000000"/>
                </a:solidFill>
                <a:ea typeface="TheSans UHH"/>
                <a:cs typeface="TheSans UHH"/>
              </a:rPr>
              <a:t> </a:t>
            </a:r>
            <a:r>
              <a:rPr lang="de-DE" sz="1600" dirty="0">
                <a:ea typeface="TheSans UHH"/>
                <a:cs typeface="TheSans UHH"/>
              </a:rPr>
              <a:t>(Marieluise Mühe 2022, zusammengefasst)</a:t>
            </a:r>
            <a:r>
              <a:rPr lang="de-DE" sz="1600" dirty="0">
                <a:solidFill>
                  <a:srgbClr val="000000"/>
                </a:solidFill>
                <a:ea typeface="TheSans UHH"/>
                <a:cs typeface="TheSans UHH"/>
              </a:rPr>
              <a:t>:</a:t>
            </a:r>
          </a:p>
          <a:p>
            <a:pPr>
              <a:defRPr/>
            </a:pPr>
            <a:endParaRPr lang="de-DE" sz="1600" dirty="0">
              <a:solidFill>
                <a:srgbClr val="000000"/>
              </a:solidFill>
              <a:ea typeface="TheSans UHH"/>
              <a:cs typeface="TheSans UHH"/>
            </a:endParaRPr>
          </a:p>
          <a:p>
            <a:pPr lvl="1">
              <a:buFont typeface="+mj-lt"/>
              <a:buAutoNum type="arabicPeriod"/>
              <a:defRPr/>
            </a:pPr>
            <a:r>
              <a:rPr lang="de-DE" sz="1600" b="1" dirty="0">
                <a:solidFill>
                  <a:srgbClr val="000000"/>
                </a:solidFill>
                <a:latin typeface="TheSans UHH"/>
                <a:ea typeface="TheSans UHH"/>
                <a:cs typeface="TheSans UHH"/>
              </a:rPr>
              <a:t>Adressierung interner Strukturen </a:t>
            </a:r>
            <a:r>
              <a:rPr lang="de-DE" sz="800" dirty="0">
                <a:solidFill>
                  <a:srgbClr val="000000"/>
                </a:solidFill>
                <a:latin typeface="TheSans UHH"/>
                <a:ea typeface="TheSans UHH"/>
                <a:cs typeface="TheSans UHH"/>
              </a:rPr>
              <a:t>(der Zivilgesellschaft, z.B. „Christen in der AfD“, Adressierung der VHS durch rechte Lehrkräfte), </a:t>
            </a:r>
          </a:p>
          <a:p>
            <a:pPr lvl="1">
              <a:buFont typeface="+mj-lt"/>
              <a:buAutoNum type="arabicPeriod"/>
              <a:defRPr/>
            </a:pPr>
            <a:r>
              <a:rPr lang="de-DE" sz="1600" b="1" dirty="0">
                <a:solidFill>
                  <a:srgbClr val="000000"/>
                </a:solidFill>
                <a:latin typeface="TheSans UHH"/>
                <a:ea typeface="TheSans UHH"/>
                <a:cs typeface="TheSans UHH"/>
              </a:rPr>
              <a:t>Druck über Finanzierung </a:t>
            </a:r>
            <a:r>
              <a:rPr lang="de-DE" sz="1600" dirty="0">
                <a:solidFill>
                  <a:srgbClr val="000000"/>
                </a:solidFill>
                <a:latin typeface="TheSans UHH"/>
                <a:ea typeface="TheSans UHH"/>
                <a:cs typeface="TheSans UHH"/>
              </a:rPr>
              <a:t> </a:t>
            </a:r>
            <a:r>
              <a:rPr lang="de-DE" sz="800" dirty="0">
                <a:solidFill>
                  <a:srgbClr val="000000"/>
                </a:solidFill>
                <a:latin typeface="TheSans UHH"/>
                <a:ea typeface="TheSans UHH"/>
                <a:cs typeface="TheSans UHH"/>
              </a:rPr>
              <a:t>(Vereinnahmung via AfD-Geldspenden, z.B. Tafeln der Diakonie in Bayern und Thüringen – teilweise mit der Vorgabe, diese Hilfe nur „Deutschen“ zukommen zu lassen (Schroeder et al. 2020, 66). Streichung sämtlicher kommunaler Fördergelder hat die „Aktion Zivilcourage“, (...), im sächsischen Pirna erfahren: Im April 2020, beschloss im Stadtrat eine Allianz aus AfD, Freien Wählern etc. die Streichung (Mühe 2022). </a:t>
            </a:r>
            <a:endParaRPr lang="de-DE" sz="800" dirty="0">
              <a:solidFill>
                <a:srgbClr val="000000"/>
              </a:solidFill>
              <a:latin typeface="TheSans UHH"/>
              <a:cs typeface="TheSans UHH"/>
            </a:endParaRPr>
          </a:p>
          <a:p>
            <a:pPr lvl="1">
              <a:buFont typeface="+mj-lt"/>
              <a:buAutoNum type="arabicPeriod"/>
              <a:defRPr/>
            </a:pPr>
            <a:r>
              <a:rPr lang="de-DE" sz="1600" b="1" dirty="0">
                <a:solidFill>
                  <a:srgbClr val="000000"/>
                </a:solidFill>
                <a:latin typeface="TheSans UHH"/>
                <a:ea typeface="TheSans UHH"/>
                <a:cs typeface="TheSans UHH"/>
              </a:rPr>
              <a:t>Nutzen oder Missbrauch parlamentarischer Instrumente</a:t>
            </a:r>
            <a:r>
              <a:rPr lang="de-DE" sz="1600" dirty="0">
                <a:solidFill>
                  <a:srgbClr val="000000"/>
                </a:solidFill>
                <a:latin typeface="TheSans UHH"/>
                <a:ea typeface="TheSans UHH"/>
                <a:cs typeface="TheSans UHH"/>
              </a:rPr>
              <a:t> </a:t>
            </a:r>
            <a:r>
              <a:rPr lang="de-DE" sz="800" dirty="0">
                <a:solidFill>
                  <a:srgbClr val="000000"/>
                </a:solidFill>
                <a:latin typeface="TheSans UHH"/>
                <a:ea typeface="TheSans UHH"/>
                <a:cs typeface="TheSans UHH"/>
              </a:rPr>
              <a:t>(Anfragen, Entschließungsanträge und Gesetzesvorlagen), </a:t>
            </a:r>
          </a:p>
          <a:p>
            <a:pPr lvl="1">
              <a:buFont typeface="+mj-lt"/>
              <a:buAutoNum type="arabicPeriod"/>
              <a:defRPr/>
            </a:pPr>
            <a:r>
              <a:rPr lang="de-DE" sz="1600" b="1" dirty="0">
                <a:solidFill>
                  <a:srgbClr val="000000"/>
                </a:solidFill>
                <a:latin typeface="TheSans UHH"/>
                <a:ea typeface="TheSans UHH"/>
                <a:cs typeface="TheSans UHH"/>
              </a:rPr>
              <a:t>Kampagnen der Diffamierung</a:t>
            </a:r>
            <a:r>
              <a:rPr lang="de-DE" sz="1600" dirty="0">
                <a:solidFill>
                  <a:srgbClr val="000000"/>
                </a:solidFill>
                <a:latin typeface="TheSans UHH"/>
                <a:ea typeface="TheSans UHH"/>
                <a:cs typeface="TheSans UHH"/>
              </a:rPr>
              <a:t> </a:t>
            </a:r>
            <a:r>
              <a:rPr lang="de-DE" sz="800" dirty="0">
                <a:solidFill>
                  <a:srgbClr val="000000"/>
                </a:solidFill>
                <a:latin typeface="TheSans UHH"/>
                <a:ea typeface="TheSans UHH"/>
                <a:cs typeface="TheSans UHH"/>
              </a:rPr>
              <a:t>(vermeintliches „Neutralitätsgebot“ und </a:t>
            </a:r>
            <a:r>
              <a:rPr lang="de-DE" sz="800" dirty="0" err="1">
                <a:solidFill>
                  <a:srgbClr val="000000"/>
                </a:solidFill>
                <a:latin typeface="TheSans UHH"/>
                <a:ea typeface="TheSans UHH"/>
                <a:cs typeface="TheSans UHH"/>
              </a:rPr>
              <a:t>Militanzvorwürfe</a:t>
            </a:r>
            <a:r>
              <a:rPr lang="de-DE" sz="800" dirty="0">
                <a:solidFill>
                  <a:srgbClr val="000000"/>
                </a:solidFill>
                <a:latin typeface="TheSans UHH"/>
                <a:ea typeface="TheSans UHH"/>
                <a:cs typeface="TheSans UHH"/>
              </a:rPr>
              <a:t>, „Wählerwille“, „Meinungsfreiheit“) </a:t>
            </a:r>
          </a:p>
          <a:p>
            <a:pPr lvl="1">
              <a:buFont typeface="+mj-lt"/>
              <a:buAutoNum type="arabicPeriod"/>
              <a:defRPr/>
            </a:pPr>
            <a:r>
              <a:rPr lang="de-DE" sz="1600" b="1" dirty="0">
                <a:solidFill>
                  <a:srgbClr val="000000"/>
                </a:solidFill>
                <a:latin typeface="TheSans UHH"/>
                <a:ea typeface="TheSans UHH"/>
                <a:cs typeface="TheSans UHH"/>
              </a:rPr>
              <a:t>Schaffung von alternativen Angeboten </a:t>
            </a:r>
            <a:r>
              <a:rPr lang="de-DE" sz="800" dirty="0">
                <a:solidFill>
                  <a:srgbClr val="000000"/>
                </a:solidFill>
                <a:latin typeface="TheSans UHH"/>
                <a:ea typeface="TheSans UHH"/>
                <a:cs typeface="TheSans UHH"/>
              </a:rPr>
              <a:t>(„Zentrum Automobil“  seit den Betriebsratswahlen 2018 (Sauer und </a:t>
            </a:r>
            <a:r>
              <a:rPr lang="de-DE" sz="800" dirty="0" err="1">
                <a:solidFill>
                  <a:srgbClr val="000000"/>
                </a:solidFill>
                <a:latin typeface="TheSans UHH"/>
                <a:ea typeface="TheSans UHH"/>
                <a:cs typeface="TheSans UHH"/>
              </a:rPr>
              <a:t>Detje</a:t>
            </a:r>
            <a:r>
              <a:rPr lang="de-DE" sz="800" dirty="0">
                <a:solidFill>
                  <a:srgbClr val="000000"/>
                </a:solidFill>
                <a:latin typeface="TheSans UHH"/>
                <a:ea typeface="TheSans UHH"/>
                <a:cs typeface="TheSans UHH"/>
              </a:rPr>
              <a:t> 2019). „Alternative Öffentlicher Dienst“ (Schroeder et al. </a:t>
            </a:r>
            <a:r>
              <a:rPr lang="de-DE" sz="800" dirty="0">
                <a:solidFill>
                  <a:schemeClr val="tx2"/>
                </a:solidFill>
                <a:latin typeface="TheSans UHH"/>
                <a:ea typeface="TheSans UHH"/>
                <a:cs typeface="TheSans UHH"/>
              </a:rPr>
              <a:t>2020) </a:t>
            </a:r>
            <a:r>
              <a:rPr lang="de-DE" sz="800" dirty="0">
                <a:solidFill>
                  <a:schemeClr val="tx2"/>
                </a:solidFill>
                <a:latin typeface="TheSans UHH" panose="020B0502050302020203" pitchFamily="34" charset="0"/>
                <a:ea typeface="TheSans UHH"/>
                <a:cs typeface="TheSans UHH"/>
              </a:rPr>
              <a:t>„Bei der Betriebsratswahl 2022 konnte ZA seine Wahlergebnisse im Großen und</a:t>
            </a:r>
            <a:r>
              <a:rPr lang="de-DE" sz="800" dirty="0">
                <a:solidFill>
                  <a:schemeClr val="tx2"/>
                </a:solidFill>
                <a:latin typeface="TheSans UHH" panose="020B0502050302020203" pitchFamily="34" charset="0"/>
              </a:rPr>
              <a:t> </a:t>
            </a:r>
            <a:r>
              <a:rPr lang="de-DE" sz="800" dirty="0">
                <a:solidFill>
                  <a:schemeClr val="tx2"/>
                </a:solidFill>
                <a:latin typeface="TheSans UHH" panose="020B0502050302020203" pitchFamily="34" charset="0"/>
                <a:ea typeface="TheSans UHH"/>
                <a:cs typeface="TheSans UHH"/>
              </a:rPr>
              <a:t>Ganzen </a:t>
            </a:r>
            <a:r>
              <a:rPr lang="de-DE" sz="800" b="1" dirty="0">
                <a:solidFill>
                  <a:schemeClr val="tx2"/>
                </a:solidFill>
                <a:latin typeface="TheSans UHH" panose="020B0502050302020203" pitchFamily="34" charset="0"/>
                <a:ea typeface="TheSans UHH"/>
                <a:cs typeface="TheSans UHH"/>
              </a:rPr>
              <a:t>kaum verbessern und verlor sogar in einigen Betrieben </a:t>
            </a:r>
            <a:r>
              <a:rPr lang="de-DE" sz="800" dirty="0">
                <a:solidFill>
                  <a:schemeClr val="tx2"/>
                </a:solidFill>
                <a:latin typeface="TheSans UHH" panose="020B0502050302020203" pitchFamily="34" charset="0"/>
                <a:ea typeface="TheSans UHH"/>
                <a:cs typeface="TheSans UHH"/>
              </a:rPr>
              <a:t>Betriebsratsmandate (Riebe &amp; Schröder, 2022).“</a:t>
            </a:r>
            <a:r>
              <a:rPr lang="de-DE" sz="800" dirty="0">
                <a:solidFill>
                  <a:schemeClr val="tx2"/>
                </a:solidFill>
                <a:latin typeface="TheSans UHH" panose="020B0502050302020203" pitchFamily="34" charset="0"/>
              </a:rPr>
              <a:t> (</a:t>
            </a:r>
            <a:r>
              <a:rPr lang="de-DE" sz="800" dirty="0" err="1">
                <a:solidFill>
                  <a:schemeClr val="tx2"/>
                </a:solidFill>
                <a:latin typeface="TheSans UHH" panose="020B0502050302020203" pitchFamily="34" charset="0"/>
              </a:rPr>
              <a:t>Aderholz</a:t>
            </a:r>
            <a:r>
              <a:rPr lang="de-DE" sz="800" dirty="0">
                <a:solidFill>
                  <a:schemeClr val="tx2"/>
                </a:solidFill>
                <a:latin typeface="TheSans UHH" panose="020B0502050302020203" pitchFamily="34" charset="0"/>
              </a:rPr>
              <a:t>, 2022, S. 308)</a:t>
            </a:r>
          </a:p>
        </p:txBody>
      </p:sp>
      <p:sp>
        <p:nvSpPr>
          <p:cNvPr id="5" name="Fußzeilenplatzhalter 4">
            <a:extLst>
              <a:ext uri="{FF2B5EF4-FFF2-40B4-BE49-F238E27FC236}">
                <a16:creationId xmlns:a16="http://schemas.microsoft.com/office/drawing/2014/main" id="{DE086BE5-7430-4171-85C6-39A3BBEEEDAE}"/>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5393240C-8604-4339-ABE1-E5ECAC8AECF0}"/>
              </a:ext>
            </a:extLst>
          </p:cNvPr>
          <p:cNvSpPr>
            <a:spLocks noGrp="1"/>
          </p:cNvSpPr>
          <p:nvPr>
            <p:ph type="sldNum" sz="quarter" idx="17"/>
          </p:nvPr>
        </p:nvSpPr>
        <p:spPr/>
        <p:txBody>
          <a:bodyPr/>
          <a:lstStyle/>
          <a:p>
            <a:pPr>
              <a:defRPr/>
            </a:pPr>
            <a:fld id="{3E01A2B2-10AD-754B-9B4C-E5B6FED423D0}" type="slidenum">
              <a:rPr lang="de-DE" smtClean="0"/>
              <a:t>5</a:t>
            </a:fld>
            <a:endParaRPr lang="de-DE"/>
          </a:p>
        </p:txBody>
      </p:sp>
    </p:spTree>
    <p:extLst>
      <p:ext uri="{BB962C8B-B14F-4D97-AF65-F5344CB8AC3E}">
        <p14:creationId xmlns:p14="http://schemas.microsoft.com/office/powerpoint/2010/main" val="3087275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platzhalter 1"/>
          <p:cNvSpPr>
            <a:spLocks noGrp="1"/>
          </p:cNvSpPr>
          <p:nvPr>
            <p:ph type="body" sz="quarter" idx="10"/>
          </p:nvPr>
        </p:nvSpPr>
        <p:spPr bwMode="auto"/>
        <p:txBody>
          <a:bodyPr/>
          <a:lstStyle/>
          <a:p>
            <a:pPr>
              <a:defRPr/>
            </a:pPr>
            <a:r>
              <a:rPr lang="de-DE"/>
              <a:t>Prof. Dr. Anke Grotlüschen</a:t>
            </a:r>
            <a:endParaRPr/>
          </a:p>
        </p:txBody>
      </p:sp>
      <p:sp>
        <p:nvSpPr>
          <p:cNvPr id="3" name="Titel 2"/>
          <p:cNvSpPr>
            <a:spLocks noGrp="1"/>
          </p:cNvSpPr>
          <p:nvPr>
            <p:ph type="title"/>
          </p:nvPr>
        </p:nvSpPr>
        <p:spPr bwMode="auto"/>
        <p:txBody>
          <a:bodyPr/>
          <a:lstStyle/>
          <a:p>
            <a:pPr>
              <a:defRPr/>
            </a:pPr>
            <a:r>
              <a:rPr lang="de-DE" dirty="0"/>
              <a:t>Definitionen und die Brandmauer-Kontroverse </a:t>
            </a:r>
            <a:br>
              <a:rPr lang="de-DE" dirty="0"/>
            </a:br>
            <a:endParaRPr lang="de-DE" dirty="0"/>
          </a:p>
        </p:txBody>
      </p:sp>
      <p:pic>
        <p:nvPicPr>
          <p:cNvPr id="7" name="Grafik 6" descr="Ein Bild, das draußen, Horn, Landtier, Büffel enthält.&#10;&#10;KI-generierte Inhalte können fehlerhaft sein.">
            <a:extLst>
              <a:ext uri="{FF2B5EF4-FFF2-40B4-BE49-F238E27FC236}">
                <a16:creationId xmlns:a16="http://schemas.microsoft.com/office/drawing/2014/main" id="{55C7BD0F-949C-5EFB-6E26-E9A6E076A9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049134"/>
            <a:ext cx="9144000" cy="2458720"/>
          </a:xfrm>
          <a:prstGeom prst="rect">
            <a:avLst/>
          </a:prstGeom>
        </p:spPr>
      </p:pic>
    </p:spTree>
    <p:extLst>
      <p:ext uri="{BB962C8B-B14F-4D97-AF65-F5344CB8AC3E}">
        <p14:creationId xmlns:p14="http://schemas.microsoft.com/office/powerpoint/2010/main" val="3301760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sz="2000"/>
              <a:t>Definitionen: Was ist und wie funktioniert Rechtspopulismus?</a:t>
            </a:r>
            <a:endParaRPr/>
          </a:p>
        </p:txBody>
      </p:sp>
      <p:sp>
        <p:nvSpPr>
          <p:cNvPr id="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80000" lnSpcReduction="10000"/>
          </a:bodyPr>
          <a:lstStyle/>
          <a:p>
            <a:pPr marL="342900" indent="-342900">
              <a:buFontTx/>
              <a:buChar char="-"/>
              <a:defRPr/>
            </a:pPr>
            <a:r>
              <a:rPr lang="de-DE" b="1">
                <a:solidFill>
                  <a:schemeClr val="bg1">
                    <a:lumMod val="95000"/>
                  </a:schemeClr>
                </a:solidFill>
              </a:rPr>
              <a:t>Populismus: </a:t>
            </a:r>
            <a:r>
              <a:rPr lang="de-DE">
                <a:solidFill>
                  <a:schemeClr val="bg1">
                    <a:lumMod val="95000"/>
                  </a:schemeClr>
                </a:solidFill>
              </a:rPr>
              <a:t>Protektion der eigenen Bevölkerung, wobei Linkspopulismus wissenschaftlich eher als notwendiges Korrektiv von Demokratien gesehen wird </a:t>
            </a:r>
            <a:r>
              <a:rPr lang="de-DE" sz="1100" b="0" i="0" u="none" strike="noStrike" cap="none" spc="0">
                <a:solidFill>
                  <a:schemeClr val="bg1">
                    <a:lumMod val="95000"/>
                  </a:schemeClr>
                </a:solidFill>
                <a:latin typeface="TheSans UHH"/>
                <a:ea typeface="TheSans UHH"/>
                <a:cs typeface="TheSans UHH"/>
              </a:rPr>
              <a:t>(Mouffe 2018)</a:t>
            </a:r>
            <a:r>
              <a:rPr lang="de-DE">
                <a:solidFill>
                  <a:schemeClr val="bg1">
                    <a:lumMod val="95000"/>
                  </a:schemeClr>
                </a:solidFill>
              </a:rPr>
              <a:t>.</a:t>
            </a:r>
            <a:endParaRPr>
              <a:solidFill>
                <a:schemeClr val="bg1">
                  <a:lumMod val="95000"/>
                </a:schemeClr>
              </a:solidFill>
            </a:endParaRPr>
          </a:p>
          <a:p>
            <a:pPr marL="342900" indent="-342900">
              <a:buFontTx/>
              <a:buChar char="-"/>
              <a:defRPr/>
            </a:pPr>
            <a:r>
              <a:rPr lang="de-DE" b="1"/>
              <a:t>Rechtspopulismus</a:t>
            </a:r>
            <a:r>
              <a:rPr lang="de-DE"/>
              <a:t> fußt auf </a:t>
            </a:r>
            <a:r>
              <a:rPr lang="de-DE" i="1"/>
              <a:t>Menschenfeindlichkeit</a:t>
            </a:r>
            <a:r>
              <a:rPr lang="de-DE"/>
              <a:t> und </a:t>
            </a:r>
            <a:r>
              <a:rPr lang="de-DE" i="1"/>
              <a:t>Rassismus </a:t>
            </a:r>
            <a:r>
              <a:rPr lang="de-DE"/>
              <a:t>und funktioniert über die Herstellung und Verbreitung der „Wir-Sie“ Unterscheidung. Das sogenannte „Andere“ wird rhetorisch stark abgewertet bzw. diskriminiert und ausgeschlossen </a:t>
            </a:r>
            <a:r>
              <a:rPr lang="de-DE" sz="1400"/>
              <a:t>(Nuissl &amp; Popovic, 2020, S. 340-341, Panreck, 2020)</a:t>
            </a:r>
            <a:r>
              <a:rPr lang="de-DE"/>
              <a:t>. </a:t>
            </a:r>
            <a:endParaRPr/>
          </a:p>
          <a:p>
            <a:pPr marL="342900" indent="-342900">
              <a:buFontTx/>
              <a:buChar char="-"/>
              <a:defRPr/>
            </a:pPr>
            <a:r>
              <a:rPr lang="de-DE" b="1"/>
              <a:t>Rechtsextremismus</a:t>
            </a:r>
            <a:r>
              <a:rPr lang="de-DE"/>
              <a:t> stellt die fdGO in Frage </a:t>
            </a:r>
            <a:r>
              <a:rPr lang="de-DE" sz="1300"/>
              <a:t>(BMI Glossar)</a:t>
            </a:r>
            <a:r>
              <a:rPr lang="de-DE" b="1"/>
              <a:t>. </a:t>
            </a:r>
            <a:r>
              <a:rPr lang="de-DE"/>
              <a:t>Die fdGO wird vom Bundesamt für Verfassungsschutz ausgelegt. Die 2017 erfolgte Auslegung besagt: Die Grundordnung ist bei </a:t>
            </a:r>
            <a:r>
              <a:rPr lang="de-DE" i="1"/>
              <a:t>Menschenfeindlichkeit</a:t>
            </a:r>
            <a:r>
              <a:rPr lang="de-DE"/>
              <a:t> bereits in Frage gestellt </a:t>
            </a:r>
            <a:r>
              <a:rPr lang="de-DE" sz="1300"/>
              <a:t>(Link zum Urteil: siehe Kommentarfeld)</a:t>
            </a:r>
            <a:r>
              <a:rPr lang="de-DE"/>
              <a:t>. </a:t>
            </a:r>
          </a:p>
          <a:p>
            <a:pPr marL="342900" indent="-342900">
              <a:buFontTx/>
              <a:buChar char="-"/>
              <a:defRPr/>
            </a:pPr>
            <a:r>
              <a:rPr lang="de-DE"/>
              <a:t>Nicht auf </a:t>
            </a:r>
            <a:r>
              <a:rPr lang="de-DE" i="0">
                <a:solidFill>
                  <a:schemeClr val="accent1"/>
                </a:solidFill>
              </a:rPr>
              <a:t>Hufeisentheorie </a:t>
            </a:r>
            <a:r>
              <a:rPr lang="de-DE"/>
              <a:t>hereinfallen! Weder sind Rechts und Links gleich, noch gibt es eine unbescholtene Mitte. </a:t>
            </a:r>
            <a:endParaRPr/>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4858924" name="Datumsplatzhalter 1"/>
          <p:cNvSpPr>
            <a:spLocks noGrp="1"/>
          </p:cNvSpPr>
          <p:nvPr>
            <p:ph type="dt" sz="half" idx="14"/>
          </p:nvPr>
        </p:nvSpPr>
        <p:spPr bwMode="auto"/>
        <p:txBody>
          <a:bodyPr/>
          <a:lstStyle/>
          <a:p>
            <a:pPr>
              <a:defRPr/>
            </a:pPr>
            <a:fld id="{8D6ECE53-21AA-812E-9DB6-E09924B9FC87}" type="datetime1">
              <a:rPr lang="de-DE"/>
              <a:t>03.07.2025</a:t>
            </a:fld>
            <a:endParaRPr lang="de-DE"/>
          </a:p>
        </p:txBody>
      </p:sp>
      <p:sp>
        <p:nvSpPr>
          <p:cNvPr id="671615336" name="Foliennummernplatzhalter 3"/>
          <p:cNvSpPr>
            <a:spLocks noGrp="1"/>
          </p:cNvSpPr>
          <p:nvPr>
            <p:ph type="sldNum" sz="quarter" idx="16"/>
          </p:nvPr>
        </p:nvSpPr>
        <p:spPr bwMode="auto"/>
        <p:txBody>
          <a:bodyPr/>
          <a:lstStyle/>
          <a:p>
            <a:pPr>
              <a:defRPr/>
            </a:pPr>
            <a:fld id="{9E6988D4-1CC8-383A-2728-D8EDFE26F6A7}" type="slidenum">
              <a:rPr lang="de-DE"/>
              <a:t>8</a:t>
            </a:fld>
            <a:endParaRPr lang="de-DE"/>
          </a:p>
        </p:txBody>
      </p:sp>
      <p:sp>
        <p:nvSpPr>
          <p:cNvPr id="333898479" name="Halbbogen 333898478"/>
          <p:cNvSpPr/>
          <p:nvPr/>
        </p:nvSpPr>
        <p:spPr bwMode="auto">
          <a:xfrm>
            <a:off x="6117278" y="2139702"/>
            <a:ext cx="1878396" cy="4382475"/>
          </a:xfrm>
          <a:prstGeom prst="blockArc">
            <a:avLst>
              <a:gd name="adj1" fmla="val 10800000"/>
              <a:gd name="adj2" fmla="val 0"/>
              <a:gd name="adj3" fmla="val 25000"/>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531206420" name="Textfeld 1531206419"/>
          <p:cNvSpPr txBox="1"/>
          <p:nvPr/>
        </p:nvSpPr>
        <p:spPr bwMode="auto">
          <a:xfrm>
            <a:off x="6686551" y="1773583"/>
            <a:ext cx="69839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rPr dirty="0"/>
              <a:t>Mitte</a:t>
            </a:r>
          </a:p>
        </p:txBody>
      </p:sp>
      <p:sp>
        <p:nvSpPr>
          <p:cNvPr id="1359239173" name="Halbbogen 1359239172"/>
          <p:cNvSpPr/>
          <p:nvPr/>
        </p:nvSpPr>
        <p:spPr bwMode="auto">
          <a:xfrm>
            <a:off x="552449" y="2099671"/>
            <a:ext cx="3809999" cy="1473941"/>
          </a:xfrm>
          <a:prstGeom prst="blockArc">
            <a:avLst>
              <a:gd name="adj1" fmla="val 10772454"/>
              <a:gd name="adj2" fmla="val 0"/>
              <a:gd name="adj3" fmla="val 25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a:defRPr/>
            </a:pPr>
            <a:endParaRPr>
              <a:solidFill>
                <a:schemeClr val="accent6">
                  <a:lumMod val="40000"/>
                  <a:lumOff val="60000"/>
                </a:schemeClr>
              </a:solidFill>
            </a:endParaRPr>
          </a:p>
        </p:txBody>
      </p:sp>
      <p:sp>
        <p:nvSpPr>
          <p:cNvPr id="1726909348" name="Textfeld 1726909347"/>
          <p:cNvSpPr txBox="1"/>
          <p:nvPr/>
        </p:nvSpPr>
        <p:spPr bwMode="auto">
          <a:xfrm>
            <a:off x="2108254" y="1696423"/>
            <a:ext cx="69839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Mitte</a:t>
            </a:r>
          </a:p>
        </p:txBody>
      </p:sp>
      <p:sp>
        <p:nvSpPr>
          <p:cNvPr id="1787629329" name="Textfeld 1787629328"/>
          <p:cNvSpPr txBox="1"/>
          <p:nvPr/>
        </p:nvSpPr>
        <p:spPr bwMode="auto">
          <a:xfrm>
            <a:off x="480437" y="2078813"/>
            <a:ext cx="60195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links</a:t>
            </a:r>
          </a:p>
        </p:txBody>
      </p:sp>
      <p:sp>
        <p:nvSpPr>
          <p:cNvPr id="748538144" name="Textfeld 748538143"/>
          <p:cNvSpPr txBox="1"/>
          <p:nvPr/>
        </p:nvSpPr>
        <p:spPr bwMode="auto">
          <a:xfrm>
            <a:off x="5464863" y="2300738"/>
            <a:ext cx="60195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links</a:t>
            </a:r>
          </a:p>
        </p:txBody>
      </p:sp>
      <p:sp>
        <p:nvSpPr>
          <p:cNvPr id="176963636" name="Textfeld 176963635"/>
          <p:cNvSpPr txBox="1"/>
          <p:nvPr/>
        </p:nvSpPr>
        <p:spPr bwMode="auto">
          <a:xfrm>
            <a:off x="3595182" y="2016240"/>
            <a:ext cx="75978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rechts</a:t>
            </a:r>
          </a:p>
        </p:txBody>
      </p:sp>
      <p:sp>
        <p:nvSpPr>
          <p:cNvPr id="1089904449" name="Textfeld 1089904448"/>
          <p:cNvSpPr txBox="1"/>
          <p:nvPr/>
        </p:nvSpPr>
        <p:spPr bwMode="auto">
          <a:xfrm>
            <a:off x="7953877" y="2238165"/>
            <a:ext cx="75978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rechts</a:t>
            </a:r>
          </a:p>
        </p:txBody>
      </p:sp>
      <p:sp>
        <p:nvSpPr>
          <p:cNvPr id="116410667" name="Textfeld 116410666"/>
          <p:cNvSpPr txBox="1"/>
          <p:nvPr/>
        </p:nvSpPr>
        <p:spPr bwMode="auto">
          <a:xfrm>
            <a:off x="-54908" y="2878357"/>
            <a:ext cx="1267317"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linksextrem</a:t>
            </a:r>
          </a:p>
        </p:txBody>
      </p:sp>
      <p:sp>
        <p:nvSpPr>
          <p:cNvPr id="911813411" name="Textfeld 911813410"/>
          <p:cNvSpPr txBox="1"/>
          <p:nvPr/>
        </p:nvSpPr>
        <p:spPr bwMode="auto">
          <a:xfrm>
            <a:off x="5172855" y="4247453"/>
            <a:ext cx="1267317"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linksextrem</a:t>
            </a:r>
          </a:p>
        </p:txBody>
      </p:sp>
      <p:sp>
        <p:nvSpPr>
          <p:cNvPr id="1927068590" name="Textfeld 1927068589"/>
          <p:cNvSpPr txBox="1"/>
          <p:nvPr/>
        </p:nvSpPr>
        <p:spPr bwMode="auto">
          <a:xfrm>
            <a:off x="3387325" y="2878357"/>
            <a:ext cx="1425147"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rechtsextrem</a:t>
            </a:r>
          </a:p>
        </p:txBody>
      </p:sp>
      <p:sp>
        <p:nvSpPr>
          <p:cNvPr id="2103602951" name="Textfeld 2103602950"/>
          <p:cNvSpPr txBox="1"/>
          <p:nvPr/>
        </p:nvSpPr>
        <p:spPr bwMode="auto">
          <a:xfrm>
            <a:off x="7337246" y="4247565"/>
            <a:ext cx="1425147"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rPr dirty="0" err="1"/>
              <a:t>rechtsextrem</a:t>
            </a:r>
            <a:endParaRPr dirty="0"/>
          </a:p>
        </p:txBody>
      </p:sp>
      <p:sp>
        <p:nvSpPr>
          <p:cNvPr id="1168439551" name="Textfeld 1168439550"/>
          <p:cNvSpPr txBox="1"/>
          <p:nvPr/>
        </p:nvSpPr>
        <p:spPr bwMode="auto">
          <a:xfrm>
            <a:off x="4865377" y="83430"/>
            <a:ext cx="4171120" cy="1407437"/>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1200" b="1" dirty="0" err="1"/>
              <a:t>Hufeisenmodell</a:t>
            </a:r>
            <a:r>
              <a:rPr lang="de-DE" sz="1200" b="1" dirty="0"/>
              <a:t> besagt, die Extreme seien einander </a:t>
            </a:r>
            <a:br>
              <a:rPr lang="de-DE" sz="1200" b="1" dirty="0"/>
            </a:br>
            <a:r>
              <a:rPr lang="de-DE" sz="1200" b="1" dirty="0"/>
              <a:t>näher als sie der Mitte seien (Parteienspektrum in Hufeisenform)</a:t>
            </a:r>
          </a:p>
          <a:p>
            <a:pPr>
              <a:defRPr/>
            </a:pPr>
            <a:r>
              <a:rPr sz="1200" dirty="0" err="1"/>
              <a:t>Kritik</a:t>
            </a:r>
            <a:r>
              <a:rPr sz="1200" dirty="0"/>
              <a:t> </a:t>
            </a:r>
            <a:r>
              <a:rPr sz="1200" dirty="0" err="1"/>
              <a:t>daran</a:t>
            </a:r>
            <a:r>
              <a:rPr sz="1200" dirty="0"/>
              <a:t>: </a:t>
            </a:r>
            <a:r>
              <a:rPr sz="1200" dirty="0" err="1"/>
              <a:t>Gleichsetzung</a:t>
            </a:r>
            <a:r>
              <a:rPr sz="1200" dirty="0"/>
              <a:t> von </a:t>
            </a:r>
            <a:r>
              <a:rPr sz="1200" dirty="0" err="1"/>
              <a:t>rechts</a:t>
            </a:r>
            <a:r>
              <a:rPr sz="1200" dirty="0"/>
              <a:t>- und </a:t>
            </a:r>
            <a:r>
              <a:rPr sz="1200" dirty="0" err="1"/>
              <a:t>linksextrem</a:t>
            </a:r>
            <a:r>
              <a:rPr lang="de-DE" sz="1200" dirty="0"/>
              <a:t>, </a:t>
            </a:r>
            <a:endParaRPr sz="1200" dirty="0"/>
          </a:p>
          <a:p>
            <a:pPr>
              <a:defRPr/>
            </a:pPr>
            <a:r>
              <a:rPr sz="1200" dirty="0" err="1"/>
              <a:t>Annahme</a:t>
            </a:r>
            <a:r>
              <a:rPr sz="1200" dirty="0"/>
              <a:t> </a:t>
            </a:r>
            <a:r>
              <a:rPr sz="1200" dirty="0" err="1"/>
              <a:t>einer</a:t>
            </a:r>
            <a:r>
              <a:rPr sz="1200" dirty="0"/>
              <a:t> </a:t>
            </a:r>
            <a:r>
              <a:rPr sz="1200" dirty="0" err="1"/>
              <a:t>unbescholtenen</a:t>
            </a:r>
            <a:r>
              <a:rPr sz="1200" dirty="0"/>
              <a:t> Mitte</a:t>
            </a:r>
            <a:r>
              <a:rPr lang="de-DE" sz="1200" dirty="0"/>
              <a:t> obwohl Empirie zeigt, dass sich </a:t>
            </a:r>
            <a:r>
              <a:rPr lang="de-DE" sz="1200" i="1" dirty="0"/>
              <a:t>geschlossen rechtsextreme Weltbilder </a:t>
            </a:r>
            <a:r>
              <a:rPr lang="de-DE" sz="1200" dirty="0"/>
              <a:t>auch in Anteilen der Gruppe finden, die sich als „Mitte“ versteht.</a:t>
            </a:r>
            <a:endParaRPr sz="1200" dirty="0"/>
          </a:p>
        </p:txBody>
      </p:sp>
      <p:sp>
        <p:nvSpPr>
          <p:cNvPr id="1277193878" name="Textfeld 1277193877"/>
          <p:cNvSpPr txBox="1"/>
          <p:nvPr/>
        </p:nvSpPr>
        <p:spPr bwMode="auto">
          <a:xfrm>
            <a:off x="299671" y="1195839"/>
            <a:ext cx="4230044"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rPr b="1" dirty="0" err="1"/>
              <a:t>Parteienspektrum</a:t>
            </a:r>
            <a:r>
              <a:rPr b="1" dirty="0"/>
              <a:t> </a:t>
            </a:r>
            <a:r>
              <a:rPr b="1" dirty="0" err="1"/>
              <a:t>im</a:t>
            </a:r>
            <a:r>
              <a:rPr b="1" dirty="0"/>
              <a:t> Links-</a:t>
            </a:r>
            <a:r>
              <a:rPr b="1" dirty="0" err="1"/>
              <a:t>Rechts</a:t>
            </a:r>
            <a:r>
              <a:rPr b="1" dirty="0"/>
              <a:t>-Schema</a:t>
            </a:r>
            <a:endParaRPr dirty="0"/>
          </a:p>
        </p:txBody>
      </p:sp>
      <p:sp>
        <p:nvSpPr>
          <p:cNvPr id="109080542" name="Textfeld 109080541"/>
          <p:cNvSpPr txBox="1"/>
          <p:nvPr/>
        </p:nvSpPr>
        <p:spPr bwMode="auto">
          <a:xfrm>
            <a:off x="385693" y="3407460"/>
            <a:ext cx="3756356" cy="1407437"/>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de-DE" sz="1200" dirty="0"/>
              <a:t>Hier: </a:t>
            </a:r>
            <a:r>
              <a:rPr sz="1200" dirty="0" err="1"/>
              <a:t>Verwendung</a:t>
            </a:r>
            <a:r>
              <a:rPr sz="1200" dirty="0"/>
              <a:t> des </a:t>
            </a:r>
            <a:r>
              <a:rPr sz="1200" dirty="0" err="1"/>
              <a:t>Extremismusbegriffs</a:t>
            </a:r>
            <a:r>
              <a:rPr sz="1200" dirty="0"/>
              <a:t> </a:t>
            </a:r>
            <a:r>
              <a:rPr lang="de-DE" sz="1200" dirty="0"/>
              <a:t>zur </a:t>
            </a:r>
            <a:r>
              <a:rPr sz="1200" dirty="0" err="1"/>
              <a:t>Sicherung</a:t>
            </a:r>
            <a:r>
              <a:rPr sz="1200" dirty="0"/>
              <a:t> der FDGO</a:t>
            </a:r>
            <a:r>
              <a:rPr lang="de-DE" sz="1200" dirty="0"/>
              <a:t> gegenüber extremistischen Angriffen. Dazu gehört auch die Forderung nach ‚Wehrhafter Demokratie‘ bzw. metaphorisch nach einer ‚Brandmauer‘. Der Rechtsextremismus-Begriff ist auch notwendig, um z.B. die AfD als extrem und nicht lediglich populistisch zu bezeichnen (Cremer, 2024)</a:t>
            </a:r>
            <a:endParaRPr sz="1200" dirty="0"/>
          </a:p>
        </p:txBody>
      </p:sp>
      <p:cxnSp>
        <p:nvCxnSpPr>
          <p:cNvPr id="3" name="Gerader Verbinder 2">
            <a:extLst>
              <a:ext uri="{FF2B5EF4-FFF2-40B4-BE49-F238E27FC236}">
                <a16:creationId xmlns:a16="http://schemas.microsoft.com/office/drawing/2014/main" id="{143B5135-5344-4EE9-A4FB-FD859216CA7E}"/>
              </a:ext>
            </a:extLst>
          </p:cNvPr>
          <p:cNvCxnSpPr/>
          <p:nvPr/>
        </p:nvCxnSpPr>
        <p:spPr bwMode="auto">
          <a:xfrm>
            <a:off x="4812472" y="0"/>
            <a:ext cx="0" cy="509203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755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Foliennummernplatzhalter 5"/>
          <p:cNvSpPr>
            <a:spLocks noGrp="1"/>
          </p:cNvSpPr>
          <p:nvPr>
            <p:ph type="sldNum" sz="quarter" idx="17"/>
          </p:nvPr>
        </p:nvSpPr>
        <p:spPr bwMode="auto"/>
        <p:txBody>
          <a:bodyPr/>
          <a:lstStyle/>
          <a:p>
            <a:pPr>
              <a:defRPr/>
            </a:pPr>
            <a:fld id="{3E01A2B2-10AD-754B-9B4C-E5B6FED423D0}" type="slidenum">
              <a:rPr lang="de-DE"/>
              <a:t>9</a:t>
            </a:fld>
            <a:endParaRPr lang="de-DE"/>
          </a:p>
        </p:txBody>
      </p:sp>
      <p:sp>
        <p:nvSpPr>
          <p:cNvPr id="3" name="Textplatzhalter 2"/>
          <p:cNvSpPr>
            <a:spLocks noGrp="1"/>
          </p:cNvSpPr>
          <p:nvPr>
            <p:ph type="body" sz="quarter" idx="14"/>
          </p:nvPr>
        </p:nvSpPr>
        <p:spPr bwMode="auto">
          <a:xfrm>
            <a:off x="214769" y="1779661"/>
            <a:ext cx="4456729" cy="2880319"/>
          </a:xfrm>
        </p:spPr>
        <p:txBody>
          <a:bodyPr vertOverflow="overflow" horzOverflow="overflow" vert="horz" wrap="square" lIns="91440" tIns="45720" rIns="91440" bIns="45720" numCol="1" spcCol="0" rtlCol="0" fromWordArt="0" anchor="t" anchorCtr="0" forceAA="0" compatLnSpc="0">
            <a:normAutofit fontScale="80000" lnSpcReduction="20000"/>
          </a:bodyPr>
          <a:lstStyle/>
          <a:p>
            <a:pPr>
              <a:defRPr/>
            </a:pPr>
            <a:r>
              <a:rPr lang="de-DE" dirty="0">
                <a:solidFill>
                  <a:schemeClr val="bg1">
                    <a:lumMod val="95000"/>
                  </a:schemeClr>
                </a:solidFill>
              </a:rPr>
              <a:t>Um diese Einstufungen ranken sich vielfältige Anträge der AfD sowie wiederkehrende Bestätigungen der Kategorisierung als rechtsextremer Verdachtsfall und gesichert rechtsextrem. Die Junge Alternative ist bundesweit gesichert rechtsextrem.</a:t>
            </a:r>
            <a:endParaRPr dirty="0">
              <a:solidFill>
                <a:schemeClr val="bg1">
                  <a:lumMod val="95000"/>
                </a:schemeClr>
              </a:solidFill>
            </a:endParaRPr>
          </a:p>
          <a:p>
            <a:pPr>
              <a:defRPr/>
            </a:pPr>
            <a:endParaRPr dirty="0">
              <a:solidFill>
                <a:schemeClr val="bg1">
                  <a:lumMod val="95000"/>
                </a:schemeClr>
              </a:solidFill>
            </a:endParaRPr>
          </a:p>
          <a:p>
            <a:pPr>
              <a:defRPr/>
            </a:pPr>
            <a:r>
              <a:rPr lang="de-DE" dirty="0">
                <a:solidFill>
                  <a:schemeClr val="bg1">
                    <a:lumMod val="95000"/>
                  </a:schemeClr>
                </a:solidFill>
              </a:rPr>
              <a:t>„hinreichende tatsächliche Anhaltspunkte (…), dass die Partei Bestrebungen verfolg[t], die gegen die Menschenwürde und gegen das Demokratieprinzip gerichtet [sind] </a:t>
            </a:r>
            <a:r>
              <a:rPr lang="de-DE" sz="1100" dirty="0">
                <a:solidFill>
                  <a:schemeClr val="bg1">
                    <a:lumMod val="95000"/>
                  </a:schemeClr>
                </a:solidFill>
              </a:rPr>
              <a:t>(Verwaltungsgericht Dresden lehnt Eilantrag der AfD Sachsen gegen die Einstufung als gesichert rechtsextrem durch den Landesverfassungsschutz ab, 16.7.2024)</a:t>
            </a:r>
            <a:endParaRPr dirty="0">
              <a:solidFill>
                <a:schemeClr val="bg1">
                  <a:lumMod val="95000"/>
                </a:schemeClr>
              </a:solidFill>
            </a:endParaRPr>
          </a:p>
        </p:txBody>
      </p:sp>
      <p:pic>
        <p:nvPicPr>
          <p:cNvPr id="4" name="Grafik 3" descr="Ein Bild, das Text, Karte, Schrift enthält.&#10;&#10;KI-generierte Inhalte können fehlerhaft sein.">
            <a:extLst>
              <a:ext uri="{FF2B5EF4-FFF2-40B4-BE49-F238E27FC236}">
                <a16:creationId xmlns:a16="http://schemas.microsoft.com/office/drawing/2014/main" id="{A9411A8A-D807-9F6A-66C5-13B254A80AC3}"/>
              </a:ext>
            </a:extLst>
          </p:cNvPr>
          <p:cNvPicPr>
            <a:picLocks noChangeAspect="1"/>
          </p:cNvPicPr>
          <p:nvPr/>
        </p:nvPicPr>
        <p:blipFill>
          <a:blip r:embed="rId3"/>
          <a:stretch>
            <a:fillRect/>
          </a:stretch>
        </p:blipFill>
        <p:spPr>
          <a:xfrm>
            <a:off x="3923928" y="0"/>
            <a:ext cx="51435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Foliennummernplatzhalter 5"/>
          <p:cNvSpPr>
            <a:spLocks noGrp="1"/>
          </p:cNvSpPr>
          <p:nvPr>
            <p:ph type="sldNum" sz="quarter" idx="17"/>
          </p:nvPr>
        </p:nvSpPr>
        <p:spPr bwMode="auto"/>
        <p:txBody>
          <a:bodyPr/>
          <a:lstStyle/>
          <a:p>
            <a:pPr>
              <a:defRPr/>
            </a:pPr>
            <a:fld id="{3E01A2B2-10AD-754B-9B4C-E5B6FED423D0}" type="slidenum">
              <a:rPr lang="de-DE"/>
              <a:t>10</a:t>
            </a:fld>
            <a:endParaRPr lang="de-DE"/>
          </a:p>
        </p:txBody>
      </p:sp>
      <p:sp>
        <p:nvSpPr>
          <p:cNvPr id="3" name="Textplatzhalter 2"/>
          <p:cNvSpPr>
            <a:spLocks noGrp="1"/>
          </p:cNvSpPr>
          <p:nvPr>
            <p:ph type="body" sz="quarter" idx="14"/>
          </p:nvPr>
        </p:nvSpPr>
        <p:spPr bwMode="auto">
          <a:xfrm>
            <a:off x="214769" y="1779661"/>
            <a:ext cx="4456729" cy="2880319"/>
          </a:xfrm>
        </p:spPr>
        <p:txBody>
          <a:bodyPr vertOverflow="overflow" horzOverflow="overflow" vert="horz" wrap="square" lIns="91440" tIns="45720" rIns="91440" bIns="45720" numCol="1" spcCol="0" rtlCol="0" fromWordArt="0" anchor="t" anchorCtr="0" forceAA="0" compatLnSpc="0">
            <a:normAutofit fontScale="95000" lnSpcReduction="10000"/>
          </a:bodyPr>
          <a:lstStyle/>
          <a:p>
            <a:pPr>
              <a:defRPr/>
            </a:pPr>
            <a:r>
              <a:rPr lang="de-DE" dirty="0"/>
              <a:t>Verfassungsschutz-Einstufung, bekannt gegeben durch Innenministerin Nancy Faeser (SPD) als nahezu letzte Amtshandlung der Ampelregierung am 02.05.2025.</a:t>
            </a:r>
          </a:p>
          <a:p>
            <a:pPr>
              <a:defRPr/>
            </a:pPr>
            <a:r>
              <a:rPr lang="de-DE" b="1" dirty="0"/>
              <a:t>Es ist insofern beschönigend, die AfD nicht als rechtsextrem zu bezeichnen, z.B. „nur“ als rechtspopulistisch, Cremer 2024).</a:t>
            </a:r>
            <a:endParaRPr b="1" dirty="0"/>
          </a:p>
        </p:txBody>
      </p:sp>
      <p:pic>
        <p:nvPicPr>
          <p:cNvPr id="4" name="Grafik 3" descr="Ein Bild, das Text, Screenshot, Schrift, Karte enthält.&#10;&#10;KI-generierte Inhalte können fehlerhaft sein.">
            <a:extLst>
              <a:ext uri="{FF2B5EF4-FFF2-40B4-BE49-F238E27FC236}">
                <a16:creationId xmlns:a16="http://schemas.microsoft.com/office/drawing/2014/main" id="{EF2F4DE8-971D-9ABE-F1D2-1D7D472C094D}"/>
              </a:ext>
            </a:extLst>
          </p:cNvPr>
          <p:cNvPicPr>
            <a:picLocks noChangeAspect="1"/>
          </p:cNvPicPr>
          <p:nvPr/>
        </p:nvPicPr>
        <p:blipFill>
          <a:blip r:embed="rId3"/>
          <a:stretch>
            <a:fillRect/>
          </a:stretch>
        </p:blipFill>
        <p:spPr>
          <a:xfrm>
            <a:off x="6776357" y="-11110"/>
            <a:ext cx="2367643" cy="5143500"/>
          </a:xfrm>
          <a:prstGeom prst="rect">
            <a:avLst/>
          </a:prstGeom>
        </p:spPr>
      </p:pic>
    </p:spTree>
    <p:extLst>
      <p:ext uri="{BB962C8B-B14F-4D97-AF65-F5344CB8AC3E}">
        <p14:creationId xmlns:p14="http://schemas.microsoft.com/office/powerpoint/2010/main" val="3781637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24C1B2-80FB-4A90-B053-CB1201B19257}"/>
              </a:ext>
            </a:extLst>
          </p:cNvPr>
          <p:cNvSpPr>
            <a:spLocks noGrp="1"/>
          </p:cNvSpPr>
          <p:nvPr>
            <p:ph type="title"/>
          </p:nvPr>
        </p:nvSpPr>
        <p:spPr/>
        <p:txBody>
          <a:bodyPr/>
          <a:lstStyle/>
          <a:p>
            <a:r>
              <a:rPr lang="de-DE" dirty="0"/>
              <a:t>AfD gesichert rechtsextrem</a:t>
            </a:r>
          </a:p>
        </p:txBody>
      </p:sp>
      <p:sp>
        <p:nvSpPr>
          <p:cNvPr id="3" name="Textplatzhalter 2">
            <a:extLst>
              <a:ext uri="{FF2B5EF4-FFF2-40B4-BE49-F238E27FC236}">
                <a16:creationId xmlns:a16="http://schemas.microsoft.com/office/drawing/2014/main" id="{11D013AB-CB4E-46FC-A4FA-91AFDC0C0795}"/>
              </a:ext>
            </a:extLst>
          </p:cNvPr>
          <p:cNvSpPr>
            <a:spLocks noGrp="1"/>
          </p:cNvSpPr>
          <p:nvPr>
            <p:ph type="body" sz="quarter" idx="14"/>
          </p:nvPr>
        </p:nvSpPr>
        <p:spPr/>
        <p:txBody>
          <a:bodyPr/>
          <a:lstStyle/>
          <a:p>
            <a:r>
              <a:rPr lang="de-DE" dirty="0"/>
              <a:t>02.05.2025</a:t>
            </a:r>
          </a:p>
          <a:p>
            <a:endParaRPr lang="de-DE" dirty="0"/>
          </a:p>
        </p:txBody>
      </p:sp>
      <p:sp>
        <p:nvSpPr>
          <p:cNvPr id="5" name="Fußzeilenplatzhalter 4">
            <a:extLst>
              <a:ext uri="{FF2B5EF4-FFF2-40B4-BE49-F238E27FC236}">
                <a16:creationId xmlns:a16="http://schemas.microsoft.com/office/drawing/2014/main" id="{5CEAC61D-2207-4EAF-8ECC-DFBD88EDB61F}"/>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9BAB0F96-A4D7-4970-A494-C4C5520C1639}"/>
              </a:ext>
            </a:extLst>
          </p:cNvPr>
          <p:cNvSpPr>
            <a:spLocks noGrp="1"/>
          </p:cNvSpPr>
          <p:nvPr>
            <p:ph type="sldNum" sz="quarter" idx="17"/>
          </p:nvPr>
        </p:nvSpPr>
        <p:spPr/>
        <p:txBody>
          <a:bodyPr/>
          <a:lstStyle/>
          <a:p>
            <a:pPr>
              <a:defRPr/>
            </a:pPr>
            <a:fld id="{3E01A2B2-10AD-754B-9B4C-E5B6FED423D0}" type="slidenum">
              <a:rPr lang="de-DE" smtClean="0"/>
              <a:t>11</a:t>
            </a:fld>
            <a:endParaRPr lang="de-DE"/>
          </a:p>
        </p:txBody>
      </p:sp>
      <p:pic>
        <p:nvPicPr>
          <p:cNvPr id="8" name="Grafik 7">
            <a:extLst>
              <a:ext uri="{FF2B5EF4-FFF2-40B4-BE49-F238E27FC236}">
                <a16:creationId xmlns:a16="http://schemas.microsoft.com/office/drawing/2014/main" id="{C0FAC471-A762-4867-BA4A-B8A4F0808E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29397" y="483518"/>
            <a:ext cx="2374851" cy="4011910"/>
          </a:xfrm>
          <a:prstGeom prst="rect">
            <a:avLst/>
          </a:prstGeom>
        </p:spPr>
      </p:pic>
      <p:pic>
        <p:nvPicPr>
          <p:cNvPr id="10" name="Grafik 9">
            <a:extLst>
              <a:ext uri="{FF2B5EF4-FFF2-40B4-BE49-F238E27FC236}">
                <a16:creationId xmlns:a16="http://schemas.microsoft.com/office/drawing/2014/main" id="{1FE12ECD-9CAA-4B30-A7B4-0CCF56C562F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05661" y="483518"/>
            <a:ext cx="2374851" cy="4011910"/>
          </a:xfrm>
          <a:prstGeom prst="rect">
            <a:avLst/>
          </a:prstGeom>
        </p:spPr>
      </p:pic>
    </p:spTree>
    <p:extLst>
      <p:ext uri="{BB962C8B-B14F-4D97-AF65-F5344CB8AC3E}">
        <p14:creationId xmlns:p14="http://schemas.microsoft.com/office/powerpoint/2010/main" val="880152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Brandmauer: Metapher für wehrhafte Demokratie (</a:t>
            </a:r>
            <a:r>
              <a:rPr lang="de-DE" dirty="0" err="1"/>
              <a:t>fdGO</a:t>
            </a:r>
            <a:r>
              <a:rPr lang="de-DE" dirty="0"/>
              <a:t>)</a:t>
            </a:r>
            <a:endParaRPr dirty="0"/>
          </a:p>
        </p:txBody>
      </p:sp>
      <p:sp>
        <p:nvSpPr>
          <p:cNvPr id="3" name="Textplatzhalter 2"/>
          <p:cNvSpPr>
            <a:spLocks noGrp="1"/>
          </p:cNvSpPr>
          <p:nvPr>
            <p:ph type="body" sz="quarter" idx="14"/>
          </p:nvPr>
        </p:nvSpPr>
        <p:spPr bwMode="auto">
          <a:xfrm>
            <a:off x="214769" y="2139702"/>
            <a:ext cx="8533695" cy="2880320"/>
          </a:xfrm>
        </p:spPr>
        <p:txBody>
          <a:bodyPr>
            <a:normAutofit fontScale="77500" lnSpcReduction="20000"/>
          </a:bodyPr>
          <a:lstStyle/>
          <a:p>
            <a:pPr marL="342900" indent="-342900">
              <a:buFontTx/>
              <a:buChar char="-"/>
              <a:defRPr/>
            </a:pPr>
            <a:r>
              <a:rPr lang="de-DE" b="1" dirty="0"/>
              <a:t>Historischer Befund</a:t>
            </a:r>
            <a:r>
              <a:rPr lang="de-DE" dirty="0"/>
              <a:t>: Faschismus gelangt durch demokratische Kooperation an die Macht. </a:t>
            </a:r>
            <a:endParaRPr dirty="0"/>
          </a:p>
          <a:p>
            <a:pPr marL="342900" indent="-342900">
              <a:buFontTx/>
              <a:buChar char="-"/>
              <a:defRPr/>
            </a:pPr>
            <a:r>
              <a:rPr lang="de-DE" dirty="0"/>
              <a:t>Deshalb </a:t>
            </a:r>
            <a:r>
              <a:rPr lang="de-DE" dirty="0">
                <a:solidFill>
                  <a:srgbClr val="00B050"/>
                </a:solidFill>
              </a:rPr>
              <a:t>wehrhafte</a:t>
            </a:r>
            <a:r>
              <a:rPr lang="de-DE" dirty="0"/>
              <a:t> bzw. </a:t>
            </a:r>
            <a:r>
              <a:rPr lang="de-DE" dirty="0">
                <a:solidFill>
                  <a:srgbClr val="00B050"/>
                </a:solidFill>
              </a:rPr>
              <a:t>streitbare Demokratie </a:t>
            </a:r>
            <a:r>
              <a:rPr lang="de-DE" sz="1300" dirty="0"/>
              <a:t>(Hufen-Gutachten 2024, S. 9, WZB-Studie 2024): </a:t>
            </a:r>
            <a:r>
              <a:rPr lang="de-DE" sz="1900" dirty="0" err="1"/>
              <a:t>fdGO</a:t>
            </a:r>
            <a:r>
              <a:rPr lang="de-DE" sz="1900" dirty="0"/>
              <a:t> wird durch Verfassungsschutz verteidigt. AfD /in Teilen/ gesichert rechtsextrem.</a:t>
            </a:r>
            <a:endParaRPr dirty="0"/>
          </a:p>
          <a:p>
            <a:pPr marL="342900" indent="-342900">
              <a:buFontTx/>
              <a:buChar char="-"/>
              <a:defRPr/>
            </a:pPr>
            <a:r>
              <a:rPr lang="de-DE" dirty="0"/>
              <a:t>Die AfD hat den Begriff "Brandmauer" anfänglich verwendet, um sich angeblich gegen die rechtsextremen Neonazis etc. abzugrenzen. Inzwischen (2024) bekämpft sie die CDU-Brandmauer mit dem Argument, im Osten hätte man schlechte Erfahrungen mit Mauern. Damit wird ein Ost-Heimatgefühl gegen Brandmauer/Wehrhafte Demokratie aufgesetzt</a:t>
            </a:r>
            <a:endParaRPr lang="de-DE" sz="1900" dirty="0"/>
          </a:p>
          <a:p>
            <a:pPr marL="342900" indent="-342900">
              <a:buFontTx/>
              <a:buChar char="-"/>
              <a:defRPr/>
            </a:pPr>
            <a:r>
              <a:rPr lang="de-DE" dirty="0"/>
              <a:t>Deshalb: </a:t>
            </a:r>
            <a:r>
              <a:rPr lang="de-DE" b="1" dirty="0"/>
              <a:t>Keine Koalition mit AfD </a:t>
            </a:r>
            <a:r>
              <a:rPr lang="de-DE" dirty="0"/>
              <a:t>(Beschlüsse aller demokratischen Parteien, entweder einzeln oder vor der Europawahl)</a:t>
            </a:r>
            <a:endParaRPr dirty="0"/>
          </a:p>
          <a:p>
            <a:pPr marL="342900" indent="-342900">
              <a:buFontTx/>
              <a:buChar char="-"/>
              <a:defRPr/>
            </a:pPr>
            <a:r>
              <a:rPr lang="de-DE" b="1" dirty="0"/>
              <a:t>Keine Zusammenarbeit </a:t>
            </a:r>
            <a:r>
              <a:rPr lang="de-DE" dirty="0"/>
              <a:t>(Zustimmung zu AfD-Anträgen, Durchsetzung eigener Anträge mit AfD-Stimmen), keine gemeinsamen </a:t>
            </a:r>
            <a:r>
              <a:rPr lang="de-DE" dirty="0" err="1"/>
              <a:t>Kandidat:innen</a:t>
            </a:r>
            <a:r>
              <a:rPr lang="de-DE" dirty="0"/>
              <a:t> </a:t>
            </a:r>
            <a:endParaRPr dirty="0"/>
          </a:p>
          <a:p>
            <a:pPr marL="342900" indent="-342900">
              <a:buFontTx/>
              <a:buChar char="-"/>
              <a:defRPr/>
            </a:pPr>
            <a:r>
              <a:rPr lang="de-DE" b="1" dirty="0"/>
              <a:t>Realität</a:t>
            </a:r>
            <a:r>
              <a:rPr lang="de-DE" dirty="0"/>
              <a:t>: 80% der Abstimmungen in den Kreisen (bundesweit) folgen dem Ansatz der wehrhaften Demokratie </a:t>
            </a:r>
            <a:r>
              <a:rPr lang="de-DE" sz="1200" dirty="0"/>
              <a:t>(WZB-Studie 2024)</a:t>
            </a:r>
            <a:r>
              <a:rPr lang="de-DE" dirty="0"/>
              <a:t> </a:t>
            </a:r>
            <a:r>
              <a:rPr lang="de-DE" sz="1200" u="sng" dirty="0">
                <a:hlinkClick r:id="rId3" tooltip="https://bibliothek.wzb.eu/pdf/2024/v24-503.pdf"/>
              </a:rPr>
              <a:t>https://bibliothek.wzb.eu/pdf/2024/v24-503.pdf</a:t>
            </a:r>
            <a:r>
              <a:rPr lang="de-DE" sz="1200" dirty="0"/>
              <a:t> </a:t>
            </a:r>
            <a:endParaRPr dirty="0"/>
          </a:p>
          <a:p>
            <a:pPr marL="342900" indent="-342900">
              <a:buFontTx/>
              <a:buChar char="-"/>
              <a:defRPr/>
            </a:pPr>
            <a:endParaRPr lang="de-DE"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12</a:t>
            </a:fld>
            <a:endParaRPr lang="de-DE"/>
          </a:p>
        </p:txBody>
      </p:sp>
    </p:spTree>
    <p:extLst>
      <p:ext uri="{BB962C8B-B14F-4D97-AF65-F5344CB8AC3E}">
        <p14:creationId xmlns:p14="http://schemas.microsoft.com/office/powerpoint/2010/main" val="844309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Lexikon des Bundesministeriums des Innern – BMI Glossar</a:t>
            </a:r>
            <a:endParaRPr dirty="0"/>
          </a:p>
        </p:txBody>
      </p:sp>
      <p:sp>
        <p:nvSpPr>
          <p:cNvPr id="3" name="Textplatzhalter 2"/>
          <p:cNvSpPr>
            <a:spLocks noGrp="1"/>
          </p:cNvSpPr>
          <p:nvPr>
            <p:ph type="body" sz="quarter" idx="14"/>
          </p:nvPr>
        </p:nvSpPr>
        <p:spPr bwMode="auto"/>
        <p:txBody>
          <a:bodyPr>
            <a:normAutofit fontScale="62500" lnSpcReduction="20000"/>
          </a:bodyPr>
          <a:lstStyle/>
          <a:p>
            <a:pPr>
              <a:defRPr/>
            </a:pPr>
            <a:r>
              <a:rPr lang="de-DE" b="1"/>
              <a:t>Rechtsextremismus</a:t>
            </a:r>
            <a:endParaRPr/>
          </a:p>
          <a:p>
            <a:pPr>
              <a:defRPr/>
            </a:pPr>
            <a:r>
              <a:rPr lang="de-DE"/>
              <a:t>„Der Rechtsextremismus ist kein ideologisch geschlossenes Gebilde. Die Wurzeln aller rechtsextremistischen Aktivitäten sind Nationalismus und Rassismus. Die eigene, nur "völkisch" verstandene Nation wird als ein so wichtiges, absolutes Gut angesehen, dass sich die Interessen anderer Nationalitäten, aber auch die Rechte des Einzelnen dem unterzuordnen haben. Die eigene "Rasse" wird als höherwertig gegenüber anderen bewertet. Daher soll - so die rechtsextremistische Vorstellung - das deutsche Volk vor "rassisch minderwertigen" Ausländern und vor einer "Völkervermischung" bewahrt werden.</a:t>
            </a:r>
            <a:br>
              <a:rPr lang="de-DE"/>
            </a:br>
            <a:endParaRPr lang="de-DE"/>
          </a:p>
          <a:p>
            <a:pPr>
              <a:defRPr/>
            </a:pPr>
            <a:r>
              <a:rPr lang="de-DE"/>
              <a:t>Folgende Grundeinstellungen lassen sich beim Rechtsextremismus ausmachen:</a:t>
            </a:r>
            <a:endParaRPr/>
          </a:p>
          <a:p>
            <a:pPr marL="342900" indent="-342900">
              <a:buFont typeface="Arial"/>
              <a:buChar char="•"/>
              <a:defRPr/>
            </a:pPr>
            <a:r>
              <a:rPr lang="de-DE"/>
              <a:t>Ablehnung der für die freiheitliche demokratische Grundordnung fundamentalen Gleichheit aller Menschen; Verachtung des auf dem Prinzip gleicher Rechte beruhenden demokratischen Verfassungsstaates;</a:t>
            </a:r>
            <a:endParaRPr/>
          </a:p>
          <a:p>
            <a:pPr marL="342900" indent="-342900">
              <a:buFont typeface="Arial"/>
              <a:buChar char="•"/>
              <a:defRPr/>
            </a:pPr>
            <a:r>
              <a:rPr lang="de-DE"/>
              <a:t>übersteigerter, oft aggressiver Nationalismus, verbunden mit einer Feindschaft gegen Fremde oder fremd Aussehende, gegen Minderheiten, fremde Völker und Staaten;</a:t>
            </a:r>
            <a:endParaRPr/>
          </a:p>
          <a:p>
            <a:pPr marL="342900" indent="-342900">
              <a:buFont typeface="Arial"/>
              <a:buChar char="•"/>
              <a:defRPr/>
            </a:pPr>
            <a:r>
              <a:rPr lang="de-DE"/>
              <a:t>Verschweigen, Verharmlosung oder Leugnung der Verbrechen, die von Deutschen unter nationalsozialistischer Herrschaft verübt worden sind, Betonung angeblich positiver Leistungen des "Dritten Reiches".“</a:t>
            </a:r>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Wie funktioniert Rechtspopulismus </a:t>
            </a:r>
            <a:endParaRPr/>
          </a:p>
        </p:txBody>
      </p:sp>
      <p:sp>
        <p:nvSpPr>
          <p:cNvPr id="3" name="Textplatzhalter 2"/>
          <p:cNvSpPr>
            <a:spLocks noGrp="1"/>
          </p:cNvSpPr>
          <p:nvPr>
            <p:ph type="body" sz="quarter" idx="14"/>
          </p:nvPr>
        </p:nvSpPr>
        <p:spPr bwMode="auto"/>
        <p:txBody>
          <a:bodyPr>
            <a:normAutofit fontScale="55000" lnSpcReduction="20000"/>
          </a:bodyPr>
          <a:lstStyle/>
          <a:p>
            <a:pPr>
              <a:defRPr/>
            </a:pPr>
            <a:r>
              <a:rPr lang="de-DE" dirty="0"/>
              <a:t>Populismus, auch Linkspopulismus wird zugeschrieben, sich durch Protektion der eigenen Bevölkerung auszuzeichnen, dabei jedoch ohne Fremdenfeindlichkeit auszukommen, sie gelten dabei als notwendiges Korrektiv von Demokratien (</a:t>
            </a:r>
            <a:r>
              <a:rPr lang="de-DE" dirty="0" err="1"/>
              <a:t>Nuissl</a:t>
            </a:r>
            <a:r>
              <a:rPr lang="de-DE" dirty="0"/>
              <a:t> &amp; Popovic, 2020). Bekannte Vertreterin dieser Linie ist Chantal </a:t>
            </a:r>
            <a:r>
              <a:rPr lang="de-DE" dirty="0" err="1"/>
              <a:t>Mouffe</a:t>
            </a:r>
            <a:r>
              <a:rPr lang="de-DE" dirty="0"/>
              <a:t> (2018). Davon ist </a:t>
            </a:r>
            <a:r>
              <a:rPr lang="de-DE" i="1" dirty="0"/>
              <a:t>Recht</a:t>
            </a:r>
            <a:r>
              <a:rPr lang="de-DE" dirty="0"/>
              <a:t>spopulismus zu unterscheiden, der sich nicht nur protektiv platziert, sondern mit absichtsvoller </a:t>
            </a:r>
            <a:r>
              <a:rPr lang="de-DE" b="1" dirty="0"/>
              <a:t>Fremden- und Menschenfeindlichkeit </a:t>
            </a:r>
            <a:r>
              <a:rPr lang="de-DE" dirty="0"/>
              <a:t>einhergeht (</a:t>
            </a:r>
            <a:r>
              <a:rPr lang="de-DE" dirty="0" err="1"/>
              <a:t>Nuissl</a:t>
            </a:r>
            <a:r>
              <a:rPr lang="de-DE" dirty="0"/>
              <a:t> &amp; Popovic, 2020, S. 340-341) und zu Demokratieabbau führt (Hanschmann, 2024). Dafür wird die Etablierung einer homogenen </a:t>
            </a:r>
            <a:r>
              <a:rPr lang="de-DE" b="1" dirty="0"/>
              <a:t>Volksvorstellung </a:t>
            </a:r>
            <a:r>
              <a:rPr lang="de-DE" dirty="0"/>
              <a:t>als “Wir” als wichtiges Merkmal des Populismus, insbesondere in der Grenzziehung gegenüber den davon differenten “Anderen”, herangezogen (</a:t>
            </a:r>
            <a:r>
              <a:rPr lang="de-DE" dirty="0" err="1"/>
              <a:t>Panreck</a:t>
            </a:r>
            <a:r>
              <a:rPr lang="de-DE" dirty="0"/>
              <a:t>, 2020). </a:t>
            </a:r>
            <a:endParaRPr dirty="0"/>
          </a:p>
          <a:p>
            <a:pPr>
              <a:defRPr/>
            </a:pPr>
            <a:endParaRPr lang="de-DE" dirty="0"/>
          </a:p>
          <a:p>
            <a:pPr>
              <a:defRPr/>
            </a:pPr>
            <a:r>
              <a:rPr lang="de-DE" dirty="0"/>
              <a:t>Spezifische Merkmale des Rechtspopulismus bestehen in der aggressiven Protektion des “Wir” mithilfe der Abdrängung und Abwertung der “Anderen” (</a:t>
            </a:r>
            <a:r>
              <a:rPr lang="de-DE" dirty="0" err="1"/>
              <a:t>Panreck</a:t>
            </a:r>
            <a:r>
              <a:rPr lang="de-DE" dirty="0"/>
              <a:t> 2020, S. 7). Diskriminierende und abwertende </a:t>
            </a:r>
            <a:r>
              <a:rPr lang="de-DE" b="1" dirty="0"/>
              <a:t>Sprache </a:t>
            </a:r>
            <a:r>
              <a:rPr lang="de-DE" dirty="0"/>
              <a:t>(mithilfe sogenannter “Kampfbegriffe”, (Gießelmann, Kerst et al. 2019)</a:t>
            </a:r>
            <a:r>
              <a:rPr lang="de-DE" b="1" dirty="0"/>
              <a:t> </a:t>
            </a:r>
            <a:r>
              <a:rPr lang="de-DE" dirty="0"/>
              <a:t>stellt daher einen wichtigen Teil populistischer Strategien dar. Als umkämpft gelten die „</a:t>
            </a:r>
            <a:r>
              <a:rPr lang="de-DE" b="1" dirty="0"/>
              <a:t>Grenzen des Sagbaren</a:t>
            </a:r>
            <a:r>
              <a:rPr lang="de-DE" dirty="0"/>
              <a:t>“, nämlich die Grenzen der gesellschaftlich </a:t>
            </a:r>
            <a:r>
              <a:rPr lang="de-DE" dirty="0" err="1"/>
              <a:t>unsanktionierten</a:t>
            </a:r>
            <a:r>
              <a:rPr lang="de-DE" dirty="0"/>
              <a:t> Abwertungen. Diese Grenzen verschieben sich laut </a:t>
            </a:r>
            <a:r>
              <a:rPr lang="de-DE" dirty="0" err="1"/>
              <a:t>Biskamp</a:t>
            </a:r>
            <a:r>
              <a:rPr lang="de-DE" dirty="0"/>
              <a:t> (2021) allerdings historisch weniger nach rechts, sondern stellen die Kontinuität mit früheren, aus der politischen Mitte geäußerten rechten Diskursen her (S. 39-40). </a:t>
            </a:r>
            <a:endParaRPr dirty="0"/>
          </a:p>
          <a:p>
            <a:pPr>
              <a:defRPr/>
            </a:pPr>
            <a:endParaRPr lang="de-DE" dirty="0"/>
          </a:p>
          <a:p>
            <a:pPr>
              <a:defRPr/>
            </a:pPr>
            <a:r>
              <a:rPr lang="de-DE" dirty="0"/>
              <a:t>Wird zudem die freiheitlich-demokratische Grundordnung in Frage gestellt, handelt es sich laut Bundesamt für Verfassungsschutz (siehe Link) um </a:t>
            </a:r>
            <a:r>
              <a:rPr lang="de-DE" b="1" dirty="0"/>
              <a:t>Rechtsextremismus</a:t>
            </a:r>
            <a:r>
              <a:rPr lang="de-DE" dirty="0"/>
              <a:t>. </a:t>
            </a:r>
            <a:r>
              <a:rPr lang="de-DE" sz="1300" u="sng" dirty="0">
                <a:hlinkClick r:id="rId3" tooltip="https://www.verfassungsschutz.de/DE/themen/rechtsextremismus/begriff-und-erscheinungsformen/begriff-und-erscheinungsformen_artikel.html"/>
              </a:rPr>
              <a:t>https://www.verfassungsschutz.de/DE/themen/rechtsextremismus/begriff-und-erscheinungsformen/begriff-und-erscheinungsformen_artikel.html</a:t>
            </a:r>
            <a:r>
              <a:rPr lang="de-DE" sz="1300" dirty="0"/>
              <a:t>, Zugriff am 25.03.2024</a:t>
            </a:r>
            <a:endParaRPr dirty="0"/>
          </a:p>
          <a:p>
            <a:pPr>
              <a:defRPr/>
            </a:pPr>
            <a:r>
              <a:rPr lang="de-DE" dirty="0">
                <a:hlinkClick r:id="rId4"/>
              </a:rPr>
              <a:t>https://www.gesetze-im-internet.de/gg/GG.pdf</a:t>
            </a:r>
            <a:r>
              <a:rPr lang="de-DE" dirty="0"/>
              <a:t> (Grundgesetz, als Kern der FDGO)</a:t>
            </a:r>
            <a:endParaRPr dirty="0"/>
          </a:p>
          <a:p>
            <a:pPr>
              <a:defRPr/>
            </a:pPr>
            <a:endParaRPr lang="de-DE" dirty="0"/>
          </a:p>
          <a:p>
            <a:pPr>
              <a:defRPr/>
            </a:pPr>
            <a:r>
              <a:rPr lang="de-DE" dirty="0" err="1"/>
              <a:t>Rassismustheorie</a:t>
            </a:r>
            <a:r>
              <a:rPr lang="de-DE" dirty="0"/>
              <a:t> (z.B. El </a:t>
            </a:r>
            <a:r>
              <a:rPr lang="de-DE" dirty="0" err="1"/>
              <a:t>Mafaalani</a:t>
            </a:r>
            <a:r>
              <a:rPr lang="de-DE" dirty="0"/>
              <a:t> 2021) zeigt einen Dreischritt: Dabei wird das </a:t>
            </a:r>
            <a:r>
              <a:rPr lang="de-DE" b="1" dirty="0"/>
              <a:t>Othering </a:t>
            </a:r>
            <a:r>
              <a:rPr lang="de-DE" dirty="0"/>
              <a:t>(Said 1979) als erster Schritt verstanden, gefolgt von </a:t>
            </a:r>
            <a:r>
              <a:rPr lang="de-DE" b="1" dirty="0"/>
              <a:t>Diskriminierungen </a:t>
            </a:r>
            <a:r>
              <a:rPr lang="de-DE" dirty="0"/>
              <a:t>und drittens von </a:t>
            </a:r>
            <a:r>
              <a:rPr lang="de-DE" b="1" dirty="0"/>
              <a:t>Teilhabeausschlüssen</a:t>
            </a:r>
            <a:r>
              <a:rPr lang="de-DE" dirty="0"/>
              <a:t>. Die drei Schritte können strukturell, nichtintentional oder intentional erfolgen. Im Rechtspopulismus erfolgen sie intentional.</a:t>
            </a:r>
            <a:endParaRPr dirty="0"/>
          </a:p>
          <a:p>
            <a:pPr>
              <a:defRPr/>
            </a:pPr>
            <a:endParaRPr lang="de-DE"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14</a:t>
            </a:fld>
            <a:endParaRPr lang="de-DE"/>
          </a:p>
        </p:txBody>
      </p:sp>
      <p:pic>
        <p:nvPicPr>
          <p:cNvPr id="4" name="Grafik 3"/>
          <p:cNvPicPr>
            <a:picLocks noChangeAspect="1"/>
          </p:cNvPicPr>
          <p:nvPr/>
        </p:nvPicPr>
        <p:blipFill>
          <a:blip r:embed="rId5"/>
          <a:stretch/>
        </p:blipFill>
        <p:spPr bwMode="auto">
          <a:xfrm>
            <a:off x="5190346" y="-187"/>
            <a:ext cx="2622014" cy="1377108"/>
          </a:xfrm>
          <a:prstGeom prst="rect">
            <a:avLst/>
          </a:prstGeom>
        </p:spPr>
      </p:pic>
      <p:pic>
        <p:nvPicPr>
          <p:cNvPr id="7" name="Grafik 6"/>
          <p:cNvPicPr>
            <a:picLocks noChangeAspect="1"/>
          </p:cNvPicPr>
          <p:nvPr/>
        </p:nvPicPr>
        <p:blipFill>
          <a:blip r:embed="rId6"/>
          <a:stretch/>
        </p:blipFill>
        <p:spPr bwMode="auto">
          <a:xfrm>
            <a:off x="7784868" y="0"/>
            <a:ext cx="1359132" cy="134761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Befunde zu rechtspopulistischen Bildungspolitiken</a:t>
            </a:r>
            <a:endParaRPr/>
          </a:p>
        </p:txBody>
      </p:sp>
      <p:sp>
        <p:nvSpPr>
          <p:cNvPr id="3" name="Textplatzhalter 2"/>
          <p:cNvSpPr>
            <a:spLocks noGrp="1"/>
          </p:cNvSpPr>
          <p:nvPr>
            <p:ph type="body" sz="quarter" idx="14"/>
          </p:nvPr>
        </p:nvSpPr>
        <p:spPr bwMode="auto"/>
        <p:txBody>
          <a:bodyPr>
            <a:normAutofit fontScale="47500" lnSpcReduction="20000"/>
          </a:bodyPr>
          <a:lstStyle/>
          <a:p>
            <a:pPr>
              <a:spcAft>
                <a:spcPts val="600"/>
              </a:spcAft>
              <a:defRPr/>
            </a:pPr>
            <a:r>
              <a:rPr lang="de-DE" dirty="0"/>
              <a:t>Die Befunde zu </a:t>
            </a:r>
            <a:r>
              <a:rPr lang="de-DE" b="1" dirty="0"/>
              <a:t>Bildungspolitiken </a:t>
            </a:r>
            <a:r>
              <a:rPr lang="de-DE" dirty="0"/>
              <a:t>von vierzehn europäischen, rechtspopulistischen Parteien weisen übereinstimmend auf “</a:t>
            </a:r>
            <a:r>
              <a:rPr lang="de-DE" dirty="0" err="1"/>
              <a:t>Nativism</a:t>
            </a:r>
            <a:r>
              <a:rPr lang="de-DE" dirty="0"/>
              <a:t>”, “</a:t>
            </a:r>
            <a:r>
              <a:rPr lang="de-DE" dirty="0" err="1"/>
              <a:t>Authoritarianism</a:t>
            </a:r>
            <a:r>
              <a:rPr lang="de-DE" dirty="0"/>
              <a:t>” und “</a:t>
            </a:r>
            <a:r>
              <a:rPr lang="de-DE" dirty="0" err="1"/>
              <a:t>Populism</a:t>
            </a:r>
            <a:r>
              <a:rPr lang="de-DE" dirty="0"/>
              <a:t>” als Parteiideologien hin (Berg, et al. 2023). Daraus leiten die </a:t>
            </a:r>
            <a:r>
              <a:rPr lang="de-DE" dirty="0" err="1"/>
              <a:t>Autor:innen</a:t>
            </a:r>
            <a:r>
              <a:rPr lang="de-DE" dirty="0"/>
              <a:t> erwartbare Bildungspolitiken ab und prüfen sie an den Parteiprogrammen. Erwartet werden kann daher die </a:t>
            </a:r>
            <a:r>
              <a:rPr lang="de-DE" i="1" dirty="0"/>
              <a:t>Ausgrenzung </a:t>
            </a:r>
            <a:r>
              <a:rPr lang="de-DE" dirty="0"/>
              <a:t>aller als nicht “nativ” konstruierten Bevölkerungsteile, erheblicher Einfluss auf die </a:t>
            </a:r>
            <a:r>
              <a:rPr lang="de-DE" i="1" dirty="0"/>
              <a:t>Inhalte </a:t>
            </a:r>
            <a:r>
              <a:rPr lang="de-DE" dirty="0"/>
              <a:t>mit Bevorzugung praktischer (nicht-akademischer) Betätigung, eine reaktionäre </a:t>
            </a:r>
            <a:r>
              <a:rPr lang="de-DE" i="1" dirty="0"/>
              <a:t>Geschichtsdeutung </a:t>
            </a:r>
            <a:r>
              <a:rPr lang="de-DE" dirty="0"/>
              <a:t>und eine </a:t>
            </a:r>
            <a:r>
              <a:rPr lang="de-DE" i="1" dirty="0"/>
              <a:t>sozial-differenzierende Bildungspolitik </a:t>
            </a:r>
            <a:r>
              <a:rPr lang="de-DE" dirty="0"/>
              <a:t>(Berg, et al. 2023). Gerade Letztere ist für die Frage geringer Literalität von hoher Bedeutung. Rechtspopulistische Parteien vertreten </a:t>
            </a:r>
            <a:r>
              <a:rPr lang="de-DE" b="1" dirty="0"/>
              <a:t>soziale Differenzierung </a:t>
            </a:r>
            <a:r>
              <a:rPr lang="de-DE" dirty="0"/>
              <a:t>in erkennbarer Kontinuität zum nationalsozialistischen </a:t>
            </a:r>
            <a:r>
              <a:rPr lang="de-DE" b="1" dirty="0"/>
              <a:t>Leistungsfanatismus </a:t>
            </a:r>
            <a:r>
              <a:rPr lang="de-DE" dirty="0"/>
              <a:t>(Wehler, 2008) eine bildungspolitische Ideologie von Leistung und Selektion (Nikolai 2024) sowie eine monolingual (Gogolin, 2008) idealisierte Vorstellung einheitlicher </a:t>
            </a:r>
            <a:r>
              <a:rPr lang="de-DE" b="1" dirty="0" err="1"/>
              <a:t>Deutschsprachigkeit</a:t>
            </a:r>
            <a:r>
              <a:rPr lang="de-DE" dirty="0"/>
              <a:t>. </a:t>
            </a:r>
            <a:endParaRPr dirty="0"/>
          </a:p>
          <a:p>
            <a:pPr>
              <a:spcAft>
                <a:spcPts val="600"/>
              </a:spcAft>
              <a:defRPr/>
            </a:pPr>
            <a:r>
              <a:rPr lang="de-DE" dirty="0"/>
              <a:t>Kritisiert wird vonseiten der Bildungsforschung, dass neoliberale Überhöhungen des Leistungsnarrativs</a:t>
            </a:r>
            <a:r>
              <a:rPr lang="de-DE" b="1" dirty="0"/>
              <a:t> </a:t>
            </a:r>
            <a:r>
              <a:rPr lang="de-DE" dirty="0"/>
              <a:t>als Herrschaftsinstrument wirken, indem Menschen mit ungünstiger Klassenherkunft (</a:t>
            </a:r>
            <a:r>
              <a:rPr lang="de-DE" dirty="0" err="1"/>
              <a:t>Seeck</a:t>
            </a:r>
            <a:r>
              <a:rPr lang="de-DE" dirty="0"/>
              <a:t>, 2022), mit Behinderungen oder Beeinträchtigungen oder in höherem Lebensalter (Kulmus, </a:t>
            </a:r>
            <a:r>
              <a:rPr lang="de-DE" dirty="0" err="1"/>
              <a:t>under</a:t>
            </a:r>
            <a:r>
              <a:rPr lang="de-DE" dirty="0"/>
              <a:t> review) als eingeschränkt leistungsfähig und unzureichend „nützlich“ diskriminiert werden (Heinemann &amp; Akbaba, 2023). Darüber hinaus finden sich fremdenfeindliche Abwertungen weltweit in den Ansätzen rechtspopulistischer Parteien (</a:t>
            </a:r>
            <a:r>
              <a:rPr lang="de-DE" dirty="0" err="1"/>
              <a:t>Kumral</a:t>
            </a:r>
            <a:r>
              <a:rPr lang="de-DE" dirty="0"/>
              <a:t>, 2020, S. 755). Bekannt ist weiter, dass rechtspopulistische Parteien versuchen, </a:t>
            </a:r>
            <a:r>
              <a:rPr lang="de-DE" b="1" dirty="0"/>
              <a:t>Einfluss auf das Bildungswesen </a:t>
            </a:r>
            <a:r>
              <a:rPr lang="de-DE" dirty="0"/>
              <a:t>zu gewinnen, weil sie hier unterhalb der gesetzlichen Regelungsebene bereits mit Verwaltungsvorschriften erheblichen Einfluss ausüben können (Hanschmann, 2024). Befunde für rechtspopulistische Einschüchterungsversuche verdichten sich in jüngerer Zeit (Hanschmann, 2024, Nikolai, 2024). </a:t>
            </a:r>
            <a:endParaRPr dirty="0"/>
          </a:p>
          <a:p>
            <a:pPr>
              <a:spcAft>
                <a:spcPts val="600"/>
              </a:spcAft>
              <a:defRPr/>
            </a:pPr>
            <a:r>
              <a:rPr lang="de-DE" dirty="0"/>
              <a:t>Im Verhältnis von </a:t>
            </a:r>
            <a:r>
              <a:rPr lang="de-DE" b="1" dirty="0"/>
              <a:t>Rechtspopulismus und Bildung </a:t>
            </a:r>
            <a:r>
              <a:rPr lang="de-DE" dirty="0"/>
              <a:t>wird bisher überwiegend die politische Bildung oder der Politik- und Geschichtsunterricht an Schulen betrachtet (</a:t>
            </a:r>
            <a:r>
              <a:rPr lang="de-DE" dirty="0" err="1"/>
              <a:t>Nuissl</a:t>
            </a:r>
            <a:r>
              <a:rPr lang="de-DE" dirty="0"/>
              <a:t> &amp; Popovic, 2020, S. 346, </a:t>
            </a:r>
            <a:r>
              <a:rPr lang="de-DE" dirty="0" err="1"/>
              <a:t>Estellés</a:t>
            </a:r>
            <a:r>
              <a:rPr lang="de-DE" dirty="0"/>
              <a:t> et al., 2023, Jahr 2022; Hempel &amp; Jahr 2023). Als international gesichert kann die populistische Unterdrückung sexueller Aufklärung gelten (Bialystok et al., 2020, Baader, 2020). Erste Befunde zeigen populistischen Druck auf bildungspolitische Entwicklungszusammenarbeit (</a:t>
            </a:r>
            <a:r>
              <a:rPr lang="de-DE" dirty="0" err="1"/>
              <a:t>Faltas</a:t>
            </a:r>
            <a:r>
              <a:rPr lang="de-DE" dirty="0"/>
              <a:t> et al., 2024). </a:t>
            </a:r>
            <a:endParaRPr dirty="0"/>
          </a:p>
          <a:p>
            <a:pPr>
              <a:spcAft>
                <a:spcPts val="600"/>
              </a:spcAft>
              <a:defRPr/>
            </a:pPr>
            <a:r>
              <a:rPr lang="de-DE" dirty="0"/>
              <a:t>Populismus setzt somit </a:t>
            </a:r>
            <a:r>
              <a:rPr lang="de-DE" b="1" dirty="0"/>
              <a:t>Diversität</a:t>
            </a:r>
            <a:r>
              <a:rPr lang="de-DE" b="1" i="1" dirty="0"/>
              <a:t> </a:t>
            </a:r>
            <a:r>
              <a:rPr lang="de-DE" dirty="0"/>
              <a:t>im Bildungswesen erkennbar unter Druck (Überblick mit Fokus auf Brasilien, Israel und UK: Hussain &amp; &amp; Yunus, 2021).</a:t>
            </a:r>
            <a:endParaRPr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15</a:t>
            </a:fld>
            <a:endParaRPr 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Folgen von Diskriminierung und Populismus</a:t>
            </a:r>
            <a:endParaRPr/>
          </a:p>
        </p:txBody>
      </p:sp>
      <p:sp>
        <p:nvSpPr>
          <p:cNvPr id="3" name="Textplatzhalter 2"/>
          <p:cNvSpPr>
            <a:spLocks noGrp="1"/>
          </p:cNvSpPr>
          <p:nvPr>
            <p:ph type="body" sz="quarter" idx="14"/>
          </p:nvPr>
        </p:nvSpPr>
        <p:spPr bwMode="auto"/>
        <p:txBody>
          <a:bodyPr>
            <a:normAutofit/>
          </a:bodyPr>
          <a:lstStyle/>
          <a:p>
            <a:pPr>
              <a:defRPr/>
            </a:pPr>
            <a:r>
              <a:rPr lang="de-DE"/>
              <a:t>Diskriminierung korreliert mit eingeschränktem </a:t>
            </a:r>
            <a:r>
              <a:rPr lang="de-DE" b="1"/>
              <a:t>Wohlbefinden </a:t>
            </a:r>
            <a:r>
              <a:rPr lang="de-DE"/>
              <a:t>(Schmitt u.a. 2014). Kinder sind vulnerabler als Erwachsene, Einzelne vulnerabler als Gruppen und Benachteiligte sind vulnerabler als Privilegierte (ebd.). Eigene Arbeiten lassen schlussfolgern, dass Teilhabeausschuss bei geringer Literalität subjektiv als </a:t>
            </a:r>
            <a:r>
              <a:rPr lang="de-DE" b="1"/>
              <a:t>Klassismus </a:t>
            </a:r>
            <a:r>
              <a:rPr lang="de-DE"/>
              <a:t>erlebt wird (Grotlüschen/Wilhelm, 2023). Allerdings argumentiert die US-Amerikanerin bell hooks (2020), dass Diskriminierung von Betroffenen internalisiert und weitergetragen wird, sie sieht dafür einen tief verwurzelten, </a:t>
            </a:r>
            <a:r>
              <a:rPr lang="de-DE" b="1"/>
              <a:t>internalisierten </a:t>
            </a:r>
            <a:r>
              <a:rPr lang="de-DE"/>
              <a:t>Rassismus bzw. Klassismus verantwortlich (auch: Freire 1996 [1971]). </a:t>
            </a:r>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16</a:t>
            </a:fld>
            <a:endParaRPr 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platzhalter 1"/>
          <p:cNvSpPr>
            <a:spLocks noGrp="1"/>
          </p:cNvSpPr>
          <p:nvPr>
            <p:ph type="body" sz="quarter" idx="10"/>
          </p:nvPr>
        </p:nvSpPr>
        <p:spPr bwMode="auto"/>
        <p:txBody>
          <a:bodyPr/>
          <a:lstStyle/>
          <a:p>
            <a:pPr>
              <a:defRPr/>
            </a:pPr>
            <a:r>
              <a:rPr lang="de-DE"/>
              <a:t>Prof. Dr. Anke Grotlüschen</a:t>
            </a:r>
            <a:endParaRPr/>
          </a:p>
        </p:txBody>
      </p:sp>
      <p:sp>
        <p:nvSpPr>
          <p:cNvPr id="3" name="Titel 2"/>
          <p:cNvSpPr>
            <a:spLocks noGrp="1"/>
          </p:cNvSpPr>
          <p:nvPr>
            <p:ph type="title"/>
          </p:nvPr>
        </p:nvSpPr>
        <p:spPr bwMode="auto"/>
        <p:txBody>
          <a:bodyPr/>
          <a:lstStyle/>
          <a:p>
            <a:pPr>
              <a:defRPr/>
            </a:pPr>
            <a:r>
              <a:rPr lang="de-DE" dirty="0"/>
              <a:t>Empirie: Einflüsse der extremen Rechten in der Erwachsenen- und Weiterbildung</a:t>
            </a:r>
          </a:p>
        </p:txBody>
      </p:sp>
      <p:pic>
        <p:nvPicPr>
          <p:cNvPr id="5" name="Grafik 4" descr="Ein Bild, das Säugetier, Flusspferd, draußen, Wasser enthält.&#10;&#10;KI-generierte Inhalte können fehlerhaft sein.">
            <a:extLst>
              <a:ext uri="{FF2B5EF4-FFF2-40B4-BE49-F238E27FC236}">
                <a16:creationId xmlns:a16="http://schemas.microsoft.com/office/drawing/2014/main" id="{DC63D016-B742-C007-3146-ED46B07E74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26907"/>
            <a:ext cx="9144000" cy="2458720"/>
          </a:xfrm>
          <a:prstGeom prst="rect">
            <a:avLst/>
          </a:prstGeom>
        </p:spPr>
      </p:pic>
    </p:spTree>
    <p:extLst>
      <p:ext uri="{BB962C8B-B14F-4D97-AF65-F5344CB8AC3E}">
        <p14:creationId xmlns:p14="http://schemas.microsoft.com/office/powerpoint/2010/main" val="4045092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15600777"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t>Schwieriger Feldzugang</a:t>
            </a:r>
          </a:p>
        </p:txBody>
      </p:sp>
      <p:sp>
        <p:nvSpPr>
          <p:cNvPr id="54109003" name="Textplatzhalter 9"/>
          <p:cNvSpPr>
            <a:spLocks noGrp="1"/>
          </p:cNvSpPr>
          <p:nvPr>
            <p:ph type="body" sz="quarter" idx="14"/>
          </p:nvPr>
        </p:nvSpPr>
        <p:spPr bwMode="auto">
          <a:xfrm>
            <a:off x="214768" y="1779661"/>
            <a:ext cx="8533694" cy="2880319"/>
          </a:xfrm>
          <a:prstGeom prst="rect">
            <a:avLst/>
          </a:prstGeom>
        </p:spPr>
        <p:txBody>
          <a:bodyPr>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a:defRPr/>
            </a:pPr>
            <a:r>
              <a:rPr lang="de-DE" sz="2000" b="0" i="0" u="none" strike="noStrike" cap="none" spc="0" dirty="0">
                <a:solidFill>
                  <a:schemeClr val="tx1"/>
                </a:solidFill>
                <a:latin typeface="TheSans UHH"/>
                <a:ea typeface="TheSans UHH"/>
                <a:cs typeface="TheSans UHH"/>
              </a:rPr>
              <a:t>„Teilweise verweigerten einzelne Projekte die</a:t>
            </a:r>
            <a:endParaRPr lang="de-DE" sz="2000" b="0" i="0" u="none" strike="noStrike" cap="none" spc="0" dirty="0">
              <a:solidFill>
                <a:schemeClr val="tx1"/>
              </a:solidFill>
              <a:latin typeface="TheSans UHH"/>
              <a:cs typeface="TheSans UHH"/>
            </a:endParaRPr>
          </a:p>
          <a:p>
            <a:pPr>
              <a:defRPr/>
            </a:pPr>
            <a:r>
              <a:rPr lang="de-DE" sz="2000" b="0" i="0" u="none" strike="noStrike" cap="none" spc="0" dirty="0">
                <a:solidFill>
                  <a:schemeClr val="tx1"/>
                </a:solidFill>
                <a:latin typeface="TheSans UHH"/>
                <a:ea typeface="TheSans UHH"/>
                <a:cs typeface="TheSans UHH"/>
              </a:rPr>
              <a:t>weitere Vermittlung von Interviewkontakten oder die Weiterleitung des Fragebogens ganz“</a:t>
            </a:r>
            <a:r>
              <a:rPr dirty="0"/>
              <a:t> (Schroeder et</a:t>
            </a:r>
            <a:r>
              <a:rPr lang="de-DE" dirty="0"/>
              <a:t> </a:t>
            </a:r>
            <a:r>
              <a:rPr dirty="0"/>
              <a:t>al., 2024, S. 67).</a:t>
            </a:r>
          </a:p>
        </p:txBody>
      </p:sp>
      <p:sp>
        <p:nvSpPr>
          <p:cNvPr id="1203641032"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1537911274" name="Foliennummernplatzhalter 3"/>
          <p:cNvSpPr>
            <a:spLocks noGrp="1"/>
          </p:cNvSpPr>
          <p:nvPr>
            <p:ph type="sldNum" sz="quarter" idx="17"/>
          </p:nvPr>
        </p:nvSpPr>
        <p:spPr bwMode="auto"/>
        <p:txBody>
          <a:bodyPr/>
          <a:lstStyle/>
          <a:p>
            <a:pPr>
              <a:defRPr/>
            </a:pPr>
            <a:fld id="{6F5E9DD9-5EE1-290F-EB81-50522DEE69DC}" type="slidenum">
              <a:rPr lang="de-DE"/>
              <a:t>18</a:t>
            </a:fld>
            <a:endParaRPr lang="de-DE"/>
          </a:p>
        </p:txBody>
      </p:sp>
    </p:spTree>
    <p:extLst>
      <p:ext uri="{BB962C8B-B14F-4D97-AF65-F5344CB8AC3E}">
        <p14:creationId xmlns:p14="http://schemas.microsoft.com/office/powerpoint/2010/main" val="1093292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47639277"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t>Link zur qualitativen (!) Umfrage</a:t>
            </a:r>
          </a:p>
        </p:txBody>
      </p:sp>
      <p:sp>
        <p:nvSpPr>
          <p:cNvPr id="295101173" name="Textplatzhalter 9"/>
          <p:cNvSpPr>
            <a:spLocks noGrp="1"/>
          </p:cNvSpPr>
          <p:nvPr>
            <p:ph type="body" sz="quarter" idx="14"/>
          </p:nvPr>
        </p:nvSpPr>
        <p:spPr bwMode="auto">
          <a:xfrm>
            <a:off x="214768" y="1779661"/>
            <a:ext cx="8533694" cy="2880319"/>
          </a:xfrm>
          <a:prstGeom prst="rect">
            <a:avLst/>
          </a:prstGeom>
        </p:spPr>
        <p:txBody>
          <a:bodyPr vertOverflow="overflow" horzOverflow="overflow" vert="horz" wrap="square" lIns="91440" tIns="45720" rIns="91440" bIns="45720" numCol="1" spcCol="0" rtlCol="0" fromWordArt="0" anchor="t" anchorCtr="0" forceAA="0" compatLnSpc="0">
            <a:normAutofit fontScale="75000" lnSpcReduction="20000"/>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a:defRPr/>
            </a:pPr>
            <a:r>
              <a:rPr b="1" dirty="0" err="1"/>
              <a:t>Einflüsse</a:t>
            </a:r>
            <a:r>
              <a:rPr b="1" dirty="0"/>
              <a:t> der </a:t>
            </a:r>
            <a:r>
              <a:rPr b="1" dirty="0" err="1"/>
              <a:t>extremen</a:t>
            </a:r>
            <a:r>
              <a:rPr b="1" dirty="0"/>
              <a:t> </a:t>
            </a:r>
            <a:r>
              <a:rPr b="1" dirty="0" err="1"/>
              <a:t>Rechten</a:t>
            </a:r>
            <a:r>
              <a:rPr b="1" dirty="0"/>
              <a:t> </a:t>
            </a:r>
          </a:p>
          <a:p>
            <a:pPr>
              <a:defRPr/>
            </a:pPr>
            <a:r>
              <a:rPr b="1" dirty="0"/>
              <a:t>in der </a:t>
            </a:r>
            <a:r>
              <a:rPr b="1" dirty="0" err="1"/>
              <a:t>Erwachsenen</a:t>
            </a:r>
            <a:r>
              <a:rPr b="1" dirty="0"/>
              <a:t>- und </a:t>
            </a:r>
          </a:p>
          <a:p>
            <a:pPr>
              <a:defRPr/>
            </a:pPr>
            <a:r>
              <a:rPr b="1" dirty="0"/>
              <a:t>Weiterbildung </a:t>
            </a:r>
            <a:r>
              <a:rPr dirty="0"/>
              <a:t>(</a:t>
            </a:r>
            <a:r>
              <a:rPr dirty="0" err="1"/>
              <a:t>offen</a:t>
            </a:r>
            <a:r>
              <a:rPr dirty="0"/>
              <a:t> bis </a:t>
            </a:r>
            <a:r>
              <a:rPr dirty="0" err="1"/>
              <a:t>Frühjahr</a:t>
            </a:r>
            <a:r>
              <a:rPr dirty="0"/>
              <a:t>)</a:t>
            </a:r>
          </a:p>
          <a:p>
            <a:pPr>
              <a:defRPr/>
            </a:pPr>
            <a:endParaRPr dirty="0"/>
          </a:p>
          <a:p>
            <a:pPr>
              <a:defRPr/>
            </a:pPr>
            <a:r>
              <a:rPr dirty="0" err="1"/>
              <a:t>Sortiert</a:t>
            </a:r>
            <a:r>
              <a:rPr dirty="0"/>
              <a:t> </a:t>
            </a:r>
            <a:r>
              <a:rPr dirty="0" err="1"/>
              <a:t>nach</a:t>
            </a:r>
            <a:r>
              <a:rPr dirty="0"/>
              <a:t> </a:t>
            </a:r>
          </a:p>
          <a:p>
            <a:pPr>
              <a:defRPr/>
            </a:pPr>
            <a:r>
              <a:rPr dirty="0" err="1"/>
              <a:t>Mikro</a:t>
            </a:r>
            <a:r>
              <a:rPr lang="de-DE" sz="2000" b="0" i="0" u="none" strike="noStrike" cap="none" spc="0" dirty="0">
                <a:solidFill>
                  <a:schemeClr val="tx1"/>
                </a:solidFill>
                <a:latin typeface="TheSans UHH"/>
                <a:ea typeface="TheSans UHH"/>
                <a:cs typeface="TheSans UHH"/>
              </a:rPr>
              <a:t>-Ebene </a:t>
            </a:r>
            <a:r>
              <a:rPr dirty="0"/>
              <a:t> (27 </a:t>
            </a:r>
            <a:r>
              <a:rPr dirty="0" err="1"/>
              <a:t>Fallberichte</a:t>
            </a:r>
            <a:r>
              <a:rPr dirty="0"/>
              <a:t>)</a:t>
            </a:r>
          </a:p>
          <a:p>
            <a:pPr>
              <a:defRPr/>
            </a:pPr>
            <a:r>
              <a:rPr dirty="0"/>
              <a:t>Meso</a:t>
            </a:r>
            <a:r>
              <a:rPr lang="de-DE" sz="2000" b="0" i="0" u="none" strike="noStrike" cap="none" spc="0" dirty="0">
                <a:solidFill>
                  <a:schemeClr val="tx1"/>
                </a:solidFill>
                <a:latin typeface="TheSans UHH"/>
                <a:ea typeface="TheSans UHH"/>
                <a:cs typeface="TheSans UHH"/>
              </a:rPr>
              <a:t>-Ebene </a:t>
            </a:r>
            <a:r>
              <a:rPr dirty="0"/>
              <a:t> (10 </a:t>
            </a:r>
            <a:r>
              <a:rPr dirty="0" err="1"/>
              <a:t>Fallberichte</a:t>
            </a:r>
            <a:r>
              <a:rPr dirty="0"/>
              <a:t>) </a:t>
            </a:r>
          </a:p>
          <a:p>
            <a:pPr>
              <a:defRPr/>
            </a:pPr>
            <a:r>
              <a:rPr dirty="0"/>
              <a:t>Makro-</a:t>
            </a:r>
            <a:r>
              <a:rPr dirty="0" err="1"/>
              <a:t>Ebene</a:t>
            </a:r>
            <a:r>
              <a:rPr dirty="0"/>
              <a:t> (17 </a:t>
            </a:r>
            <a:r>
              <a:rPr dirty="0" err="1"/>
              <a:t>Fallberichte</a:t>
            </a:r>
            <a:r>
              <a:rPr dirty="0"/>
              <a:t>)</a:t>
            </a:r>
          </a:p>
          <a:p>
            <a:pPr>
              <a:defRPr/>
            </a:pPr>
            <a:endParaRPr dirty="0"/>
          </a:p>
          <a:p>
            <a:pPr>
              <a:defRPr/>
            </a:pPr>
            <a:r>
              <a:rPr dirty="0"/>
              <a:t>Für den </a:t>
            </a:r>
            <a:r>
              <a:rPr dirty="0" err="1"/>
              <a:t>deutschsprachigen</a:t>
            </a:r>
            <a:r>
              <a:rPr dirty="0"/>
              <a:t> </a:t>
            </a:r>
            <a:r>
              <a:rPr dirty="0" err="1"/>
              <a:t>Raum</a:t>
            </a:r>
            <a:r>
              <a:rPr dirty="0"/>
              <a:t> 5</a:t>
            </a:r>
            <a:r>
              <a:rPr lang="de-DE" dirty="0"/>
              <a:t>7</a:t>
            </a:r>
            <a:r>
              <a:rPr dirty="0"/>
              <a:t> </a:t>
            </a:r>
            <a:r>
              <a:rPr dirty="0" err="1"/>
              <a:t>Fallberichte</a:t>
            </a:r>
            <a:endParaRPr dirty="0"/>
          </a:p>
          <a:p>
            <a:pPr>
              <a:defRPr/>
            </a:pPr>
            <a:r>
              <a:rPr dirty="0" err="1"/>
              <a:t>derzeit</a:t>
            </a:r>
            <a:r>
              <a:rPr dirty="0"/>
              <a:t> (</a:t>
            </a:r>
            <a:r>
              <a:rPr lang="de-DE" dirty="0"/>
              <a:t>01</a:t>
            </a:r>
            <a:r>
              <a:rPr dirty="0"/>
              <a:t>.</a:t>
            </a:r>
            <a:r>
              <a:rPr lang="de-DE" dirty="0"/>
              <a:t>07</a:t>
            </a:r>
            <a:r>
              <a:rPr dirty="0"/>
              <a:t>.2025) </a:t>
            </a:r>
            <a:r>
              <a:rPr lang="de-DE" dirty="0"/>
              <a:t>1.856 </a:t>
            </a:r>
            <a:r>
              <a:rPr dirty="0"/>
              <a:t>Clicks</a:t>
            </a:r>
            <a:r>
              <a:rPr lang="de-DE" dirty="0"/>
              <a:t>+Pretest</a:t>
            </a:r>
            <a:r>
              <a:rPr dirty="0"/>
              <a:t>, 1</a:t>
            </a:r>
            <a:r>
              <a:rPr lang="de-DE" dirty="0"/>
              <a:t>17</a:t>
            </a:r>
            <a:r>
              <a:rPr dirty="0"/>
              <a:t> </a:t>
            </a:r>
            <a:r>
              <a:rPr dirty="0" err="1"/>
              <a:t>voll</a:t>
            </a:r>
            <a:r>
              <a:rPr dirty="0"/>
              <a:t> </a:t>
            </a:r>
            <a:r>
              <a:rPr dirty="0" err="1"/>
              <a:t>beantwortete</a:t>
            </a:r>
            <a:r>
              <a:rPr dirty="0"/>
              <a:t> FB</a:t>
            </a:r>
          </a:p>
          <a:p>
            <a:pPr>
              <a:defRPr/>
            </a:pPr>
            <a:r>
              <a:rPr dirty="0" err="1"/>
              <a:t>Eher</a:t>
            </a:r>
            <a:r>
              <a:rPr dirty="0"/>
              <a:t> „paradoxes Sample“ (= </a:t>
            </a:r>
            <a:r>
              <a:rPr dirty="0" err="1"/>
              <a:t>mehr</a:t>
            </a:r>
            <a:r>
              <a:rPr dirty="0"/>
              <a:t> Clicks von </a:t>
            </a:r>
            <a:r>
              <a:rPr dirty="0" err="1"/>
              <a:t>dort</a:t>
            </a:r>
            <a:r>
              <a:rPr dirty="0"/>
              <a:t>, </a:t>
            </a:r>
          </a:p>
          <a:p>
            <a:pPr>
              <a:defRPr/>
            </a:pPr>
            <a:r>
              <a:rPr dirty="0"/>
              <a:t>wo </a:t>
            </a:r>
            <a:r>
              <a:rPr dirty="0" err="1"/>
              <a:t>weniger</a:t>
            </a:r>
            <a:r>
              <a:rPr dirty="0"/>
              <a:t> </a:t>
            </a:r>
            <a:r>
              <a:rPr dirty="0" err="1"/>
              <a:t>problematische</a:t>
            </a:r>
            <a:r>
              <a:rPr dirty="0"/>
              <a:t> </a:t>
            </a:r>
            <a:r>
              <a:rPr dirty="0" err="1"/>
              <a:t>Fälle</a:t>
            </a:r>
            <a:r>
              <a:rPr dirty="0"/>
              <a:t> zu </a:t>
            </a:r>
            <a:r>
              <a:rPr dirty="0" err="1"/>
              <a:t>berichten</a:t>
            </a:r>
            <a:r>
              <a:rPr dirty="0"/>
              <a:t> </a:t>
            </a:r>
            <a:r>
              <a:rPr dirty="0" err="1"/>
              <a:t>sind</a:t>
            </a:r>
            <a:r>
              <a:rPr dirty="0"/>
              <a:t>)</a:t>
            </a:r>
          </a:p>
        </p:txBody>
      </p:sp>
      <p:sp>
        <p:nvSpPr>
          <p:cNvPr id="2132504487"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1930600392" name="Foliennummernplatzhalter 3"/>
          <p:cNvSpPr>
            <a:spLocks noGrp="1"/>
          </p:cNvSpPr>
          <p:nvPr>
            <p:ph type="sldNum" sz="quarter" idx="17"/>
          </p:nvPr>
        </p:nvSpPr>
        <p:spPr bwMode="auto"/>
        <p:txBody>
          <a:bodyPr/>
          <a:lstStyle/>
          <a:p>
            <a:pPr>
              <a:defRPr/>
            </a:pPr>
            <a:fld id="{0F76C09E-FD70-1719-642C-7B39538608A4}" type="slidenum">
              <a:rPr lang="de-DE"/>
              <a:t>19</a:t>
            </a:fld>
            <a:endParaRPr lang="de-DE"/>
          </a:p>
        </p:txBody>
      </p:sp>
      <p:pic>
        <p:nvPicPr>
          <p:cNvPr id="5" name="Grafik 4" descr="Ein Bild, das Muster, Quadrat, Pixel, Kreuzworträtsel enthält.&#10;&#10;KI-generierte Inhalte können fehlerhaft sein.">
            <a:extLst>
              <a:ext uri="{FF2B5EF4-FFF2-40B4-BE49-F238E27FC236}">
                <a16:creationId xmlns:a16="http://schemas.microsoft.com/office/drawing/2014/main" id="{F9AC3D9A-E2CA-7E2A-CA79-8B5A24D8A7BF}"/>
              </a:ext>
            </a:extLst>
          </p:cNvPr>
          <p:cNvPicPr>
            <a:picLocks noChangeAspect="1"/>
          </p:cNvPicPr>
          <p:nvPr/>
        </p:nvPicPr>
        <p:blipFill>
          <a:blip r:embed="rId3"/>
          <a:stretch>
            <a:fillRect/>
          </a:stretch>
        </p:blipFill>
        <p:spPr>
          <a:xfrm>
            <a:off x="6419758" y="1179382"/>
            <a:ext cx="2523809" cy="2514286"/>
          </a:xfrm>
          <a:prstGeom prst="rect">
            <a:avLst/>
          </a:prstGeom>
        </p:spPr>
      </p:pic>
    </p:spTree>
    <p:extLst>
      <p:ext uri="{BB962C8B-B14F-4D97-AF65-F5344CB8AC3E}">
        <p14:creationId xmlns:p14="http://schemas.microsoft.com/office/powerpoint/2010/main" val="4136388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C4995-0290-4430-8E81-20A8D2295CF0}"/>
              </a:ext>
            </a:extLst>
          </p:cNvPr>
          <p:cNvSpPr>
            <a:spLocks noGrp="1"/>
          </p:cNvSpPr>
          <p:nvPr>
            <p:ph type="title"/>
          </p:nvPr>
        </p:nvSpPr>
        <p:spPr/>
        <p:txBody>
          <a:bodyPr/>
          <a:lstStyle/>
          <a:p>
            <a:r>
              <a:rPr lang="de-DE" dirty="0">
                <a:highlight>
                  <a:srgbClr val="FF00FF"/>
                </a:highlight>
              </a:rPr>
              <a:t>Fallbericht </a:t>
            </a:r>
            <a:r>
              <a:rPr lang="de-DE" dirty="0"/>
              <a:t>Nr. 1.890 (noch nicht im Blog, Juni 2025)</a:t>
            </a:r>
          </a:p>
        </p:txBody>
      </p:sp>
      <p:sp>
        <p:nvSpPr>
          <p:cNvPr id="3" name="Textplatzhalter 2">
            <a:extLst>
              <a:ext uri="{FF2B5EF4-FFF2-40B4-BE49-F238E27FC236}">
                <a16:creationId xmlns:a16="http://schemas.microsoft.com/office/drawing/2014/main" id="{345F3215-D0CB-4964-A4A4-15DF9F3ADEFC}"/>
              </a:ext>
            </a:extLst>
          </p:cNvPr>
          <p:cNvSpPr>
            <a:spLocks noGrp="1"/>
          </p:cNvSpPr>
          <p:nvPr>
            <p:ph type="body" sz="quarter" idx="14"/>
          </p:nvPr>
        </p:nvSpPr>
        <p:spPr/>
        <p:txBody>
          <a:bodyPr>
            <a:normAutofit fontScale="85000" lnSpcReduction="20000"/>
          </a:bodyPr>
          <a:lstStyle/>
          <a:p>
            <a:r>
              <a:rPr lang="de-DE" dirty="0"/>
              <a:t>„Ich sehe in meiner Einrichtung eher den </a:t>
            </a:r>
            <a:r>
              <a:rPr lang="de-DE" b="1" dirty="0"/>
              <a:t>Einfluss extrem Rechten Gedankenguts durch einen (sehr kleinen!) Teil der Belegschaft, die diesem Gedankengut anheim gefallen ist</a:t>
            </a:r>
            <a:r>
              <a:rPr lang="de-DE" dirty="0"/>
              <a:t>. Deutlich wird dieses Gedankengut eher im lockeren Austausch bei Kaffee, der dem "Deckmantel" der Vertraulichkeit unterliegt und mich wehrlos macht, da ich die Erfahrung sammle, dass keine Argumente mehr bei diesen Personen durchdringen und alles auf das Versagen der </a:t>
            </a:r>
            <a:r>
              <a:rPr lang="de-DE" dirty="0" err="1"/>
              <a:t>Poiltik</a:t>
            </a:r>
            <a:r>
              <a:rPr lang="de-DE" dirty="0"/>
              <a:t> geschoben wird. Insbesondere der Ampel-Regierung wird hier die Schuld "in die Schuhe" geschoben. Hinterfragen von derartigen Positionen wird mit Widerstand, Themenwechsel etc. begegnet. </a:t>
            </a:r>
            <a:br>
              <a:rPr lang="de-DE" dirty="0"/>
            </a:br>
            <a:r>
              <a:rPr lang="de-DE" dirty="0"/>
              <a:t>Ich finde es großartig, dass es eine Befragung zu dem Thema gibt und wünsche von </a:t>
            </a:r>
            <a:r>
              <a:rPr lang="de-DE" dirty="0" err="1"/>
              <a:t>Herzem</a:t>
            </a:r>
            <a:r>
              <a:rPr lang="de-DE" dirty="0"/>
              <a:t> viel Erfolg! Ich hoffe, dass die Ergebnisse auch Implikationen für die (</a:t>
            </a:r>
            <a:r>
              <a:rPr lang="de-DE" dirty="0" err="1"/>
              <a:t>Bildungs</a:t>
            </a:r>
            <a:r>
              <a:rPr lang="de-DE" dirty="0"/>
              <a:t>)Arbeit liefern und zugleich die gesellschaftliche Bedeutung der Bildung hervorheben und unterstreichen, damit die aktuelle Koalition diese Bedeutung erkennt und nicht auf die berufliche Verwertbarkeit reduziert.“ </a:t>
            </a:r>
          </a:p>
        </p:txBody>
      </p:sp>
      <p:sp>
        <p:nvSpPr>
          <p:cNvPr id="5" name="Fußzeilenplatzhalter 4">
            <a:extLst>
              <a:ext uri="{FF2B5EF4-FFF2-40B4-BE49-F238E27FC236}">
                <a16:creationId xmlns:a16="http://schemas.microsoft.com/office/drawing/2014/main" id="{62B92AA9-ABD8-469D-A4FA-012A879C31C8}"/>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7F309F00-5C61-4E00-A306-DA007A5CDDAC}"/>
              </a:ext>
            </a:extLst>
          </p:cNvPr>
          <p:cNvSpPr>
            <a:spLocks noGrp="1"/>
          </p:cNvSpPr>
          <p:nvPr>
            <p:ph type="sldNum" sz="quarter" idx="17"/>
          </p:nvPr>
        </p:nvSpPr>
        <p:spPr/>
        <p:txBody>
          <a:bodyPr/>
          <a:lstStyle/>
          <a:p>
            <a:pPr>
              <a:defRPr/>
            </a:pPr>
            <a:fld id="{3E01A2B2-10AD-754B-9B4C-E5B6FED423D0}" type="slidenum">
              <a:rPr lang="de-DE" smtClean="0"/>
              <a:t>20</a:t>
            </a:fld>
            <a:endParaRPr lang="de-DE"/>
          </a:p>
        </p:txBody>
      </p:sp>
    </p:spTree>
    <p:extLst>
      <p:ext uri="{BB962C8B-B14F-4D97-AF65-F5344CB8AC3E}">
        <p14:creationId xmlns:p14="http://schemas.microsoft.com/office/powerpoint/2010/main" val="1781280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platzhalter 1"/>
          <p:cNvSpPr>
            <a:spLocks noGrp="1"/>
          </p:cNvSpPr>
          <p:nvPr>
            <p:ph type="body" sz="quarter" idx="10"/>
          </p:nvPr>
        </p:nvSpPr>
        <p:spPr bwMode="auto"/>
        <p:txBody>
          <a:bodyPr/>
          <a:lstStyle/>
          <a:p>
            <a:pPr>
              <a:defRPr/>
            </a:pPr>
            <a:r>
              <a:rPr lang="de-DE"/>
              <a:t>Prof. Dr. Anke Grotlüschen</a:t>
            </a:r>
            <a:endParaRPr/>
          </a:p>
        </p:txBody>
      </p:sp>
      <p:sp>
        <p:nvSpPr>
          <p:cNvPr id="3" name="Titel 2"/>
          <p:cNvSpPr>
            <a:spLocks noGrp="1"/>
          </p:cNvSpPr>
          <p:nvPr>
            <p:ph type="title"/>
          </p:nvPr>
        </p:nvSpPr>
        <p:spPr bwMode="auto"/>
        <p:txBody>
          <a:bodyPr/>
          <a:lstStyle/>
          <a:p>
            <a:pPr>
              <a:defRPr/>
            </a:pPr>
            <a:r>
              <a:rPr lang="de-DE"/>
              <a:t>Mega-Ebene</a:t>
            </a:r>
            <a:br>
              <a:rPr lang="de-DE"/>
            </a:br>
            <a:endParaRPr lang="de-DE"/>
          </a:p>
        </p:txBody>
      </p:sp>
      <p:pic>
        <p:nvPicPr>
          <p:cNvPr id="5" name="Grafik 4" descr="Ein Bild, das Blütenblatt, Pflanze, Blume, rot enthält.&#10;&#10;KI-generierte Inhalte können fehlerhaft sein.">
            <a:extLst>
              <a:ext uri="{FF2B5EF4-FFF2-40B4-BE49-F238E27FC236}">
                <a16:creationId xmlns:a16="http://schemas.microsoft.com/office/drawing/2014/main" id="{A3342006-E3E4-A3CF-9F1E-666B0C0EC0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24837"/>
            <a:ext cx="9144000" cy="24550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FFFF00"/>
                </a:highlight>
              </a:rPr>
              <a:t>Zusammenfassung</a:t>
            </a:r>
            <a:r>
              <a:rPr lang="de-DE"/>
              <a:t>: Mega-Ebene</a:t>
            </a:r>
            <a:endParaRPr/>
          </a:p>
        </p:txBody>
      </p:sp>
      <p:sp>
        <p:nvSpPr>
          <p:cNvPr id="3" name="Textplatzhalter 2"/>
          <p:cNvSpPr>
            <a:spLocks noGrp="1"/>
          </p:cNvSpPr>
          <p:nvPr>
            <p:ph type="body" sz="quarter" idx="14"/>
          </p:nvPr>
        </p:nvSpPr>
        <p:spPr bwMode="auto"/>
        <p:txBody>
          <a:bodyPr>
            <a:normAutofit/>
          </a:bodyPr>
          <a:lstStyle/>
          <a:p>
            <a:pPr marL="342900" indent="-342900">
              <a:buFontTx/>
              <a:buChar char="-"/>
              <a:defRPr/>
            </a:pPr>
            <a:r>
              <a:rPr lang="de-DE"/>
              <a:t>Gesellschaftliche Krisen führen zu Unsicherheit </a:t>
            </a:r>
            <a:endParaRPr/>
          </a:p>
          <a:p>
            <a:pPr marL="342900" indent="-342900">
              <a:buFontTx/>
              <a:buChar char="-"/>
              <a:defRPr/>
            </a:pPr>
            <a:r>
              <a:rPr lang="de-DE"/>
              <a:t>Zunahme von Rechtspopulismus und gruppenbezogener Menschenfeindlichkeit/Diskriminierung sowohl auf nationaler als auch internationaler Ebene</a:t>
            </a:r>
            <a:endParaRPr/>
          </a:p>
          <a:p>
            <a:pPr>
              <a:defRPr/>
            </a:pPr>
            <a:endParaRPr lang="de-DE"/>
          </a:p>
          <a:p>
            <a:pPr marL="342900" indent="-342900">
              <a:buFontTx/>
              <a:buChar char="-"/>
              <a:defRPr/>
            </a:pPr>
            <a:endParaRPr lang="de-DE"/>
          </a:p>
          <a:p>
            <a:pPr>
              <a:defRPr/>
            </a:pP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Mega-Ebene</a:t>
            </a:r>
            <a:endParaRPr dirty="0"/>
          </a:p>
        </p:txBody>
      </p:sp>
      <p:sp>
        <p:nvSpPr>
          <p:cNvPr id="3" name="Textplatzhalter 2"/>
          <p:cNvSpPr>
            <a:spLocks noGrp="1"/>
          </p:cNvSpPr>
          <p:nvPr>
            <p:ph type="body" sz="quarter" idx="14"/>
          </p:nvPr>
        </p:nvSpPr>
        <p:spPr bwMode="auto"/>
        <p:txBody>
          <a:bodyPr>
            <a:normAutofit fontScale="92500" lnSpcReduction="10000"/>
          </a:bodyPr>
          <a:lstStyle/>
          <a:p>
            <a:pPr>
              <a:defRPr/>
            </a:pPr>
            <a:r>
              <a:rPr lang="de-DE"/>
              <a:t>Klimakrise, Friedenssicherung, Erinnerung, Restitution, Nationalismus, Protektionismus (Angriff auf dvv-i Förderung, BMZ-Mittel)</a:t>
            </a:r>
            <a:endParaRPr/>
          </a:p>
          <a:p>
            <a:pPr>
              <a:defRPr/>
            </a:pPr>
            <a:r>
              <a:rPr lang="de-DE"/>
              <a:t>Die </a:t>
            </a:r>
            <a:r>
              <a:rPr lang="de-DE" b="1"/>
              <a:t>deutschen</a:t>
            </a:r>
            <a:r>
              <a:rPr lang="de-DE"/>
              <a:t> </a:t>
            </a:r>
            <a:r>
              <a:rPr lang="de-DE" b="1"/>
              <a:t>„Mitte-Studien”</a:t>
            </a:r>
            <a:r>
              <a:rPr lang="de-DE"/>
              <a:t> (Zick et al., 2023) zeigen, dass gruppenbezogene Menschenfeindlichkeit seit Jahren zunimmt und mit erstarkendem </a:t>
            </a:r>
            <a:r>
              <a:rPr lang="de-DE" b="1"/>
              <a:t>Rechtspopulismus </a:t>
            </a:r>
            <a:r>
              <a:rPr lang="de-DE"/>
              <a:t>einhergeht. </a:t>
            </a:r>
            <a:endParaRPr/>
          </a:p>
          <a:p>
            <a:pPr>
              <a:defRPr/>
            </a:pPr>
            <a:r>
              <a:rPr lang="de-DE"/>
              <a:t>In jüngerer Zeit stellt das </a:t>
            </a:r>
            <a:r>
              <a:rPr lang="de-DE" b="1"/>
              <a:t>„Eurobarometer Diskriminierung” </a:t>
            </a:r>
            <a:r>
              <a:rPr lang="de-DE"/>
              <a:t>(European Commission, 2023)</a:t>
            </a:r>
            <a:r>
              <a:rPr lang="de-DE" b="1"/>
              <a:t> </a:t>
            </a:r>
            <a:r>
              <a:rPr lang="de-DE"/>
              <a:t>fest, dass große Bevölkerungsteile in Europa bereit sind, vulnerable Gruppen, u.a. Zugewanderte, Roma, Menschen mit Behinderung oder Ältere, zu diskriminieren. </a:t>
            </a:r>
            <a:endParaRPr/>
          </a:p>
          <a:p>
            <a:pPr>
              <a:defRPr/>
            </a:pPr>
            <a:r>
              <a:rPr lang="de-DE"/>
              <a:t>Rechtspopulismus verzeichnet einen </a:t>
            </a:r>
            <a:r>
              <a:rPr lang="de-DE" b="1"/>
              <a:t>globalen Anstieg </a:t>
            </a:r>
            <a:r>
              <a:rPr lang="de-DE"/>
              <a:t>(Kumral, 2022). </a:t>
            </a:r>
            <a:endParaRPr/>
          </a:p>
          <a:p>
            <a:pPr>
              <a:defRPr/>
            </a:pPr>
            <a:endParaRPr lang="de-DE"/>
          </a:p>
          <a:p>
            <a:pPr>
              <a:defRPr/>
            </a:pP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platzhalter 1"/>
          <p:cNvSpPr>
            <a:spLocks noGrp="1"/>
          </p:cNvSpPr>
          <p:nvPr>
            <p:ph type="body" sz="quarter" idx="10"/>
          </p:nvPr>
        </p:nvSpPr>
        <p:spPr bwMode="auto"/>
        <p:txBody>
          <a:bodyPr/>
          <a:lstStyle/>
          <a:p>
            <a:pPr>
              <a:defRPr/>
            </a:pPr>
            <a:r>
              <a:rPr lang="de-DE"/>
              <a:t>Prof. Dr. Anke Grotlüschen</a:t>
            </a:r>
            <a:endParaRPr/>
          </a:p>
        </p:txBody>
      </p:sp>
      <p:sp>
        <p:nvSpPr>
          <p:cNvPr id="3" name="Titel 2"/>
          <p:cNvSpPr>
            <a:spLocks noGrp="1"/>
          </p:cNvSpPr>
          <p:nvPr>
            <p:ph type="title"/>
          </p:nvPr>
        </p:nvSpPr>
        <p:spPr bwMode="auto"/>
        <p:txBody>
          <a:bodyPr/>
          <a:lstStyle/>
          <a:p>
            <a:pPr>
              <a:defRPr/>
            </a:pPr>
            <a:r>
              <a:rPr lang="de-DE"/>
              <a:t>Makro-Ebene</a:t>
            </a:r>
            <a:br>
              <a:rPr lang="de-DE"/>
            </a:br>
            <a:endParaRPr lang="de-DE"/>
          </a:p>
        </p:txBody>
      </p:sp>
      <p:pic>
        <p:nvPicPr>
          <p:cNvPr id="5" name="Grafik 4" descr="Ein Bild, das Pflanze, Blume, Orchidee, Landpflanze enthält.&#10;&#10;KI-generierte Inhalte können fehlerhaft sein.">
            <a:extLst>
              <a:ext uri="{FF2B5EF4-FFF2-40B4-BE49-F238E27FC236}">
                <a16:creationId xmlns:a16="http://schemas.microsoft.com/office/drawing/2014/main" id="{F7E56782-E474-B067-9D84-8B9405B02D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24837"/>
            <a:ext cx="9144000" cy="245502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FFFF00"/>
                </a:highlight>
              </a:rPr>
              <a:t>Zusammenfassung</a:t>
            </a:r>
            <a:r>
              <a:rPr lang="de-DE"/>
              <a:t>: Makro-Ebene</a:t>
            </a:r>
            <a:endParaRPr/>
          </a:p>
        </p:txBody>
      </p:sp>
      <p:sp>
        <p:nvSpPr>
          <p:cNvPr id="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60000" lnSpcReduction="20000"/>
          </a:bodyPr>
          <a:lstStyle/>
          <a:p>
            <a:pPr marL="342900" indent="-342900">
              <a:lnSpc>
                <a:spcPct val="90000"/>
              </a:lnSpc>
              <a:spcAft>
                <a:spcPts val="141"/>
              </a:spcAft>
              <a:buFont typeface="Arial"/>
              <a:buChar char="•"/>
              <a:defRPr/>
            </a:pPr>
            <a:r>
              <a:rPr lang="de-DE" dirty="0">
                <a:solidFill>
                  <a:schemeClr val="tx2"/>
                </a:solidFill>
              </a:rPr>
              <a:t>Mdl. Bericht GBZ Brandenburg/Stadtverwaltung Cottbus: Migration wird aggressiv unter Druck gesetzt, Stadtangestellte &amp; Abteilung halten hart dagegen</a:t>
            </a:r>
          </a:p>
          <a:p>
            <a:pPr marL="342900" indent="-342900">
              <a:lnSpc>
                <a:spcPct val="90000"/>
              </a:lnSpc>
              <a:spcAft>
                <a:spcPts val="141"/>
              </a:spcAft>
              <a:buFont typeface="Arial"/>
              <a:buChar char="•"/>
              <a:defRPr/>
            </a:pPr>
            <a:r>
              <a:rPr lang="de-DE" dirty="0">
                <a:solidFill>
                  <a:schemeClr val="tx2"/>
                </a:solidFill>
              </a:rPr>
              <a:t>Mdl. Bericht </a:t>
            </a:r>
            <a:r>
              <a:rPr lang="de-DE" dirty="0" err="1">
                <a:solidFill>
                  <a:schemeClr val="tx2"/>
                </a:solidFill>
              </a:rPr>
              <a:t>KuMi</a:t>
            </a:r>
            <a:r>
              <a:rPr lang="de-DE" dirty="0">
                <a:solidFill>
                  <a:schemeClr val="tx2"/>
                </a:solidFill>
              </a:rPr>
              <a:t> Brandenburg/EB: Wenn Schulen die AfD nicht zu Wahlforen einladen, werden Schulleitungen direkt von AfD bedroht (nicht über das Landesparlament oder </a:t>
            </a:r>
            <a:r>
              <a:rPr lang="de-DE" dirty="0" err="1">
                <a:solidFill>
                  <a:schemeClr val="tx2"/>
                </a:solidFill>
              </a:rPr>
              <a:t>KuMi</a:t>
            </a:r>
            <a:r>
              <a:rPr lang="de-DE" dirty="0">
                <a:solidFill>
                  <a:schemeClr val="tx2"/>
                </a:solidFill>
              </a:rPr>
              <a:t>), der MP stellt sich konsequent davor. </a:t>
            </a:r>
            <a:endParaRPr lang="de-DE" dirty="0"/>
          </a:p>
          <a:p>
            <a:pPr marL="342900" indent="-342900" algn="l">
              <a:lnSpc>
                <a:spcPct val="90000"/>
              </a:lnSpc>
              <a:spcBef>
                <a:spcPts val="0"/>
              </a:spcBef>
              <a:spcAft>
                <a:spcPts val="141"/>
              </a:spcAft>
              <a:buFont typeface="Arial"/>
              <a:buChar char="•"/>
              <a:defRPr/>
            </a:pPr>
            <a:r>
              <a:rPr lang="de-DE" dirty="0"/>
              <a:t>Diskursverschiebungen und Reproduktion rechter Narrative („ „Neutralität“, Bedrohungsszenario „Großer Austausch“)</a:t>
            </a:r>
            <a:r>
              <a:rPr lang="de-DE" sz="1800" dirty="0"/>
              <a:t> </a:t>
            </a:r>
            <a:r>
              <a:rPr lang="de-DE" sz="1100" dirty="0"/>
              <a:t>(Hussain et al., 2021; Nuissl et al., 2020, El-</a:t>
            </a:r>
            <a:r>
              <a:rPr lang="de-DE" sz="1100" dirty="0" err="1"/>
              <a:t>Mafaalani</a:t>
            </a:r>
            <a:r>
              <a:rPr lang="de-DE" sz="1100" dirty="0"/>
              <a:t>, 2021)</a:t>
            </a:r>
            <a:endParaRPr dirty="0"/>
          </a:p>
          <a:p>
            <a:pPr marL="342900" indent="-342900" algn="l">
              <a:lnSpc>
                <a:spcPct val="90000"/>
              </a:lnSpc>
              <a:spcBef>
                <a:spcPts val="0"/>
              </a:spcBef>
              <a:spcAft>
                <a:spcPts val="141"/>
              </a:spcAft>
              <a:buFont typeface="Arial"/>
              <a:buChar char="•"/>
              <a:defRPr/>
            </a:pPr>
            <a:r>
              <a:rPr lang="de-DE" dirty="0"/>
              <a:t>AfD-Politik ohne AfD-Regierung und taktische Allianzen mit Konservativen („vor sich her treiben“, „bröckelnde Brandmauer“, „Wählerwille statt Bandmauer“) </a:t>
            </a:r>
            <a:r>
              <a:rPr lang="de-DE" sz="1050" dirty="0"/>
              <a:t>(Nikolai, 2024)</a:t>
            </a:r>
            <a:endParaRPr dirty="0"/>
          </a:p>
          <a:p>
            <a:pPr marL="342900" indent="-342900" algn="l">
              <a:lnSpc>
                <a:spcPct val="90000"/>
              </a:lnSpc>
              <a:spcBef>
                <a:spcPts val="0"/>
              </a:spcBef>
              <a:spcAft>
                <a:spcPts val="141"/>
              </a:spcAft>
              <a:buFont typeface="Arial"/>
              <a:buChar char="•"/>
              <a:defRPr/>
            </a:pPr>
            <a:r>
              <a:rPr lang="de-DE" dirty="0"/>
              <a:t>Aggressive Kritik an Integrationskursen („Migrationsindustrie“, „Flüchtlingsalphabetisierung“, „Integrationsverweigerer“, </a:t>
            </a:r>
            <a:r>
              <a:rPr lang="de-DE" sz="1100" dirty="0"/>
              <a:t>(AfD-Anfragen seit 2018)</a:t>
            </a:r>
            <a:endParaRPr dirty="0"/>
          </a:p>
          <a:p>
            <a:pPr marL="342900" indent="-342900" algn="l">
              <a:lnSpc>
                <a:spcPct val="90000"/>
              </a:lnSpc>
              <a:spcBef>
                <a:spcPts val="0"/>
              </a:spcBef>
              <a:spcAft>
                <a:spcPts val="141"/>
              </a:spcAft>
              <a:buFont typeface="Arial"/>
              <a:buChar char="•"/>
              <a:defRPr/>
            </a:pPr>
            <a:r>
              <a:rPr lang="de-DE" dirty="0"/>
              <a:t>Diskreditierung von Alphabetisierung </a:t>
            </a:r>
            <a:r>
              <a:rPr lang="de-DE" sz="1200" dirty="0"/>
              <a:t>(</a:t>
            </a:r>
            <a:r>
              <a:rPr lang="de-DE" sz="1200" dirty="0" err="1"/>
              <a:t>twitter</a:t>
            </a:r>
            <a:r>
              <a:rPr lang="de-DE" sz="1200" dirty="0"/>
              <a:t>, Bundestagsdebatte)</a:t>
            </a:r>
            <a:r>
              <a:rPr lang="de-DE" dirty="0"/>
              <a:t>, Einfacher Sprache </a:t>
            </a:r>
            <a:r>
              <a:rPr lang="de-DE" sz="1200" dirty="0"/>
              <a:t>(</a:t>
            </a:r>
            <a:r>
              <a:rPr lang="de-DE" sz="1200" dirty="0" err="1"/>
              <a:t>twitter</a:t>
            </a:r>
            <a:r>
              <a:rPr lang="de-DE" sz="1200" dirty="0"/>
              <a:t>)</a:t>
            </a:r>
            <a:r>
              <a:rPr lang="de-DE" dirty="0"/>
              <a:t>, Inklusion </a:t>
            </a:r>
            <a:r>
              <a:rPr lang="de-DE" sz="1400" dirty="0"/>
              <a:t>(Hinz et al., 2023)</a:t>
            </a:r>
            <a:endParaRPr dirty="0"/>
          </a:p>
          <a:p>
            <a:pPr marL="342900" indent="-342900" algn="l">
              <a:lnSpc>
                <a:spcPct val="90000"/>
              </a:lnSpc>
              <a:spcBef>
                <a:spcPts val="0"/>
              </a:spcBef>
              <a:spcAft>
                <a:spcPts val="141"/>
              </a:spcAft>
              <a:buFont typeface="Arial"/>
              <a:buChar char="•"/>
              <a:defRPr/>
            </a:pPr>
            <a:r>
              <a:rPr lang="de-DE" dirty="0"/>
              <a:t>Kleine AfD-Anfragen zur „Durchsetzung des Gendersternverbots (in VHS)“ </a:t>
            </a:r>
            <a:r>
              <a:rPr lang="de-DE" sz="1400" dirty="0"/>
              <a:t>(Info aus </a:t>
            </a:r>
            <a:r>
              <a:rPr lang="de-DE" sz="1400" dirty="0" err="1"/>
              <a:t>KuMi</a:t>
            </a:r>
            <a:r>
              <a:rPr lang="de-DE" sz="1400" dirty="0"/>
              <a:t> Sachsen)</a:t>
            </a:r>
            <a:endParaRPr dirty="0"/>
          </a:p>
          <a:p>
            <a:pPr marL="342900" indent="-342900">
              <a:lnSpc>
                <a:spcPct val="90000"/>
              </a:lnSpc>
              <a:spcAft>
                <a:spcPts val="141"/>
              </a:spcAft>
              <a:buFont typeface="Arial"/>
              <a:buChar char="•"/>
              <a:defRPr/>
            </a:pPr>
            <a:r>
              <a:rPr lang="de-DE" dirty="0"/>
              <a:t>Bei „Vielfalt“ wird Gemeinnützigkeit (von Vereinen) in Frage gestellt </a:t>
            </a:r>
            <a:r>
              <a:rPr lang="de-DE" sz="1200" dirty="0"/>
              <a:t>(AfD-</a:t>
            </a:r>
            <a:r>
              <a:rPr lang="de-DE" sz="1200" dirty="0" err="1"/>
              <a:t>Entschließungantrag</a:t>
            </a:r>
            <a:r>
              <a:rPr lang="de-DE" sz="1200" dirty="0"/>
              <a:t> Brandenburg, 2024, durch Landtag abgelehnt, in Texas: seit Januar 2024 Diversity Equity </a:t>
            </a:r>
            <a:r>
              <a:rPr lang="de-DE" sz="1200" dirty="0" err="1"/>
              <a:t>Inclusion</a:t>
            </a:r>
            <a:r>
              <a:rPr lang="de-DE" sz="1200" dirty="0"/>
              <a:t> gesetzlich untersagt)</a:t>
            </a:r>
            <a:r>
              <a:rPr lang="de-DE" dirty="0"/>
              <a:t>. </a:t>
            </a:r>
            <a:r>
              <a:rPr lang="de-DE" dirty="0">
                <a:hlinkClick r:id="rId3"/>
              </a:rPr>
              <a:t>https://www.parlamentsdokumentation.brandenburg.de/starweb/LBB/ELVIS/parladoku/w7/drs/ab_10100/10150.pdf</a:t>
            </a:r>
            <a:r>
              <a:rPr lang="de-DE" dirty="0"/>
              <a:t> </a:t>
            </a:r>
            <a:endParaRPr dirty="0"/>
          </a:p>
          <a:p>
            <a:pPr marL="342900" indent="-342900" algn="l">
              <a:lnSpc>
                <a:spcPct val="90000"/>
              </a:lnSpc>
              <a:spcBef>
                <a:spcPts val="0"/>
              </a:spcBef>
              <a:spcAft>
                <a:spcPts val="141"/>
              </a:spcAft>
              <a:buFont typeface="Arial"/>
              <a:buChar char="•"/>
              <a:defRPr/>
            </a:pPr>
            <a:r>
              <a:rPr lang="de-DE" dirty="0"/>
              <a:t>Lokalzeitungen werden übernommen, infiltriert </a:t>
            </a:r>
            <a:r>
              <a:rPr lang="de-DE" sz="1100" dirty="0"/>
              <a:t>(</a:t>
            </a:r>
            <a:r>
              <a:rPr lang="de-DE" sz="1100" u="sng" dirty="0">
                <a:hlinkClick r:id="rId4" tooltip="http://www.kontextwochenzeitung.de/"/>
              </a:rPr>
              <a:t>www.kontextwochenzeitung.de</a:t>
            </a:r>
            <a:r>
              <a:rPr lang="de-DE" sz="1100" dirty="0"/>
              <a:t> Ausgabe 713, Samstag, 30. November 2024)</a:t>
            </a:r>
            <a:endParaRPr sz="1100" dirty="0"/>
          </a:p>
          <a:p>
            <a:pPr marL="342900" indent="-342900" algn="l">
              <a:lnSpc>
                <a:spcPct val="90000"/>
              </a:lnSpc>
              <a:spcBef>
                <a:spcPts val="0"/>
              </a:spcBef>
              <a:spcAft>
                <a:spcPts val="141"/>
              </a:spcAft>
              <a:buFont typeface="Arial"/>
              <a:buChar char="•"/>
              <a:defRPr/>
            </a:pPr>
            <a:r>
              <a:rPr lang="de-DE" dirty="0"/>
              <a:t>Anforderung von Räumen </a:t>
            </a:r>
            <a:r>
              <a:rPr lang="de-DE" sz="1400" dirty="0"/>
              <a:t>(Hafeneger)</a:t>
            </a:r>
            <a:r>
              <a:rPr lang="de-DE" sz="900" dirty="0"/>
              <a:t> </a:t>
            </a:r>
            <a:r>
              <a:rPr lang="de-DE" sz="900" u="sng" dirty="0">
                <a:hlinkClick r:id="rId5" tooltip="https://www.volkshochschule.de/bildungspolitik/gesellschaftlicher_zusammenhalt/interview-volkshochschulen-und-afd.php"/>
              </a:rPr>
              <a:t>https://www.volkshochschule.de/bildungspolitik/gesellschaftlicher_zusammenhalt/interview-volkshochschulen-und-afd.php</a:t>
            </a:r>
            <a:r>
              <a:rPr lang="de-DE" sz="900" dirty="0"/>
              <a:t>)</a:t>
            </a:r>
            <a:endParaRPr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25</a:t>
            </a:fld>
            <a:endParaRPr 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Alphabetisierung</a:t>
            </a:r>
            <a:br>
              <a:rPr lang="de-DE"/>
            </a:br>
            <a:endParaRPr lang="de-DE"/>
          </a:p>
        </p:txBody>
      </p:sp>
      <p:sp>
        <p:nvSpPr>
          <p:cNvPr id="3" name="Textplatzhalter 2"/>
          <p:cNvSpPr>
            <a:spLocks noGrp="1"/>
          </p:cNvSpPr>
          <p:nvPr>
            <p:ph type="body" sz="quarter" idx="14"/>
          </p:nvPr>
        </p:nvSpPr>
        <p:spPr bwMode="auto">
          <a:xfrm>
            <a:off x="228880" y="1707480"/>
            <a:ext cx="3767056" cy="2808485"/>
          </a:xfrm>
        </p:spPr>
        <p:txBody>
          <a:bodyPr>
            <a:normAutofit fontScale="85000" lnSpcReduction="10000"/>
          </a:bodyPr>
          <a:lstStyle/>
          <a:p>
            <a:pPr>
              <a:defRPr/>
            </a:pPr>
            <a:endParaRPr lang="de-DE"/>
          </a:p>
          <a:p>
            <a:pPr>
              <a:defRPr/>
            </a:pPr>
            <a:r>
              <a:rPr lang="de-DE"/>
              <a:t>Die Antwort der Bundesregierung auf eine Große Anfrage der AfD-Fraktion mit dem Titel „Alphabetisierung von Asylsuchern, Asylantragstellern, Schutzberechtigten oder Bleibeberechtigten und Integrationsarbeit“ stand im Mittelpunkt einer Bundestagsdebatte am Freitag, 11. Oktober 2024.</a:t>
            </a:r>
            <a:br>
              <a:rPr lang="de-DE" sz="2600"/>
            </a:br>
            <a:endParaRPr lang="de-DE" sz="2600"/>
          </a:p>
          <a:p>
            <a:pPr>
              <a:defRPr/>
            </a:pPr>
            <a:endParaRPr lang="de-DE"/>
          </a:p>
          <a:p>
            <a:pPr>
              <a:defRPr/>
            </a:pP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26</a:t>
            </a:fld>
            <a:endParaRPr lang="de-DE"/>
          </a:p>
        </p:txBody>
      </p:sp>
      <p:pic>
        <p:nvPicPr>
          <p:cNvPr id="8" name="Grafik 7"/>
          <p:cNvPicPr>
            <a:picLocks noChangeAspect="1"/>
          </p:cNvPicPr>
          <p:nvPr/>
        </p:nvPicPr>
        <p:blipFill>
          <a:blip r:embed="rId3" cstate="screen">
            <a:extLst>
              <a:ext uri="{28A0092B-C50C-407E-A947-70E740481C1C}">
                <a14:useLocalDpi xmlns:a14="http://schemas.microsoft.com/office/drawing/2010/main"/>
              </a:ext>
            </a:extLst>
          </a:blip>
          <a:stretch/>
        </p:blipFill>
        <p:spPr bwMode="auto">
          <a:xfrm>
            <a:off x="4109906" y="1442361"/>
            <a:ext cx="4819326" cy="306241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fontScale="90000"/>
          </a:bodyPr>
          <a:lstStyle/>
          <a:p>
            <a:pPr>
              <a:defRPr/>
            </a:pPr>
            <a:r>
              <a:rPr lang="de-DE"/>
              <a:t>Makro-Ebene: AfD-Politik ohne AfD-Regierung &amp; Verfassungsblog </a:t>
            </a:r>
            <a:endParaRPr/>
          </a:p>
        </p:txBody>
      </p:sp>
      <p:sp>
        <p:nvSpPr>
          <p:cNvPr id="3" name="Textplatzhalter 2"/>
          <p:cNvSpPr>
            <a:spLocks noGrp="1"/>
          </p:cNvSpPr>
          <p:nvPr>
            <p:ph type="body" sz="quarter" idx="16"/>
          </p:nvPr>
        </p:nvSpPr>
        <p:spPr bwMode="auto"/>
        <p:txBody>
          <a:bodyPr/>
          <a:lstStyle/>
          <a:p>
            <a:pPr lvl="0">
              <a:defRPr/>
            </a:pPr>
            <a:endParaRPr lang="de-DE" sz="1200"/>
          </a:p>
          <a:p>
            <a:pPr lvl="0">
              <a:defRPr/>
            </a:pPr>
            <a:r>
              <a:rPr lang="de-DE" sz="1200"/>
              <a:t>Taktische Allianzen beeinflussen Bildungspolitik, ohne dass AfD an der Macht wäre (u.a. Prof. Ricarda Nikolai, Augsburg)</a:t>
            </a:r>
            <a:endParaRPr/>
          </a:p>
          <a:p>
            <a:pPr>
              <a:defRPr/>
            </a:pPr>
            <a:r>
              <a:rPr lang="de-DE" sz="1200"/>
              <a:t>Einflussnahmen auf Schul-Curricula und unterhalb der Gesetzesebene (</a:t>
            </a:r>
            <a:r>
              <a:rPr lang="de-DE" sz="1200" u="sng">
                <a:hlinkClick r:id="rId3" tooltip="https://www.google.com/search?client=firefox-b-d&amp;q=verfassungsblog+th%C3%BCringen+projekt"/>
              </a:rPr>
              <a:t>https://www.google.com/search?client=firefox-b-d&amp;q=verfassungsblog+th%C3%BCringen+projekt</a:t>
            </a:r>
            <a:r>
              <a:rPr lang="de-DE" sz="1200"/>
              <a:t> (Prof. Hanschmann, Bucerius Law School)</a:t>
            </a:r>
            <a:endParaRPr/>
          </a:p>
          <a:p>
            <a:pPr lvl="0">
              <a:defRPr/>
            </a:pPr>
            <a:endParaRPr lang="de-DE" sz="1200"/>
          </a:p>
          <a:p>
            <a:pPr>
              <a:defRPr/>
            </a:pPr>
            <a:endParaRPr lang="de-DE" sz="1200"/>
          </a:p>
        </p:txBody>
      </p:sp>
      <p:sp>
        <p:nvSpPr>
          <p:cNvPr id="4" name="Datumsplatzhalter 3"/>
          <p:cNvSpPr>
            <a:spLocks noGrp="1"/>
          </p:cNvSpPr>
          <p:nvPr>
            <p:ph type="dt" sz="half" idx="17"/>
          </p:nvPr>
        </p:nvSpPr>
        <p:spPr bwMode="auto"/>
        <p:txBody>
          <a:bodyPr/>
          <a:lstStyle/>
          <a:p>
            <a:pPr>
              <a:defRPr/>
            </a:pPr>
            <a:fld id="{A63E5940-034A-194C-AEC2-CFB86198616E}" type="datetime1">
              <a:rPr lang="de-DE"/>
              <a:t>03.07.2025</a:t>
            </a:fld>
            <a:endParaRPr lang="de-DE"/>
          </a:p>
        </p:txBody>
      </p:sp>
      <p:sp>
        <p:nvSpPr>
          <p:cNvPr id="5" name="Fußzeilenplatzhalter 4"/>
          <p:cNvSpPr>
            <a:spLocks noGrp="1"/>
          </p:cNvSpPr>
          <p:nvPr>
            <p:ph type="ftr" sz="quarter" idx="18"/>
          </p:nvPr>
        </p:nvSpPr>
        <p:spPr bwMode="auto"/>
        <p:txBody>
          <a:bodyPr/>
          <a:lstStyle/>
          <a:p>
            <a:pPr>
              <a:defRPr/>
            </a:pPr>
            <a:r>
              <a:rPr lang="de-DE"/>
              <a:t>Prof. Dr. Anke Grotlüschen</a:t>
            </a:r>
          </a:p>
        </p:txBody>
      </p:sp>
      <p:sp>
        <p:nvSpPr>
          <p:cNvPr id="6" name="Foliennummernplatzhalter 5"/>
          <p:cNvSpPr>
            <a:spLocks noGrp="1"/>
          </p:cNvSpPr>
          <p:nvPr>
            <p:ph type="sldNum" sz="quarter" idx="19"/>
          </p:nvPr>
        </p:nvSpPr>
        <p:spPr bwMode="auto"/>
        <p:txBody>
          <a:bodyPr/>
          <a:lstStyle/>
          <a:p>
            <a:pPr>
              <a:defRPr/>
            </a:pPr>
            <a:fld id="{3E01A2B2-10AD-754B-9B4C-E5B6FED423D0}" type="slidenum">
              <a:rPr lang="de-DE"/>
              <a:t>27</a:t>
            </a:fld>
            <a:endParaRPr 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Inhaltsplatzhalter 1"/>
          <p:cNvSpPr>
            <a:spLocks noGrp="1"/>
          </p:cNvSpPr>
          <p:nvPr>
            <p:ph idx="1"/>
          </p:nvPr>
        </p:nvSpPr>
        <p:spPr bwMode="auto">
          <a:xfrm>
            <a:off x="323850" y="1131887"/>
            <a:ext cx="7920558" cy="3096047"/>
          </a:xfrm>
        </p:spPr>
        <p:txBody>
          <a:bodyPr>
            <a:normAutofit fontScale="92500" lnSpcReduction="20000"/>
          </a:bodyPr>
          <a:lstStyle/>
          <a:p>
            <a:pPr marL="0" indent="0">
              <a:buNone/>
              <a:defRPr/>
            </a:pPr>
            <a:r>
              <a:rPr lang="de-DE"/>
              <a:t>AfD-Argumentationslinien und Strategien: </a:t>
            </a:r>
            <a:endParaRPr/>
          </a:p>
          <a:p>
            <a:pPr lvl="1">
              <a:defRPr/>
            </a:pPr>
            <a:r>
              <a:rPr lang="de-DE"/>
              <a:t>„Die“ versus „wir“ </a:t>
            </a:r>
            <a:endParaRPr lang="de-DE" sz="900"/>
          </a:p>
          <a:p>
            <a:pPr lvl="1">
              <a:defRPr/>
            </a:pPr>
            <a:r>
              <a:rPr lang="de-DE"/>
              <a:t>Verdrängung und Bedrohung </a:t>
            </a:r>
            <a:r>
              <a:rPr lang="de-DE" sz="900"/>
              <a:t>(El-Mafaalani, 2021)</a:t>
            </a:r>
            <a:endParaRPr/>
          </a:p>
          <a:p>
            <a:pPr lvl="1">
              <a:defRPr/>
            </a:pPr>
            <a:r>
              <a:rPr lang="de-DE"/>
              <a:t>„Migrations- bzw. Asylindustrie“ </a:t>
            </a:r>
            <a:r>
              <a:rPr lang="de-DE" sz="900"/>
              <a:t>(AfD-Darstellung, 2024) </a:t>
            </a:r>
            <a:endParaRPr/>
          </a:p>
          <a:p>
            <a:pPr lvl="1">
              <a:defRPr/>
            </a:pPr>
            <a:r>
              <a:rPr lang="de-DE"/>
              <a:t>„Integrationsunwilligkeit“ / schlechte Testwerte </a:t>
            </a:r>
            <a:r>
              <a:rPr lang="de-DE" sz="900"/>
              <a:t>(AfD Kleine Anfrage, 2024)</a:t>
            </a:r>
            <a:endParaRPr/>
          </a:p>
          <a:p>
            <a:pPr lvl="1">
              <a:defRPr/>
            </a:pPr>
            <a:r>
              <a:rPr lang="de-DE"/>
              <a:t>Vielfalt als Gefahr </a:t>
            </a:r>
            <a:r>
              <a:rPr lang="de-DE" sz="900"/>
              <a:t>(AfD Brandenburg: Entschließungsantrag August 2024, durch Parlament abgelehnt), </a:t>
            </a:r>
            <a:r>
              <a:rPr lang="de-DE" sz="900">
                <a:solidFill>
                  <a:srgbClr val="00B050"/>
                </a:solidFill>
              </a:rPr>
              <a:t>Gegenstrategie: Petition</a:t>
            </a:r>
            <a:endParaRPr/>
          </a:p>
          <a:p>
            <a:pPr lvl="1">
              <a:defRPr/>
            </a:pPr>
            <a:r>
              <a:rPr lang="de-DE"/>
              <a:t>Neutralitätsdebatte</a:t>
            </a:r>
            <a:r>
              <a:rPr lang="de-DE" sz="900"/>
              <a:t> (Sächsischer Rechnungshof/ Hufen-Gutachten), Denunziationsplattform neutrale-schule.de  (Anke Wischmann, </a:t>
            </a:r>
            <a:r>
              <a:rPr lang="de-DE" sz="900">
                <a:solidFill>
                  <a:srgbClr val="00B050"/>
                </a:solidFill>
              </a:rPr>
              <a:t>Gegenstrategie: </a:t>
            </a:r>
            <a:r>
              <a:rPr lang="de-DE" sz="900"/>
              <a:t>Lüneburger Kultusbrief)  </a:t>
            </a:r>
            <a:endParaRPr/>
          </a:p>
          <a:p>
            <a:pPr lvl="1">
              <a:defRPr/>
            </a:pPr>
            <a:r>
              <a:rPr lang="de-DE"/>
              <a:t>Räume</a:t>
            </a:r>
            <a:r>
              <a:rPr lang="de-DE" sz="900"/>
              <a:t> (Benno Hafeneger, </a:t>
            </a:r>
            <a:r>
              <a:rPr lang="de-DE" sz="900">
                <a:solidFill>
                  <a:srgbClr val="00B050"/>
                </a:solidFill>
              </a:rPr>
              <a:t>Gegenstrategie: </a:t>
            </a:r>
            <a:r>
              <a:rPr lang="de-DE" sz="900"/>
              <a:t>alle politischen Veranstaltungen auslagern) </a:t>
            </a:r>
            <a:r>
              <a:rPr lang="de-DE" sz="900" u="sng">
                <a:hlinkClick r:id="rId3" tooltip="https://www.volkshochschule.de/bildungspolitik/gesellschaftlicher_zusammenhalt/interview-volkshochschulen-und-afd.php"/>
              </a:rPr>
              <a:t>https://www.volkshochschule.de/bildungspolitik/gesellschaftlicher_zusammenhalt/interview-volkshochschulen-und-afd.php</a:t>
            </a:r>
            <a:r>
              <a:rPr lang="de-DE" sz="900"/>
              <a:t>)</a:t>
            </a:r>
            <a:endParaRPr/>
          </a:p>
          <a:p>
            <a:pPr lvl="1">
              <a:defRPr/>
            </a:pPr>
            <a:r>
              <a:rPr lang="de-DE"/>
              <a:t>Selektive Bildungspolitik</a:t>
            </a:r>
            <a:r>
              <a:rPr lang="de-DE" sz="900">
                <a:solidFill>
                  <a:srgbClr val="00B050"/>
                </a:solidFill>
              </a:rPr>
              <a:t> </a:t>
            </a:r>
            <a:r>
              <a:rPr lang="de-DE" sz="900"/>
              <a:t>Hinz et al. 2023 Inklusion wird in den Schulen diskreditiert (eventuell auch in der Erwachsenenbildung?)</a:t>
            </a:r>
            <a:endParaRPr/>
          </a:p>
          <a:p>
            <a:pPr lvl="1">
              <a:defRPr/>
            </a:pPr>
            <a:r>
              <a:rPr lang="de-DE" sz="1800"/>
              <a:t>„Privatsache“ </a:t>
            </a:r>
            <a:r>
              <a:rPr lang="de-DE" sz="900"/>
              <a:t>berufliche Weiterbildung fördere man, Privates sei Privatsache. AfD-Stellungnahmen (Link siehe Linkliste) </a:t>
            </a:r>
            <a:endParaRPr/>
          </a:p>
          <a:p>
            <a:pPr lvl="1">
              <a:defRPr/>
            </a:pPr>
            <a:endParaRPr lang="de-DE" sz="900"/>
          </a:p>
          <a:p>
            <a:pPr lvl="1">
              <a:defRPr/>
            </a:pPr>
            <a:endParaRPr lang="de-DE" sz="900">
              <a:solidFill>
                <a:srgbClr val="00B050"/>
              </a:solidFill>
            </a:endParaRPr>
          </a:p>
          <a:p>
            <a:pPr marL="457200" lvl="1" indent="0">
              <a:buNone/>
              <a:defRPr/>
            </a:pPr>
            <a:endParaRPr lang="de-DE" sz="900"/>
          </a:p>
          <a:p>
            <a:pPr marL="0" indent="0">
              <a:buNone/>
              <a:defRPr/>
            </a:pPr>
            <a:endParaRPr lang="de-DE"/>
          </a:p>
        </p:txBody>
      </p:sp>
      <p:sp>
        <p:nvSpPr>
          <p:cNvPr id="3" name="Foliennummernplatzhalter 2"/>
          <p:cNvSpPr>
            <a:spLocks noGrp="1"/>
          </p:cNvSpPr>
          <p:nvPr>
            <p:ph type="sldNum" sz="quarter" idx="12"/>
          </p:nvPr>
        </p:nvSpPr>
        <p:spPr bwMode="auto"/>
        <p:txBody>
          <a:bodyPr/>
          <a:lstStyle/>
          <a:p>
            <a:pPr marL="0" marR="0" lvl="0" indent="0" algn="r" defTabSz="457200">
              <a:lnSpc>
                <a:spcPct val="100000"/>
              </a:lnSpc>
              <a:spcBef>
                <a:spcPts val="0"/>
              </a:spcBef>
              <a:spcAft>
                <a:spcPts val="0"/>
              </a:spcAft>
              <a:buClrTx/>
              <a:buSzTx/>
              <a:buFontTx/>
              <a:buNone/>
              <a:defRPr/>
            </a:pPr>
            <a:fld id="{3449650F-E03B-624E-B2AD-4F9591B58B11}" type="slidenum">
              <a:rPr lang="de-DE" sz="1200" b="0" i="0" u="none" strike="noStrike" cap="none" spc="0">
                <a:ln>
                  <a:noFill/>
                </a:ln>
                <a:solidFill>
                  <a:srgbClr val="333333"/>
                </a:solidFill>
                <a:latin typeface="TheSans UHH"/>
                <a:ea typeface="Arial"/>
                <a:cs typeface="Arial"/>
              </a:rPr>
              <a:t>28</a:t>
            </a:fld>
            <a:endParaRPr lang="de-DE" sz="1200" b="0" i="0" u="none" strike="noStrike" cap="none" spc="0">
              <a:ln>
                <a:noFill/>
              </a:ln>
              <a:solidFill>
                <a:srgbClr val="333333"/>
              </a:solidFill>
              <a:latin typeface="TheSans UHH"/>
              <a:ea typeface="Arial"/>
              <a:cs typeface="Arial"/>
            </a:endParaRPr>
          </a:p>
        </p:txBody>
      </p:sp>
      <p:sp>
        <p:nvSpPr>
          <p:cNvPr id="4" name="Titel 3"/>
          <p:cNvSpPr>
            <a:spLocks noGrp="1"/>
          </p:cNvSpPr>
          <p:nvPr>
            <p:ph type="title"/>
          </p:nvPr>
        </p:nvSpPr>
        <p:spPr bwMode="auto"/>
        <p:txBody>
          <a:bodyPr>
            <a:normAutofit fontScale="90000"/>
          </a:bodyPr>
          <a:lstStyle/>
          <a:p>
            <a:pPr>
              <a:defRPr/>
            </a:pPr>
            <a:r>
              <a:rPr lang="de-DE"/>
              <a:t>Makro-Ebene: Narrative und Landes- bzw. Bundespolitik der AfD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Inhaltsplatzhalter 1"/>
          <p:cNvSpPr>
            <a:spLocks noGrp="1"/>
          </p:cNvSpPr>
          <p:nvPr>
            <p:ph idx="1"/>
          </p:nvPr>
        </p:nvSpPr>
        <p:spPr bwMode="auto">
          <a:xfrm>
            <a:off x="323850" y="1131887"/>
            <a:ext cx="8136582" cy="2952751"/>
          </a:xfrm>
        </p:spPr>
        <p:txBody>
          <a:bodyPr>
            <a:normAutofit fontScale="77500" lnSpcReduction="20000"/>
          </a:bodyPr>
          <a:lstStyle/>
          <a:p>
            <a:pPr>
              <a:defRPr/>
            </a:pPr>
            <a:r>
              <a:rPr lang="de-DE"/>
              <a:t>Dem BAMF werden 2018 durch die AfD „</a:t>
            </a:r>
            <a:r>
              <a:rPr lang="de-DE" b="1"/>
              <a:t>Kontrolllücken</a:t>
            </a:r>
            <a:r>
              <a:rPr lang="de-DE"/>
              <a:t>“ vorgeworfen </a:t>
            </a:r>
            <a:r>
              <a:rPr lang="de-DE" sz="900" u="sng">
                <a:hlinkClick r:id="rId3" tooltip="https://dserver.bundestag.de/btd/19/041/1904155.pdf"/>
              </a:rPr>
              <a:t>https://dserver.bundestag.de/btd/19/041/1904155.pdf</a:t>
            </a:r>
            <a:endParaRPr lang="de-DE" sz="900"/>
          </a:p>
          <a:p>
            <a:pPr>
              <a:defRPr/>
            </a:pPr>
            <a:r>
              <a:rPr lang="de-DE"/>
              <a:t>Das </a:t>
            </a:r>
            <a:r>
              <a:rPr lang="de-DE" b="1"/>
              <a:t>„Herrrenberg-Urteil“</a:t>
            </a:r>
            <a:r>
              <a:rPr lang="de-DE"/>
              <a:t> wird durch die AfD als Möglichkeit zur Kritik von Integrationskursen betrachtet </a:t>
            </a:r>
            <a:r>
              <a:rPr lang="de-DE" sz="900"/>
              <a:t>(Klemm, DVV-Beirat 2024; AfD-Anfrage 9.8.2024)</a:t>
            </a:r>
            <a:endParaRPr/>
          </a:p>
          <a:p>
            <a:pPr>
              <a:defRPr/>
            </a:pPr>
            <a:r>
              <a:rPr lang="de-DE" b="1"/>
              <a:t>Deutschland</a:t>
            </a:r>
            <a:r>
              <a:rPr lang="de-DE"/>
              <a:t>: Seit Jahren rechtspopulistische Angriffe auf Integrationskurse, diese zielen auf Teilnehmende (die angeblich die Kurse nicht antreten oder nicht hinreichend lernen) sowie auf die „Asylindustrie“ und die Kosten. </a:t>
            </a:r>
            <a:r>
              <a:rPr lang="de-DE">
                <a:solidFill>
                  <a:srgbClr val="FF0000"/>
                </a:solidFill>
              </a:rPr>
              <a:t>Angriffe durchgehend unterhalb der Gesetzesebene </a:t>
            </a:r>
            <a:r>
              <a:rPr lang="de-DE" sz="1050"/>
              <a:t>(Kleine Anfragen der AfD, 2018, 2024, 2024)</a:t>
            </a:r>
            <a:r>
              <a:rPr lang="de-DE"/>
              <a:t> </a:t>
            </a:r>
            <a:endParaRPr/>
          </a:p>
          <a:p>
            <a:pPr>
              <a:defRPr/>
            </a:pPr>
            <a:r>
              <a:rPr lang="de-DE">
                <a:solidFill>
                  <a:srgbClr val="00B050"/>
                </a:solidFill>
              </a:rPr>
              <a:t>Gegenstrategie</a:t>
            </a:r>
            <a:r>
              <a:rPr lang="de-DE"/>
              <a:t>: DVV und Landesverbände setzen sich gegen BAMF-Kürzungen zur Wehr: „Volkshochschulen müssen auch dauerhaft in die Lage versetzt werden, ihre Kapazitäten für Integrations- und Berufssprachkurse dynamisch den Bedarfen vor Ort anzupassen. Der </a:t>
            </a:r>
            <a:r>
              <a:rPr lang="de-DE" b="1"/>
              <a:t>Kabinettsentwurf </a:t>
            </a:r>
            <a:r>
              <a:rPr lang="de-DE"/>
              <a:t>zum Bundeshaushalt 2025 weist jedoch in die entgegengesetzte Richtung: </a:t>
            </a:r>
            <a:r>
              <a:rPr lang="de-DE" b="1"/>
              <a:t>Er sieht für Integrationskurse im kommenden Jahr weniger als die Hälfte der 2024 zur Verfügung stehenden Mittel vor</a:t>
            </a:r>
            <a:r>
              <a:rPr lang="de-DE"/>
              <a:t>“ </a:t>
            </a:r>
            <a:r>
              <a:rPr lang="de-DE" sz="900"/>
              <a:t>(DVV 2024 https://www.volkshochschule.de/bildungspolitik/teilhabe_und_integration/integrations-und-berufssprachkurse.php)</a:t>
            </a:r>
            <a:endParaRPr/>
          </a:p>
        </p:txBody>
      </p:sp>
      <p:sp>
        <p:nvSpPr>
          <p:cNvPr id="3" name="Foliennummernplatzhalter 2"/>
          <p:cNvSpPr>
            <a:spLocks noGrp="1"/>
          </p:cNvSpPr>
          <p:nvPr>
            <p:ph type="sldNum" sz="quarter" idx="12"/>
          </p:nvPr>
        </p:nvSpPr>
        <p:spPr bwMode="auto"/>
        <p:txBody>
          <a:bodyPr/>
          <a:lstStyle/>
          <a:p>
            <a:pPr marL="0" marR="0" lvl="0" indent="0" algn="r" defTabSz="457200">
              <a:lnSpc>
                <a:spcPct val="100000"/>
              </a:lnSpc>
              <a:spcBef>
                <a:spcPts val="0"/>
              </a:spcBef>
              <a:spcAft>
                <a:spcPts val="0"/>
              </a:spcAft>
              <a:buClrTx/>
              <a:buSzTx/>
              <a:buFontTx/>
              <a:buNone/>
              <a:defRPr/>
            </a:pPr>
            <a:fld id="{3449650F-E03B-624E-B2AD-4F9591B58B11}" type="slidenum">
              <a:rPr lang="de-DE" sz="1200" b="0" i="0" u="none" strike="noStrike" cap="none" spc="0">
                <a:ln>
                  <a:noFill/>
                </a:ln>
                <a:solidFill>
                  <a:srgbClr val="333333"/>
                </a:solidFill>
                <a:latin typeface="TheSans UHH"/>
                <a:ea typeface="Arial"/>
                <a:cs typeface="Arial"/>
              </a:rPr>
              <a:t>29</a:t>
            </a:fld>
            <a:endParaRPr lang="de-DE" sz="1200" b="0" i="0" u="none" strike="noStrike" cap="none" spc="0">
              <a:ln>
                <a:noFill/>
              </a:ln>
              <a:solidFill>
                <a:srgbClr val="333333"/>
              </a:solidFill>
              <a:latin typeface="TheSans UHH"/>
              <a:ea typeface="Arial"/>
              <a:cs typeface="Arial"/>
            </a:endParaRPr>
          </a:p>
        </p:txBody>
      </p:sp>
      <p:sp>
        <p:nvSpPr>
          <p:cNvPr id="4" name="Titel 3"/>
          <p:cNvSpPr>
            <a:spLocks noGrp="1"/>
          </p:cNvSpPr>
          <p:nvPr>
            <p:ph type="title"/>
          </p:nvPr>
        </p:nvSpPr>
        <p:spPr bwMode="auto"/>
        <p:txBody>
          <a:bodyPr>
            <a:normAutofit/>
          </a:bodyPr>
          <a:lstStyle/>
          <a:p>
            <a:pPr>
              <a:defRPr/>
            </a:pPr>
            <a:r>
              <a:rPr lang="de-DE"/>
              <a:t>Makro-Ebene: Integration(skurse)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Makro-Ebene Neutralitätsdebatte und DEI-Verbote </a:t>
            </a:r>
            <a:br>
              <a:rPr lang="de-DE"/>
            </a:br>
            <a:endParaRPr lang="de-DE"/>
          </a:p>
        </p:txBody>
      </p:sp>
      <p:sp>
        <p:nvSpPr>
          <p:cNvPr id="3" name="Textplatzhalter 2"/>
          <p:cNvSpPr>
            <a:spLocks noGrp="1"/>
          </p:cNvSpPr>
          <p:nvPr>
            <p:ph type="body" sz="quarter" idx="14"/>
          </p:nvPr>
        </p:nvSpPr>
        <p:spPr bwMode="auto"/>
        <p:txBody>
          <a:bodyPr>
            <a:normAutofit/>
          </a:bodyPr>
          <a:lstStyle/>
          <a:p>
            <a:pPr marL="342900" indent="-342900">
              <a:buFont typeface="Arial"/>
              <a:buChar char="•"/>
              <a:defRPr/>
            </a:pPr>
            <a:r>
              <a:rPr lang="de-DE"/>
              <a:t>Rechte Parteien werden versuchen, den Bildungsbereich zu beeinflussen (Curricula, Stellenbesetzungen, Neutralitätsdebatte, Raumnutzungen)  </a:t>
            </a:r>
            <a:r>
              <a:rPr lang="de-DE" sz="1200"/>
              <a:t>(Hanschmann, 2024, Hafeneger 2024)</a:t>
            </a:r>
            <a:r>
              <a:rPr lang="de-DE"/>
              <a:t> </a:t>
            </a:r>
            <a:endParaRPr/>
          </a:p>
          <a:p>
            <a:pPr marL="342900" indent="-342900">
              <a:buFont typeface="Arial"/>
              <a:buChar char="•"/>
              <a:defRPr/>
            </a:pPr>
            <a:r>
              <a:rPr lang="de-DE" b="1"/>
              <a:t>Weiterbildungsgesetze</a:t>
            </a:r>
            <a:r>
              <a:rPr lang="de-DE"/>
              <a:t> sind schwerer zu ändern als Erlasse, Policies, Dekaden oder Strategien. </a:t>
            </a:r>
            <a:endParaRPr/>
          </a:p>
          <a:p>
            <a:pPr marL="342900" indent="-342900">
              <a:buFont typeface="Arial"/>
              <a:buChar char="•"/>
              <a:defRPr/>
            </a:pPr>
            <a:r>
              <a:rPr lang="de-DE"/>
              <a:t>Umgekehrt greifen </a:t>
            </a:r>
            <a:r>
              <a:rPr lang="de-DE" b="1"/>
              <a:t>rechte Erlasse </a:t>
            </a:r>
            <a:r>
              <a:rPr lang="de-DE"/>
              <a:t>im Bildungsbereich subito, z.B. DEI-Verbot in Texas </a:t>
            </a:r>
            <a:r>
              <a:rPr lang="de-DE" sz="1200"/>
              <a:t>(Januar 2024) </a:t>
            </a:r>
            <a:r>
              <a:rPr lang="de-DE" sz="1200" u="sng">
                <a:hlinkClick r:id="rId3" tooltip="https://ogletree.com/insights-resources/blog-posts/new-texas-law-prohibiting-institutions-of-higher-education-from-establishing-or-maintaining-dei-offices-is-now-effective/"/>
              </a:rPr>
              <a:t>https://ogletree.com/insights-resources/blog-posts/new-texas-law-prohibiting-institutions-of-higher-education-from-establishing-or-maintaining-dei-offices-is-now-effective/</a:t>
            </a:r>
            <a:r>
              <a:rPr lang="de-DE" sz="1200"/>
              <a:t> </a:t>
            </a:r>
            <a:endParaRPr/>
          </a:p>
          <a:p>
            <a:pPr>
              <a:defRPr/>
            </a:pP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37655656" name="Titel 1"/>
          <p:cNvSpPr>
            <a:spLocks noGrp="1"/>
          </p:cNvSpPr>
          <p:nvPr>
            <p:ph type="title"/>
          </p:nvPr>
        </p:nvSpPr>
        <p:spPr bwMode="auto"/>
        <p:txBody>
          <a:bodyPr/>
          <a:lstStyle/>
          <a:p>
            <a:pPr>
              <a:defRPr/>
            </a:pPr>
            <a:r>
              <a:rPr lang="de-DE" sz="2400"/>
              <a:t>Makro-Ebene Neutralitätsdebatte / Beutelsbacher Konsens</a:t>
            </a:r>
            <a:br>
              <a:rPr lang="de-DE"/>
            </a:br>
            <a:endParaRPr lang="de-DE"/>
          </a:p>
        </p:txBody>
      </p:sp>
      <p:sp>
        <p:nvSpPr>
          <p:cNvPr id="175279576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85000" lnSpcReduction="10000"/>
          </a:bodyPr>
          <a:lstStyle/>
          <a:p>
            <a:pPr>
              <a:defRPr/>
            </a:pPr>
            <a:r>
              <a:rPr lang="de-DE"/>
              <a:t>Schriftliche Befragung unter praktizierenden und angehenden Politiklehrkräften an allgemeinbildenden Sekundarschulen (N=125) ergab:</a:t>
            </a:r>
          </a:p>
          <a:p>
            <a:pPr marL="305908" indent="-305908">
              <a:buFont typeface="Arial"/>
              <a:buChar char="–"/>
              <a:defRPr/>
            </a:pPr>
            <a:r>
              <a:rPr lang="de-DE"/>
              <a:t>Mehrheitlich ist der Beutelsbacher Konsens aus dem Studium oder dem Studienseminar bekannt, sofern Sozialwissenschaften/Politik als Lehrfach studiert wurde. Bei fachfremd unterrichtenden Lehrkräften, ist der BK weniger bekannt.</a:t>
            </a:r>
          </a:p>
          <a:p>
            <a:pPr marL="305908" indent="-305908">
              <a:buFont typeface="Arial"/>
              <a:buChar char="–"/>
              <a:defRPr/>
            </a:pPr>
            <a:r>
              <a:rPr lang="de-DE"/>
              <a:t>Mehr als die Hälfte der Befragten stimmt der Aussage zu, „dass laut BK eine Lehrkraft ihre eigene politische Haltung den Schülerinnen und Schülern im Unterricht </a:t>
            </a:r>
            <a:r>
              <a:rPr lang="de-DE" i="1"/>
              <a:t>nicht</a:t>
            </a:r>
            <a:r>
              <a:rPr lang="de-DE"/>
              <a:t> mitteilen dürfe“. </a:t>
            </a:r>
          </a:p>
          <a:p>
            <a:pPr marL="305908" indent="-305908">
              <a:buFont typeface="Arial"/>
              <a:buChar char="–"/>
              <a:defRPr/>
            </a:pPr>
            <a:endParaRPr lang="de-DE"/>
          </a:p>
          <a:p>
            <a:pPr>
              <a:defRPr/>
            </a:pPr>
            <a:r>
              <a:rPr lang="de-DE" sz="1200" b="0" i="0" u="none" strike="noStrike" cap="none" spc="0">
                <a:solidFill>
                  <a:schemeClr val="tx1"/>
                </a:solidFill>
                <a:latin typeface="TheSans UHH"/>
                <a:ea typeface="TheSans UHH"/>
                <a:cs typeface="TheSans UHH"/>
              </a:rPr>
              <a:t>Oberle, M., Ivens, S. &amp; Leunig, J. (2018). Grenzenlose Toleranz? Lehrervorstellungen zum Beutelsbacher Konsens und dem Umgang mit Extremismus im Unterricht. In L. Möllers &amp; S. Manzel (Hrsg.), Wochenschau Wissenschaft. Populismus und politische Bildung (S. 53–61). Wochenschau Verlag Dr. Kurt Debus GmbH; Prof. Dr. Monika Oberle (Goethe-Universität, Politikwissenschaft, Schwerpunkt Didaktik der Sozialwissenschaften)</a:t>
            </a:r>
            <a:endParaRPr lang="de-DE" sz="1400" b="0" i="0" u="none" strike="noStrike" cap="none" spc="0">
              <a:solidFill>
                <a:schemeClr val="tx1"/>
              </a:solidFill>
              <a:latin typeface="TheSans UHH"/>
              <a:ea typeface="TheSans UHH"/>
              <a:cs typeface="TheSans UHH"/>
            </a:endParaRPr>
          </a:p>
        </p:txBody>
      </p:sp>
      <p:sp>
        <p:nvSpPr>
          <p:cNvPr id="1937210853" name="Fußzeilenplatzhalter 4"/>
          <p:cNvSpPr>
            <a:spLocks noGrp="1"/>
          </p:cNvSpPr>
          <p:nvPr>
            <p:ph type="ftr" sz="quarter" idx="16"/>
          </p:nvPr>
        </p:nvSpPr>
        <p:spPr bwMode="auto"/>
        <p:txBody>
          <a:bodyPr/>
          <a:lstStyle/>
          <a:p>
            <a:pPr>
              <a:defRPr/>
            </a:pPr>
            <a:r>
              <a:rPr lang="de-DE"/>
              <a:t>Prof. Dr. Anke Grotlüschen</a:t>
            </a:r>
          </a:p>
        </p:txBody>
      </p:sp>
      <p:sp>
        <p:nvSpPr>
          <p:cNvPr id="669950728" name="Foliennummernplatzhalter 5"/>
          <p:cNvSpPr>
            <a:spLocks noGrp="1"/>
          </p:cNvSpPr>
          <p:nvPr>
            <p:ph type="sldNum" sz="quarter" idx="17"/>
          </p:nvPr>
        </p:nvSpPr>
        <p:spPr bwMode="auto"/>
        <p:txBody>
          <a:bodyPr/>
          <a:lstStyle/>
          <a:p>
            <a:pPr>
              <a:defRPr/>
            </a:pPr>
            <a:fld id="{C3FCA325-D269-3F69-133C-480C67E55D91}" type="slidenum">
              <a:rPr lang="de-DE"/>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Makro-Ebene: Literalitätsstrategien</a:t>
            </a:r>
            <a:br>
              <a:rPr lang="de-DE"/>
            </a:br>
            <a:endParaRPr lang="de-DE"/>
          </a:p>
        </p:txBody>
      </p:sp>
      <p:sp>
        <p:nvSpPr>
          <p:cNvPr id="3" name="Textplatzhalter 2"/>
          <p:cNvSpPr>
            <a:spLocks noGrp="1"/>
          </p:cNvSpPr>
          <p:nvPr>
            <p:ph type="body" sz="quarter" idx="14"/>
          </p:nvPr>
        </p:nvSpPr>
        <p:spPr bwMode="auto"/>
        <p:txBody>
          <a:bodyPr>
            <a:normAutofit fontScale="70000" lnSpcReduction="20000"/>
          </a:bodyPr>
          <a:lstStyle/>
          <a:p>
            <a:pPr marL="342900" indent="-342900">
              <a:buFont typeface="Arial"/>
              <a:buChar char="•"/>
              <a:defRPr/>
            </a:pPr>
            <a:r>
              <a:rPr lang="de-DE" b="1"/>
              <a:t>Indien</a:t>
            </a:r>
            <a:r>
              <a:rPr lang="de-DE"/>
              <a:t>, </a:t>
            </a:r>
            <a:r>
              <a:rPr lang="de-DE" b="1"/>
              <a:t>Brasilien</a:t>
            </a:r>
            <a:r>
              <a:rPr lang="de-DE"/>
              <a:t>: Literalitätsförderung und politische Bildung waren unter rechten Regierungen unmittelbar finanziell gekürzt, </a:t>
            </a:r>
            <a:r>
              <a:rPr lang="de-DE">
                <a:solidFill>
                  <a:srgbClr val="FF0000"/>
                </a:solidFill>
              </a:rPr>
              <a:t>bis auf das Recht auf einen Schulabschluss </a:t>
            </a:r>
            <a:r>
              <a:rPr lang="de-DE" sz="1200"/>
              <a:t>(Grotlüschen, Belzer, Ertner, Yasukawa, 2023)</a:t>
            </a:r>
            <a:endParaRPr/>
          </a:p>
          <a:p>
            <a:pPr marL="342900" indent="-342900">
              <a:buFont typeface="Arial"/>
              <a:buChar char="•"/>
              <a:defRPr/>
            </a:pPr>
            <a:endParaRPr lang="de-DE" sz="1200"/>
          </a:p>
          <a:p>
            <a:pPr marL="342900" indent="-342900">
              <a:buFont typeface="Arial"/>
              <a:buChar char="•"/>
              <a:defRPr/>
            </a:pPr>
            <a:r>
              <a:rPr lang="de-DE" sz="1200"/>
              <a:t>In Brasilien unter Bolsonaro war Literalität der Regierung zu sehr an die Landlosenbewegung und an Paulo Freire gekoppelt, im hindunationalistischen Indien will man die Dalit, die Frauen und die Moslems nicht fördern. </a:t>
            </a:r>
            <a:r>
              <a:rPr lang="de-DE" sz="1200" u="sng">
                <a:hlinkClick r:id="rId3" tooltip="https://www.dvv-international.de/fileadmin/files/Inhalte_Bilder_und_Dokumente/Materialien/IPE/IPE_81_ALE_within_Framework_04-2023_web.pdf"/>
              </a:rPr>
              <a:t>https://www.dvv-international.de/fileadmin/files/Inhalte_Bilder_und_Dokumente/Materialien/IPE/IPE_81_ALE_within_Framework_04-2023_web.pdf</a:t>
            </a:r>
            <a:endParaRPr lang="de-DE" sz="1200"/>
          </a:p>
          <a:p>
            <a:pPr marL="342900" indent="-342900">
              <a:buFont typeface="Arial"/>
              <a:buChar char="•"/>
              <a:defRPr/>
            </a:pPr>
            <a:endParaRPr lang="de-DE" sz="1200"/>
          </a:p>
          <a:p>
            <a:pPr>
              <a:defRPr/>
            </a:pPr>
            <a:r>
              <a:rPr lang="de-DE"/>
              <a:t>AfD in der Bundestagsdebatte am 21.9.2023, man möge „die Beherrschung unserer deutschen Muttersprache fördern“ (AfD-Redebeitrag, Deutscher Bundestag, 21.9.2023). Es sei “hocherfreulich, dass der funktionale, ortsansässige Analphabetismus zurückgedrängt werden konnte” (ebd.). Die dreiminütige AfD-Rede stellt anheim, dass geringe Literalität etwas (aus dem Ausland?) Importiertes sei, das sich (illegitim?) am Ort angesiedelt habe, und das man entweder (ins Ausland, in Förderschulen?) abdrängen oder zur (einzig relevanten?, sogenannten) deutschen Muttersprache führen müsse. </a:t>
            </a:r>
            <a:r>
              <a:rPr lang="de-DE" u="sng">
                <a:hlinkClick r:id="rId4" tooltip="https://www.bundestag.de/mediathek?videoid=7578889#url=L21lZGlhdGhla292ZXJsYXk/dmlkZW9pZD03NTc4ODg5&amp;mod=mediathek"/>
              </a:rPr>
              <a:t>https://www.bundestag.de/mediathek?videoid=7578889#url=L21lZGlhdGhla292ZXJsYXk/dmlkZW9pZD03NTc4ODg5&amp;mod=mediathek</a:t>
            </a:r>
            <a:endParaRPr lang="de-DE"/>
          </a:p>
          <a:p>
            <a:pPr>
              <a:defRPr/>
            </a:pPr>
            <a:r>
              <a:rPr lang="de-DE"/>
              <a:t>Bekannt sind rechtspopulistische Bündnisse mit konservativen Gruppen (Nikolai 2024) oder rechten Diskursen, z.B. Denunziationsplattformen zu „neutraler“ Schule (Wischmann, 2023)</a:t>
            </a:r>
            <a:endParaRPr/>
          </a:p>
          <a:p>
            <a:pPr>
              <a:defRPr/>
            </a:pPr>
            <a:endParaRPr lang="de-DE"/>
          </a:p>
          <a:p>
            <a:pPr>
              <a:defRPr/>
            </a:pPr>
            <a:endParaRPr lang="de-DE"/>
          </a:p>
          <a:p>
            <a:pPr>
              <a:defRPr/>
            </a:pPr>
            <a:endParaRPr lang="de-DE"/>
          </a:p>
          <a:p>
            <a:pPr>
              <a:defRPr/>
            </a:pP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66063924" name="Titel 1"/>
          <p:cNvSpPr>
            <a:spLocks noGrp="1"/>
          </p:cNvSpPr>
          <p:nvPr>
            <p:ph type="title"/>
          </p:nvPr>
        </p:nvSpPr>
        <p:spPr bwMode="auto"/>
        <p:txBody>
          <a:bodyPr/>
          <a:lstStyle/>
          <a:p>
            <a:pPr>
              <a:defRPr/>
            </a:pPr>
            <a:r>
              <a:rPr lang="de-DE"/>
              <a:t>Makro-Ebene: Kulturpolitik</a:t>
            </a:r>
            <a:br>
              <a:rPr lang="de-DE"/>
            </a:br>
            <a:endParaRPr lang="de-DE"/>
          </a:p>
        </p:txBody>
      </p:sp>
      <p:sp>
        <p:nvSpPr>
          <p:cNvPr id="791273441"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55000" lnSpcReduction="20000"/>
          </a:bodyPr>
          <a:lstStyle/>
          <a:p>
            <a:pPr>
              <a:defRPr/>
            </a:pPr>
            <a:r>
              <a:rPr lang="de-DE" sz="2000" b="0" i="0" u="none" strike="noStrike" cap="none" spc="0">
                <a:solidFill>
                  <a:schemeClr val="tx1"/>
                </a:solidFill>
                <a:latin typeface="TheSans UHH"/>
                <a:ea typeface="TheSans UHH"/>
                <a:cs typeface="TheSans UHH"/>
              </a:rPr>
              <a:t>Deutscher Kulturrat stellt in der Zeitschrift Politik und Kultur 2/2025 die Positionen der Parteien zur Kulturpolitik im Vorfeld der Bundestagswahl dar (Synopse).</a:t>
            </a:r>
            <a:endParaRPr lang="de-DE" sz="2000" b="0" i="0" u="none" strike="noStrike" cap="none" spc="0">
              <a:solidFill>
                <a:schemeClr val="tx1"/>
              </a:solidFill>
              <a:latin typeface="TheSans UHH"/>
              <a:cs typeface="TheSans UHH"/>
            </a:endParaRPr>
          </a:p>
          <a:p>
            <a:pPr>
              <a:defRPr/>
            </a:pPr>
            <a:endParaRPr lang="de-DE" sz="2000" b="0" i="0" u="none" strike="noStrike" cap="none" spc="0">
              <a:solidFill>
                <a:schemeClr val="tx1"/>
              </a:solidFill>
              <a:latin typeface="TheSans UHH"/>
              <a:cs typeface="TheSans UHH"/>
            </a:endParaRPr>
          </a:p>
          <a:p>
            <a:pPr>
              <a:defRPr/>
            </a:pPr>
            <a:r>
              <a:rPr lang="de-DE" sz="2000" b="0" i="0" u="none" strike="noStrike" cap="none" spc="0">
                <a:solidFill>
                  <a:schemeClr val="tx1"/>
                </a:solidFill>
                <a:latin typeface="TheSans UHH"/>
                <a:ea typeface="TheSans UHH"/>
                <a:cs typeface="TheSans UHH"/>
              </a:rPr>
              <a:t>Position der AfD zu Kultureller Identität: </a:t>
            </a:r>
            <a:endParaRPr lang="de-DE" sz="2000" b="0" i="0" u="none" strike="noStrike" cap="none" spc="0">
              <a:solidFill>
                <a:schemeClr val="tx1"/>
              </a:solidFill>
              <a:latin typeface="TheSans UHH"/>
              <a:cs typeface="TheSans UHH"/>
            </a:endParaRPr>
          </a:p>
          <a:p>
            <a:pPr>
              <a:defRPr/>
            </a:pPr>
            <a:r>
              <a:rPr lang="de-DE" sz="2000" b="0" i="0" u="none" strike="noStrike" cap="none" spc="0">
                <a:solidFill>
                  <a:schemeClr val="tx1"/>
                </a:solidFill>
                <a:latin typeface="TheSans UHH"/>
                <a:ea typeface="TheSans UHH"/>
                <a:cs typeface="TheSans UHH"/>
              </a:rPr>
              <a:t>„Identität geprägt von deutscher Sprache, Werten, Geschichte und Kultur, die eng verbunden mit Christentum ist; Leitkultur beschreibt Wertekonsens, der für Volk identitätsbildend ist; gemeinschaftsstiftende Wirkung deutscher Kultur ist Fundament des Grundgesetzes; Forderung nach einer kulturellen Erneuerung und Wende auf allen Ebenen; Pflege von Brauchtum und Mundarten; keine politischen Vorgaben der Kulturförderung; Anerkennung der freiheitlich demokratischen Grundlage als Voraussetzung für Kulturförderung; Begrenzung der kulturpolitischen Aktivitäten des Bundes.“</a:t>
            </a:r>
            <a:endParaRPr lang="de-DE" sz="2000" b="0" i="0" u="none" strike="noStrike" cap="none" spc="0">
              <a:solidFill>
                <a:schemeClr val="tx1"/>
              </a:solidFill>
              <a:latin typeface="TheSans UHH"/>
              <a:cs typeface="TheSans UHH"/>
            </a:endParaRPr>
          </a:p>
          <a:p>
            <a:pPr>
              <a:defRPr/>
            </a:pPr>
            <a:endParaRPr lang="de-DE" sz="2000" b="0" i="0" u="none" strike="noStrike" cap="none" spc="0">
              <a:solidFill>
                <a:schemeClr val="tx1"/>
              </a:solidFill>
              <a:latin typeface="TheSans UHH"/>
              <a:cs typeface="TheSans UHH"/>
            </a:endParaRPr>
          </a:p>
          <a:p>
            <a:pPr>
              <a:defRPr/>
            </a:pPr>
            <a:r>
              <a:rPr lang="de-DE" sz="2000" b="0" i="0" u="none" strike="noStrike" cap="none" spc="0">
                <a:solidFill>
                  <a:schemeClr val="tx1"/>
                </a:solidFill>
                <a:latin typeface="TheSans UHH"/>
                <a:ea typeface="TheSans UHH"/>
                <a:cs typeface="TheSans UHH"/>
              </a:rPr>
              <a:t>Position der AfD zu Erinnerungskultur: </a:t>
            </a:r>
            <a:endParaRPr lang="de-DE" sz="2000" b="0" i="0" u="none" strike="noStrike" cap="none" spc="0">
              <a:solidFill>
                <a:schemeClr val="tx1"/>
              </a:solidFill>
              <a:latin typeface="TheSans UHH"/>
              <a:cs typeface="TheSans UHH"/>
            </a:endParaRPr>
          </a:p>
          <a:p>
            <a:pPr>
              <a:defRPr/>
            </a:pPr>
            <a:endParaRPr lang="de-DE" sz="2000" b="0" i="0" u="none" strike="noStrike" cap="none" spc="0">
              <a:solidFill>
                <a:schemeClr val="tx1"/>
              </a:solidFill>
              <a:latin typeface="TheSans UHH"/>
              <a:cs typeface="TheSans UHH"/>
            </a:endParaRPr>
          </a:p>
          <a:p>
            <a:pPr>
              <a:defRPr/>
            </a:pPr>
            <a:r>
              <a:rPr lang="de-DE" sz="2000" b="0" i="0" u="none" strike="noStrike" cap="none" spc="0">
                <a:solidFill>
                  <a:schemeClr val="tx1"/>
                </a:solidFill>
                <a:latin typeface="TheSans UHH"/>
                <a:ea typeface="TheSans UHH"/>
                <a:cs typeface="TheSans UHH"/>
              </a:rPr>
              <a:t>„Ausgewogene Gedenk- und Erinnerungskultur als Voraussetzung für Identitätsbildung in Deutschland; Würdigung der deutschen Geschichte in Gänze; Auskömmliche Finanzierung und politische Unabhängigkeit von Gedenkstätten;</a:t>
            </a:r>
            <a:endParaRPr lang="de-DE" sz="2000" b="0" i="0" u="none" strike="noStrike" cap="none" spc="0">
              <a:solidFill>
                <a:schemeClr val="tx1"/>
              </a:solidFill>
              <a:latin typeface="TheSans UHH"/>
              <a:cs typeface="TheSans UHH"/>
            </a:endParaRPr>
          </a:p>
          <a:p>
            <a:pPr>
              <a:defRPr/>
            </a:pPr>
            <a:r>
              <a:rPr lang="de-DE" sz="2000" b="0" i="0" u="none" strike="noStrike" cap="none" spc="0">
                <a:solidFill>
                  <a:schemeClr val="tx1"/>
                </a:solidFill>
                <a:latin typeface="TheSans UHH"/>
                <a:ea typeface="TheSans UHH"/>
                <a:cs typeface="TheSans UHH"/>
              </a:rPr>
              <a:t>Erinnerungskultur darf sich nicht nur auf Tiefpunkte der Geschichte beziehen, muss auch Höhepunkte im Blick haben; Wendung gegen ideologisch geprägten, moralisierenden Umgang mit der Geschichte; Leid von Heimatvertriebenen darf nicht vergessen werden.“</a:t>
            </a:r>
            <a:endParaRPr lang="de-DE"/>
          </a:p>
          <a:p>
            <a:pPr>
              <a:defRPr/>
            </a:pPr>
            <a:endParaRPr lang="de-DE"/>
          </a:p>
          <a:p>
            <a:pPr>
              <a:defRPr/>
            </a:pPr>
            <a:r>
              <a:rPr lang="de-DE" sz="1300" b="0" i="0" u="none" strike="noStrike" cap="none" spc="0">
                <a:solidFill>
                  <a:schemeClr val="tx1"/>
                </a:solidFill>
                <a:latin typeface="TheSans UHH"/>
                <a:ea typeface="TheSans UHH"/>
                <a:cs typeface="TheSans UHH"/>
              </a:rPr>
              <a:t>https://politikkultur.de/archiv/ausgaben/nr-2-25/</a:t>
            </a:r>
            <a:endParaRPr lang="de-DE"/>
          </a:p>
          <a:p>
            <a:pPr>
              <a:defRPr/>
            </a:pPr>
            <a:endParaRPr lang="de-DE"/>
          </a:p>
        </p:txBody>
      </p:sp>
      <p:sp>
        <p:nvSpPr>
          <p:cNvPr id="1990348953" name="Fußzeilenplatzhalter 4"/>
          <p:cNvSpPr>
            <a:spLocks noGrp="1"/>
          </p:cNvSpPr>
          <p:nvPr>
            <p:ph type="ftr" sz="quarter" idx="16"/>
          </p:nvPr>
        </p:nvSpPr>
        <p:spPr bwMode="auto"/>
        <p:txBody>
          <a:bodyPr/>
          <a:lstStyle/>
          <a:p>
            <a:pPr>
              <a:defRPr/>
            </a:pPr>
            <a:r>
              <a:rPr lang="de-DE"/>
              <a:t>Prof. Dr. Anke Grotlüschen</a:t>
            </a:r>
          </a:p>
        </p:txBody>
      </p:sp>
      <p:sp>
        <p:nvSpPr>
          <p:cNvPr id="1523777714" name="Foliennummernplatzhalter 5"/>
          <p:cNvSpPr>
            <a:spLocks noGrp="1"/>
          </p:cNvSpPr>
          <p:nvPr>
            <p:ph type="sldNum" sz="quarter" idx="17"/>
          </p:nvPr>
        </p:nvSpPr>
        <p:spPr bwMode="auto"/>
        <p:txBody>
          <a:bodyPr/>
          <a:lstStyle/>
          <a:p>
            <a:pPr>
              <a:defRPr/>
            </a:pPr>
            <a:fld id="{FF77CC1F-5D12-BAD8-A475-028141DB8402}" type="slidenum">
              <a:rPr lang="de-DE"/>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Vielfalt von Vereinen</a:t>
            </a:r>
            <a:endParaRPr/>
          </a:p>
        </p:txBody>
      </p:sp>
      <p:sp>
        <p:nvSpPr>
          <p:cNvPr id="3" name="Textplatzhalter 2"/>
          <p:cNvSpPr>
            <a:spLocks noGrp="1"/>
          </p:cNvSpPr>
          <p:nvPr>
            <p:ph type="body" sz="quarter" idx="14"/>
          </p:nvPr>
        </p:nvSpPr>
        <p:spPr bwMode="auto"/>
        <p:txBody>
          <a:bodyPr>
            <a:normAutofit/>
          </a:bodyPr>
          <a:lstStyle/>
          <a:p>
            <a:pPr>
              <a:defRPr/>
            </a:pPr>
            <a:r>
              <a:rPr lang="de-DE"/>
              <a:t>Neu: Entschließungsantrag der AfD-Fraktion Brandenburg (28. August 2024, abgelehnt) „sich auf allen Ebenen dafür einzusetzen, die Abgabenordnung so zu ändern, dass allen </a:t>
            </a:r>
            <a:r>
              <a:rPr lang="de-DE">
                <a:solidFill>
                  <a:srgbClr val="FF0000"/>
                </a:solidFill>
              </a:rPr>
              <a:t>Vereinen</a:t>
            </a:r>
            <a:r>
              <a:rPr lang="de-DE"/>
              <a:t>, die sich in ihrem Vereinszweck auf </a:t>
            </a:r>
            <a:r>
              <a:rPr lang="de-DE" b="1"/>
              <a:t>Vielfalt</a:t>
            </a:r>
            <a:r>
              <a:rPr lang="de-DE"/>
              <a:t> berufen, die Gemeinnützigkeit aberkannt werden kann“ </a:t>
            </a:r>
            <a:r>
              <a:rPr lang="de-DE" sz="1600"/>
              <a:t>(AfD 28.8.2024)</a:t>
            </a:r>
            <a:endParaRPr/>
          </a:p>
          <a:p>
            <a:pPr>
              <a:defRPr/>
            </a:pP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34</a:t>
            </a:fld>
            <a:endParaRPr 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Der SRH:</a:t>
            </a:r>
            <a:endParaRPr/>
          </a:p>
        </p:txBody>
      </p:sp>
      <p:sp>
        <p:nvSpPr>
          <p:cNvPr id="3" name="Textplatzhalter 2"/>
          <p:cNvSpPr>
            <a:spLocks noGrp="1"/>
          </p:cNvSpPr>
          <p:nvPr>
            <p:ph type="body" sz="quarter" idx="16"/>
          </p:nvPr>
        </p:nvSpPr>
        <p:spPr bwMode="auto">
          <a:xfrm>
            <a:off x="245986" y="1836415"/>
            <a:ext cx="5629227" cy="2879651"/>
          </a:xfrm>
        </p:spPr>
        <p:txBody>
          <a:bodyPr/>
          <a:lstStyle/>
          <a:p>
            <a:pPr marL="0" lvl="0" indent="0" defTabSz="914400">
              <a:spcBef>
                <a:spcPts val="0"/>
              </a:spcBef>
              <a:spcAft>
                <a:spcPts val="0"/>
              </a:spcAft>
              <a:buClrTx/>
              <a:buNone/>
              <a:defRPr/>
            </a:pPr>
            <a:r>
              <a:rPr lang="de-DE" sz="1200">
                <a:solidFill>
                  <a:schemeClr val="tx1"/>
                </a:solidFill>
                <a:latin typeface="Aptos"/>
                <a:ea typeface="Calibri"/>
                <a:cs typeface="Calibri"/>
              </a:rPr>
              <a:t>Zum Sächsischen Rechnungshof und seinem Präsidenten Jens Michel, der seit Jahren für eine Zusammenarbeit mit der AfD wirbt: „Auch die CDU-Direktkandidaten Steve Ittershagen aus Freiberg und Jens Michel aus der Sächsischen Schweiz verloren ihre Wahlkreise an die AfD. Beide hatten immer wieder mit einer AfD-Koalition kokettiert und den Beschluss der Bundes-CDU gegen jegliche Formen der Zusammenarbeit kritisiert.“ (Die Welt, 8.9.2019, Link im Notizenfeld). </a:t>
            </a:r>
            <a:endParaRPr lang="de-DE" sz="1200">
              <a:solidFill>
                <a:schemeClr val="tx1"/>
              </a:solidFill>
            </a:endParaRPr>
          </a:p>
          <a:p>
            <a:pPr marL="0" lvl="0" indent="0" defTabSz="914400">
              <a:spcBef>
                <a:spcPts val="0"/>
              </a:spcBef>
              <a:spcAft>
                <a:spcPts val="0"/>
              </a:spcAft>
              <a:buClrTx/>
              <a:buNone/>
              <a:defRPr/>
            </a:pPr>
            <a:endParaRPr lang="de-DE" sz="1200">
              <a:solidFill>
                <a:schemeClr val="tx1"/>
              </a:solidFill>
              <a:latin typeface="Aptos"/>
              <a:ea typeface="Calibri"/>
              <a:cs typeface="Calibri"/>
            </a:endParaRPr>
          </a:p>
          <a:p>
            <a:pPr marL="0" lvl="0" indent="0" defTabSz="914400">
              <a:spcBef>
                <a:spcPts val="0"/>
              </a:spcBef>
              <a:spcAft>
                <a:spcPts val="0"/>
              </a:spcAft>
              <a:buClrTx/>
              <a:buNone/>
              <a:defRPr/>
            </a:pPr>
            <a:r>
              <a:rPr lang="de-DE" sz="1200">
                <a:solidFill>
                  <a:schemeClr val="tx1"/>
                </a:solidFill>
                <a:latin typeface="Aptos"/>
                <a:ea typeface="Calibri"/>
                <a:cs typeface="Calibri"/>
              </a:rPr>
              <a:t>Michel ist schon länger in der Kritik wegen seiner Parteilichkeit:</a:t>
            </a:r>
            <a:endParaRPr lang="de-DE" sz="1200">
              <a:solidFill>
                <a:schemeClr val="tx1"/>
              </a:solidFill>
            </a:endParaRPr>
          </a:p>
          <a:p>
            <a:pPr marL="0" lvl="0" indent="0" defTabSz="914400">
              <a:spcBef>
                <a:spcPts val="0"/>
              </a:spcBef>
              <a:spcAft>
                <a:spcPts val="0"/>
              </a:spcAft>
              <a:buClrTx/>
              <a:buNone/>
              <a:defRPr/>
            </a:pPr>
            <a:r>
              <a:rPr lang="de-DE" sz="1200" u="sng">
                <a:solidFill>
                  <a:schemeClr val="tx1"/>
                </a:solidFill>
                <a:latin typeface="Aptos"/>
                <a:ea typeface="Calibri"/>
                <a:cs typeface="Calibri"/>
                <a:hlinkClick r:id="rId3" tooltip="https://www.lvz.de/mitteldeutschland/korruptionsvorwuerfe-in-sachsen-rechnungshof-wird-parteilichkeit-unterstellt-KOX6CRGSVNCHHNWWV3QCQA72MM.html"/>
              </a:rPr>
              <a:t>https://www.lvz.de/mitteldeutschland/korruptionsvorwuerfe-in-sachsen-rechnungshof-wird-parteilichkeit-unterstellt-KOX6CRGSVNCHHNWWV3QCQA72MM.html</a:t>
            </a:r>
            <a:endParaRPr lang="de-DE" sz="1200">
              <a:solidFill>
                <a:schemeClr val="tx1"/>
              </a:solidFill>
            </a:endParaRPr>
          </a:p>
          <a:p>
            <a:pPr marL="0" lvl="0" indent="0" defTabSz="914400">
              <a:spcBef>
                <a:spcPts val="0"/>
              </a:spcBef>
              <a:spcAft>
                <a:spcPts val="0"/>
              </a:spcAft>
              <a:buClrTx/>
              <a:buNone/>
              <a:defRPr/>
            </a:pPr>
            <a:r>
              <a:rPr lang="de-DE" sz="1200">
                <a:solidFill>
                  <a:schemeClr val="tx1"/>
                </a:solidFill>
                <a:latin typeface="Aptos"/>
                <a:ea typeface="Calibri"/>
                <a:cs typeface="Calibri"/>
              </a:rPr>
              <a:t> </a:t>
            </a:r>
            <a:endParaRPr lang="de-DE" sz="1200">
              <a:solidFill>
                <a:schemeClr val="tx1"/>
              </a:solidFill>
            </a:endParaRPr>
          </a:p>
          <a:p>
            <a:pPr marL="0" lvl="0" indent="0" defTabSz="914400">
              <a:spcBef>
                <a:spcPts val="0"/>
              </a:spcBef>
              <a:spcAft>
                <a:spcPts val="0"/>
              </a:spcAft>
              <a:buClrTx/>
              <a:buNone/>
              <a:defRPr/>
            </a:pPr>
            <a:r>
              <a:rPr lang="de-DE" sz="1200">
                <a:solidFill>
                  <a:schemeClr val="tx1"/>
                </a:solidFill>
                <a:latin typeface="Aptos"/>
                <a:ea typeface="Calibri"/>
                <a:cs typeface="Calibri"/>
              </a:rPr>
              <a:t>Die AfD hatte diesem Rechnungshofvorsitzenden auch zur Wahl gratuliert, da sie ihn auch mitgewählt hatten.</a:t>
            </a:r>
            <a:endParaRPr/>
          </a:p>
          <a:p>
            <a:pPr marL="0" lvl="0" indent="0" defTabSz="914400">
              <a:spcBef>
                <a:spcPts val="0"/>
              </a:spcBef>
              <a:spcAft>
                <a:spcPts val="0"/>
              </a:spcAft>
              <a:buClrTx/>
              <a:buNone/>
              <a:defRPr/>
            </a:pPr>
            <a:r>
              <a:rPr lang="de-DE" sz="1200" u="sng">
                <a:solidFill>
                  <a:schemeClr val="tx1"/>
                </a:solidFill>
                <a:hlinkClick r:id="rId4" tooltip="https://www.rechnungshof.sachsen.de/der-praesident.html"/>
              </a:rPr>
              <a:t>https://www.rechnungshof.sachsen.de/der-praesident.html</a:t>
            </a:r>
            <a:r>
              <a:rPr lang="de-DE" sz="1200">
                <a:solidFill>
                  <a:schemeClr val="tx1"/>
                </a:solidFill>
              </a:rPr>
              <a:t> (Wahl: 10.6.2020)</a:t>
            </a:r>
            <a:endParaRPr/>
          </a:p>
        </p:txBody>
      </p:sp>
      <p:sp>
        <p:nvSpPr>
          <p:cNvPr id="4" name="Datumsplatzhalter 3"/>
          <p:cNvSpPr>
            <a:spLocks noGrp="1"/>
          </p:cNvSpPr>
          <p:nvPr>
            <p:ph type="dt" sz="half" idx="17"/>
          </p:nvPr>
        </p:nvSpPr>
        <p:spPr bwMode="auto"/>
        <p:txBody>
          <a:bodyPr/>
          <a:lstStyle/>
          <a:p>
            <a:pPr>
              <a:defRPr/>
            </a:pPr>
            <a:fld id="{A63E5940-034A-194C-AEC2-CFB86198616E}" type="datetime1">
              <a:rPr lang="de-DE"/>
              <a:t>03.07.2025</a:t>
            </a:fld>
            <a:endParaRPr lang="de-DE"/>
          </a:p>
        </p:txBody>
      </p:sp>
      <p:sp>
        <p:nvSpPr>
          <p:cNvPr id="5" name="Fußzeilenplatzhalter 4"/>
          <p:cNvSpPr>
            <a:spLocks noGrp="1"/>
          </p:cNvSpPr>
          <p:nvPr>
            <p:ph type="ftr" sz="quarter" idx="18"/>
          </p:nvPr>
        </p:nvSpPr>
        <p:spPr bwMode="auto"/>
        <p:txBody>
          <a:bodyPr/>
          <a:lstStyle/>
          <a:p>
            <a:pPr>
              <a:defRPr/>
            </a:pPr>
            <a:r>
              <a:rPr lang="de-DE"/>
              <a:t>Prof. Dr. Anke Grotlüschen</a:t>
            </a:r>
          </a:p>
        </p:txBody>
      </p:sp>
      <p:sp>
        <p:nvSpPr>
          <p:cNvPr id="6" name="Foliennummernplatzhalter 5"/>
          <p:cNvSpPr>
            <a:spLocks noGrp="1"/>
          </p:cNvSpPr>
          <p:nvPr>
            <p:ph type="sldNum" sz="quarter" idx="19"/>
          </p:nvPr>
        </p:nvSpPr>
        <p:spPr bwMode="auto"/>
        <p:txBody>
          <a:bodyPr/>
          <a:lstStyle/>
          <a:p>
            <a:pPr>
              <a:defRPr/>
            </a:pPr>
            <a:fld id="{3E01A2B2-10AD-754B-9B4C-E5B6FED423D0}" type="slidenum">
              <a:rPr lang="de-DE"/>
              <a:t>35</a:t>
            </a:fld>
            <a:endParaRPr lang="de-DE"/>
          </a:p>
        </p:txBody>
      </p:sp>
      <p:pic>
        <p:nvPicPr>
          <p:cNvPr id="10" name="Grafik 9" descr="Ein Bild, das Text, Menschliches Gesicht, Brille, Shirt enthält.&#10;&#10;KI-generierte Inhalte können fehlerhaft sein.">
            <a:extLst>
              <a:ext uri="{FF2B5EF4-FFF2-40B4-BE49-F238E27FC236}">
                <a16:creationId xmlns:a16="http://schemas.microsoft.com/office/drawing/2014/main" id="{C050E821-1B30-561C-45BF-C4878D1CEFB9}"/>
              </a:ext>
            </a:extLst>
          </p:cNvPr>
          <p:cNvPicPr>
            <a:picLocks noChangeAspect="1"/>
          </p:cNvPicPr>
          <p:nvPr/>
        </p:nvPicPr>
        <p:blipFill>
          <a:blip r:embed="rId5"/>
          <a:stretch>
            <a:fillRect/>
          </a:stretch>
        </p:blipFill>
        <p:spPr>
          <a:xfrm>
            <a:off x="5875213" y="1203598"/>
            <a:ext cx="3269263" cy="335309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Einflussnahme auf lokale Zeitungen</a:t>
            </a:r>
            <a:endParaRPr/>
          </a:p>
        </p:txBody>
      </p:sp>
      <p:sp>
        <p:nvSpPr>
          <p:cNvPr id="3" name="Textplatzhalter 2"/>
          <p:cNvSpPr>
            <a:spLocks noGrp="1"/>
          </p:cNvSpPr>
          <p:nvPr>
            <p:ph type="body" sz="quarter" idx="14"/>
          </p:nvPr>
        </p:nvSpPr>
        <p:spPr bwMode="auto"/>
        <p:txBody>
          <a:bodyPr>
            <a:normAutofit/>
          </a:bodyPr>
          <a:lstStyle/>
          <a:p>
            <a:pPr>
              <a:defRPr/>
            </a:pPr>
            <a:r>
              <a:rPr lang="de-DE" sz="1800"/>
              <a:t>„Es geht um die Lage der Lokalpresse in Deutschland, und die ist mies. Und sie ist ein neues Kampffeld der AfD. Denn die kapert längst Anzeigenblätter in unterversorgten Gebieten. Annelie Naumann, Redakteurin beim ‚ZDF Magazin Royale‘ hat für eine Böhmermann-Sendung dazu recherchiert. Hat Gastbeiträge von Hans-Georg Maaßen im Anzeigenblatt ‚Fürstenwalder Zeitung‘ gefunden oder gleich klare Verhältnisse wie im ‚Neuen Gera‘, wo der Herausgeber als AfD-Chef im Stadtrat sitzt und über sich selbst berichten kann.“ </a:t>
            </a:r>
            <a:endParaRPr/>
          </a:p>
          <a:p>
            <a:pPr>
              <a:defRPr/>
            </a:pPr>
            <a:r>
              <a:rPr lang="de-DE" sz="1400"/>
              <a:t>(Quelle: </a:t>
            </a:r>
            <a:r>
              <a:rPr lang="de-DE" sz="1400" u="sng">
                <a:hlinkClick r:id="rId3" tooltip="http://www.kontextwochenzeitung.de/"/>
              </a:rPr>
              <a:t>www.kontextwochenzeitung.de</a:t>
            </a:r>
            <a:r>
              <a:rPr lang="de-DE" sz="1400"/>
              <a:t> Ausgabe 713, Samstag, 30. November 2024)</a:t>
            </a:r>
            <a:endParaRPr/>
          </a:p>
          <a:p>
            <a:pPr>
              <a:defRPr/>
            </a:pPr>
            <a:endParaRPr lang="de-DE" sz="1400" i="1"/>
          </a:p>
          <a:p>
            <a:pPr>
              <a:defRPr/>
            </a:pPr>
            <a:r>
              <a:rPr lang="de-DE" sz="1400" i="1"/>
              <a:t>Gegenmaßnahme: Der Kontext-Verein übernimmt mittels einer GmbH mehrere Stadtteilzeitungen in Baden-Württemberg</a:t>
            </a:r>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36</a:t>
            </a:fld>
            <a:endParaRPr 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Beamtenstatusgesetz </a:t>
            </a:r>
            <a:endParaRPr/>
          </a:p>
        </p:txBody>
      </p:sp>
      <p:sp>
        <p:nvSpPr>
          <p:cNvPr id="3" name="Textplatzhalter 2"/>
          <p:cNvSpPr>
            <a:spLocks noGrp="1"/>
          </p:cNvSpPr>
          <p:nvPr>
            <p:ph type="body" sz="quarter" idx="14"/>
          </p:nvPr>
        </p:nvSpPr>
        <p:spPr bwMode="auto"/>
        <p:txBody>
          <a:bodyPr>
            <a:normAutofit fontScale="92500" lnSpcReduction="20000"/>
          </a:bodyPr>
          <a:lstStyle/>
          <a:p>
            <a:pPr>
              <a:defRPr/>
            </a:pPr>
            <a:r>
              <a:rPr lang="de-DE" b="1"/>
              <a:t>Gesetz zur Regelung des Statusrechts der Beamtinnen und Beamten in den Ländern (Beamtenstatusgesetz - BeamtStG)</a:t>
            </a:r>
            <a:br>
              <a:rPr lang="de-DE" b="1"/>
            </a:br>
            <a:r>
              <a:rPr lang="de-DE" b="1"/>
              <a:t>§ 33 Grundpflichten</a:t>
            </a:r>
            <a:endParaRPr lang="de-DE" b="1">
              <a:solidFill>
                <a:schemeClr val="tx2"/>
              </a:solidFill>
            </a:endParaRPr>
          </a:p>
          <a:p>
            <a:pPr>
              <a:defRPr/>
            </a:pPr>
            <a:r>
              <a:rPr lang="de-DE">
                <a:solidFill>
                  <a:schemeClr val="bg2">
                    <a:lumMod val="50000"/>
                  </a:schemeClr>
                </a:solidFill>
              </a:rPr>
              <a:t>(1) Beamtinnen und Beamte dienen dem ganzen Volk, nicht einer Partei. Sie haben ihre Aufgaben </a:t>
            </a:r>
            <a:r>
              <a:rPr lang="de-DE" b="1">
                <a:solidFill>
                  <a:schemeClr val="bg2">
                    <a:lumMod val="50000"/>
                  </a:schemeClr>
                </a:solidFill>
              </a:rPr>
              <a:t>unparteiisch und gerecht </a:t>
            </a:r>
            <a:r>
              <a:rPr lang="de-DE">
                <a:solidFill>
                  <a:schemeClr val="bg2">
                    <a:lumMod val="50000"/>
                  </a:schemeClr>
                </a:solidFill>
              </a:rPr>
              <a:t>zu erfüllen und ihr Amt zum Wohl der Allgemeinheit zu führen. Beamtinnen und Beamte </a:t>
            </a:r>
            <a:r>
              <a:rPr lang="de-DE" b="1">
                <a:solidFill>
                  <a:schemeClr val="bg2">
                    <a:lumMod val="50000"/>
                  </a:schemeClr>
                </a:solidFill>
              </a:rPr>
              <a:t>müssen sich durch ihr gesamtes Verhalten zu der freiheitlichen demokratischen Grundordnung </a:t>
            </a:r>
            <a:r>
              <a:rPr lang="de-DE">
                <a:solidFill>
                  <a:schemeClr val="bg2">
                    <a:lumMod val="50000"/>
                  </a:schemeClr>
                </a:solidFill>
              </a:rPr>
              <a:t>im Sinne des Grundgesetzes bekennen und für deren Erhaltung eintreten.</a:t>
            </a:r>
            <a:endParaRPr/>
          </a:p>
          <a:p>
            <a:pPr>
              <a:defRPr/>
            </a:pPr>
            <a:r>
              <a:rPr lang="de-DE">
                <a:solidFill>
                  <a:schemeClr val="bg2">
                    <a:lumMod val="50000"/>
                  </a:schemeClr>
                </a:solidFill>
              </a:rPr>
              <a:t>(2) Beamtinnen und Beamte haben </a:t>
            </a:r>
            <a:r>
              <a:rPr lang="de-DE" b="1">
                <a:solidFill>
                  <a:schemeClr val="bg2">
                    <a:lumMod val="50000"/>
                  </a:schemeClr>
                </a:solidFill>
              </a:rPr>
              <a:t>bei politischer Betätigung diejenige Mäßigung und Zurückhaltung zu wahren</a:t>
            </a:r>
            <a:r>
              <a:rPr lang="de-DE">
                <a:solidFill>
                  <a:schemeClr val="bg2">
                    <a:lumMod val="50000"/>
                  </a:schemeClr>
                </a:solidFill>
              </a:rPr>
              <a:t>, die sich aus ihrer Stellung gegenüber der Allgemeinheit und aus der Rücksicht auf die Pflichten ihres Amtes ergibt.</a:t>
            </a:r>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Aufklärung der Kultusministerien</a:t>
            </a:r>
            <a:endParaRPr/>
          </a:p>
        </p:txBody>
      </p:sp>
      <p:sp>
        <p:nvSpPr>
          <p:cNvPr id="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75000" lnSpcReduction="20000"/>
          </a:bodyPr>
          <a:lstStyle/>
          <a:p>
            <a:pPr>
              <a:defRPr/>
            </a:pPr>
            <a:r>
              <a:rPr lang="de-DE" sz="1200"/>
              <a:t>Auf die AfD-Plattform „neutrale Lehrkraft“ hin hat  z.B. das Kultusministerium Niedersachsen mit einem aufklärenden Rundschreiben reagiert: </a:t>
            </a:r>
            <a:endParaRPr lang="de-DE" sz="1100"/>
          </a:p>
          <a:p>
            <a:pPr>
              <a:defRPr/>
            </a:pPr>
            <a:endParaRPr/>
          </a:p>
          <a:p>
            <a:pPr>
              <a:defRPr/>
            </a:pPr>
            <a:r>
              <a:rPr lang="de-DE"/>
              <a:t>„Denn Schule ist </a:t>
            </a:r>
            <a:r>
              <a:rPr lang="de-DE" b="1"/>
              <a:t>kein wertneutraler Ort</a:t>
            </a:r>
            <a:r>
              <a:rPr lang="de-DE"/>
              <a:t>, auch </a:t>
            </a:r>
            <a:r>
              <a:rPr lang="de-DE" b="1"/>
              <a:t>politische Bildung ist nicht neutral</a:t>
            </a:r>
            <a:r>
              <a:rPr lang="de-DE"/>
              <a:t>, denn sie beruht auf Werten: Grundlegende demokratische Werte wie die Würde des Menschen, Freiheit und Gleichheit und Solidarität, Pluralismus und Gleichberechtigung sind verbindlich für die Demokratiebildung an Schulen. </a:t>
            </a:r>
          </a:p>
          <a:p>
            <a:pPr>
              <a:defRPr/>
            </a:pPr>
            <a:endParaRPr/>
          </a:p>
          <a:p>
            <a:pPr>
              <a:defRPr/>
            </a:pPr>
            <a:r>
              <a:rPr lang="de-DE"/>
              <a:t>Es ist daher </a:t>
            </a:r>
            <a:r>
              <a:rPr lang="de-DE" b="1"/>
              <a:t>demokratische Pflicht von Lehrkräften</a:t>
            </a:r>
            <a:r>
              <a:rPr lang="de-DE"/>
              <a:t>, Demokratie- und Menschenfeindlichkeit ebenso wie Geschichtsrevisionismus entschieden entgegenzutreten und einzuordnen, auch wenn es sich um Positionen politischer Parteien handelt. </a:t>
            </a:r>
            <a:r>
              <a:rPr lang="de-DE" b="1"/>
              <a:t>Verfassungsfeindlichen Aussagen zu widersprechen, ist eine Beamtenpflicht </a:t>
            </a:r>
            <a:r>
              <a:rPr lang="de-DE"/>
              <a:t>und darf nicht durch falsch verstandene Neutralität unterlassen werden.“</a:t>
            </a:r>
            <a:endParaRPr/>
          </a:p>
          <a:p>
            <a:pPr>
              <a:defRPr/>
            </a:pPr>
            <a:r>
              <a:rPr lang="de-DE" sz="900" u="sng">
                <a:hlinkClick r:id="rId3" tooltip="https://www.mk.niedersachsen.de/startseite/ministerin/reden_und_beitrage_von_julia_willie_hamburg/statement_zum_start_des_afd_infoportals_neutrale_lehrkraft_am_21_05_2024/statement-zum-start-des-afd-infoportals-neutrale-lehrkraft-232271.html"/>
              </a:rPr>
              <a:t>https://www.mk.niedersachsen.de/startseite/ministerin/reden_und_beitrage_von_julia_willie_hamburg/statement_zum_start_des_afd_infoportals_neutrale_lehrkraft_am_21_05_2024/statement-zum-start-des-afd-infoportals-neutrale-lehrkraft-232271.html</a:t>
            </a:r>
            <a:r>
              <a:rPr lang="de-DE" sz="900"/>
              <a:t> </a:t>
            </a:r>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38</a:t>
            </a:fld>
            <a:endParaRPr 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Aufklärung der Landesinstitute </a:t>
            </a:r>
            <a:r>
              <a:rPr lang="de-DE" sz="1200"/>
              <a:t>(LI, 2020)</a:t>
            </a:r>
            <a:endParaRPr/>
          </a:p>
        </p:txBody>
      </p:sp>
      <p:sp>
        <p:nvSpPr>
          <p:cNvPr id="3" name="Textplatzhalter 2"/>
          <p:cNvSpPr>
            <a:spLocks noGrp="1"/>
          </p:cNvSpPr>
          <p:nvPr>
            <p:ph type="body" sz="quarter" idx="14"/>
          </p:nvPr>
        </p:nvSpPr>
        <p:spPr bwMode="auto"/>
        <p:txBody>
          <a:bodyPr/>
          <a:lstStyle/>
          <a:p>
            <a:pPr>
              <a:defRPr/>
            </a:pPr>
            <a:r>
              <a:rPr lang="de-DE" u="sng">
                <a:hlinkClick r:id="rId3" tooltip="https://li.hamburg.de/resource/blob/658218/79d931806d0e88aae9a4171acb05d231/positioniert-euch-data.pdf"/>
              </a:rPr>
              <a:t>https://li.hamburg.de/resource/blob/658218/79d931806d0e88aae9a4171acb05d231/positioniert-euch-data.pdf</a:t>
            </a:r>
            <a:r>
              <a:rPr lang="de-DE"/>
              <a:t> </a:t>
            </a:r>
            <a:endParaRPr/>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39</a:t>
            </a:fld>
            <a:endParaRPr lang="de-DE"/>
          </a:p>
        </p:txBody>
      </p:sp>
      <p:pic>
        <p:nvPicPr>
          <p:cNvPr id="7" name="Grafik 6"/>
          <p:cNvPicPr>
            <a:picLocks noChangeAspect="1"/>
          </p:cNvPicPr>
          <p:nvPr/>
        </p:nvPicPr>
        <p:blipFill>
          <a:blip r:embed="rId4" cstate="screen">
            <a:extLst>
              <a:ext uri="{28A0092B-C50C-407E-A947-70E740481C1C}">
                <a14:useLocalDpi xmlns:a14="http://schemas.microsoft.com/office/drawing/2010/main"/>
              </a:ext>
            </a:extLst>
          </a:blip>
          <a:srcRect/>
          <a:stretch/>
        </p:blipFill>
        <p:spPr bwMode="auto">
          <a:xfrm>
            <a:off x="6159996" y="2571750"/>
            <a:ext cx="1656184" cy="208823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16679396"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sz="2600" b="1" i="0" u="none" dirty="0">
                <a:solidFill>
                  <a:srgbClr val="3B515B"/>
                </a:solidFill>
                <a:latin typeface="TheSans UHH"/>
                <a:ea typeface="TheSans UHH"/>
                <a:cs typeface="TheSans UHH"/>
              </a:rPr>
              <a:t>Art 21 GG: </a:t>
            </a:r>
            <a:r>
              <a:rPr sz="2600" b="1" i="0" u="none" dirty="0" err="1">
                <a:solidFill>
                  <a:srgbClr val="3B515B"/>
                </a:solidFill>
                <a:latin typeface="TheSans UHH"/>
                <a:ea typeface="TheSans UHH"/>
                <a:cs typeface="TheSans UHH"/>
              </a:rPr>
              <a:t>politische</a:t>
            </a:r>
            <a:r>
              <a:rPr sz="2600" b="1" i="0" u="none" dirty="0">
                <a:solidFill>
                  <a:srgbClr val="3B515B"/>
                </a:solidFill>
                <a:latin typeface="TheSans UHH"/>
                <a:ea typeface="TheSans UHH"/>
                <a:cs typeface="TheSans UHH"/>
              </a:rPr>
              <a:t> </a:t>
            </a:r>
            <a:r>
              <a:rPr sz="2600" b="1" i="0" u="none" dirty="0" err="1">
                <a:solidFill>
                  <a:srgbClr val="3B515B"/>
                </a:solidFill>
                <a:latin typeface="TheSans UHH"/>
                <a:ea typeface="TheSans UHH"/>
                <a:cs typeface="TheSans UHH"/>
              </a:rPr>
              <a:t>Willensbildung</a:t>
            </a:r>
            <a:r>
              <a:rPr sz="2600" b="1" i="0" u="none" dirty="0">
                <a:solidFill>
                  <a:srgbClr val="3B515B"/>
                </a:solidFill>
                <a:latin typeface="TheSans UHH"/>
                <a:ea typeface="TheSans UHH"/>
                <a:cs typeface="TheSans UHH"/>
              </a:rPr>
              <a:t> </a:t>
            </a:r>
            <a:r>
              <a:rPr sz="1100" b="1" i="0" u="none" dirty="0">
                <a:solidFill>
                  <a:srgbClr val="3B515B"/>
                </a:solidFill>
                <a:latin typeface="TheSans UHH"/>
                <a:ea typeface="TheSans UHH"/>
                <a:cs typeface="TheSans UHH"/>
              </a:rPr>
              <a:t>(</a:t>
            </a:r>
            <a:r>
              <a:rPr sz="1100" b="1" i="0" u="none" dirty="0" err="1">
                <a:solidFill>
                  <a:srgbClr val="3B515B"/>
                </a:solidFill>
                <a:latin typeface="TheSans UHH"/>
                <a:ea typeface="TheSans UHH"/>
                <a:cs typeface="TheSans UHH"/>
              </a:rPr>
              <a:t>Ergänzung</a:t>
            </a:r>
            <a:r>
              <a:rPr sz="1100" b="1" i="0" u="none" dirty="0">
                <a:solidFill>
                  <a:srgbClr val="3B515B"/>
                </a:solidFill>
                <a:latin typeface="TheSans UHH"/>
                <a:ea typeface="TheSans UHH"/>
                <a:cs typeface="TheSans UHH"/>
              </a:rPr>
              <a:t> </a:t>
            </a:r>
            <a:r>
              <a:rPr sz="1100" b="1" i="0" u="none" dirty="0" err="1">
                <a:solidFill>
                  <a:srgbClr val="3B515B"/>
                </a:solidFill>
                <a:latin typeface="TheSans UHH"/>
                <a:ea typeface="TheSans UHH"/>
                <a:cs typeface="TheSans UHH"/>
              </a:rPr>
              <a:t>nach</a:t>
            </a:r>
            <a:r>
              <a:rPr sz="1100" b="1" i="0" u="none" dirty="0">
                <a:solidFill>
                  <a:srgbClr val="3B515B"/>
                </a:solidFill>
                <a:latin typeface="TheSans UHH"/>
                <a:ea typeface="TheSans UHH"/>
                <a:cs typeface="TheSans UHH"/>
              </a:rPr>
              <a:t> der Konferenz in Hamm)</a:t>
            </a:r>
            <a:endParaRPr dirty="0"/>
          </a:p>
        </p:txBody>
      </p:sp>
      <p:sp>
        <p:nvSpPr>
          <p:cNvPr id="636644284" name="Textplatzhalter 3"/>
          <p:cNvSpPr>
            <a:spLocks noGrp="1"/>
          </p:cNvSpPr>
          <p:nvPr>
            <p:ph type="body" sz="quarter" idx="16"/>
          </p:nvPr>
        </p:nvSpPr>
        <p:spPr bwMode="auto">
          <a:xfrm>
            <a:off x="214310" y="1779661"/>
            <a:ext cx="8534151" cy="2879650"/>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a:defRPr/>
            </a:pPr>
            <a:r>
              <a:rPr sz="1600" b="1" i="0" u="none" dirty="0" err="1">
                <a:solidFill>
                  <a:srgbClr val="3B515B"/>
                </a:solidFill>
                <a:latin typeface="TheSans UHH"/>
                <a:ea typeface="TheSans UHH"/>
                <a:cs typeface="TheSans UHH"/>
              </a:rPr>
              <a:t>Grundgesetz</a:t>
            </a:r>
            <a:r>
              <a:rPr sz="1600" b="1" i="0" u="none" dirty="0">
                <a:solidFill>
                  <a:srgbClr val="3B515B"/>
                </a:solidFill>
                <a:latin typeface="TheSans UHH"/>
                <a:ea typeface="TheSans UHH"/>
                <a:cs typeface="TheSans UHH"/>
              </a:rPr>
              <a:t> für die </a:t>
            </a:r>
            <a:r>
              <a:rPr sz="1600" b="1" i="0" u="none" dirty="0" err="1">
                <a:solidFill>
                  <a:srgbClr val="3B515B"/>
                </a:solidFill>
                <a:latin typeface="TheSans UHH"/>
                <a:ea typeface="TheSans UHH"/>
                <a:cs typeface="TheSans UHH"/>
              </a:rPr>
              <a:t>Bundesrepublik</a:t>
            </a:r>
            <a:r>
              <a:rPr sz="1600" b="1" i="0" u="none" dirty="0">
                <a:solidFill>
                  <a:srgbClr val="3B515B"/>
                </a:solidFill>
                <a:latin typeface="TheSans UHH"/>
                <a:ea typeface="TheSans UHH"/>
                <a:cs typeface="TheSans UHH"/>
              </a:rPr>
              <a:t> Deutschland</a:t>
            </a:r>
            <a:r>
              <a:rPr lang="de-DE" sz="1600" b="1" i="0" u="none" dirty="0">
                <a:solidFill>
                  <a:srgbClr val="3B515B"/>
                </a:solidFill>
                <a:latin typeface="TheSans UHH"/>
                <a:ea typeface="TheSans UHH"/>
                <a:cs typeface="TheSans UHH"/>
              </a:rPr>
              <a:t> </a:t>
            </a:r>
            <a:r>
              <a:rPr sz="1600" b="1" i="0" u="none" dirty="0">
                <a:solidFill>
                  <a:srgbClr val="3B515B"/>
                </a:solidFill>
                <a:latin typeface="TheSans UHH"/>
                <a:ea typeface="TheSans UHH"/>
                <a:cs typeface="TheSans UHH"/>
              </a:rPr>
              <a:t> Art 21 </a:t>
            </a:r>
            <a:endParaRPr sz="1600" dirty="0"/>
          </a:p>
          <a:p>
            <a:pPr>
              <a:defRPr/>
            </a:pPr>
            <a:r>
              <a:rPr sz="1600" b="1" i="0" u="none" dirty="0">
                <a:solidFill>
                  <a:srgbClr val="3B515B"/>
                </a:solidFill>
                <a:latin typeface="TheSans UHH"/>
                <a:ea typeface="TheSans UHH"/>
                <a:cs typeface="TheSans UHH"/>
              </a:rPr>
              <a:t>(1) Die </a:t>
            </a:r>
            <a:r>
              <a:rPr sz="1600" b="1" i="0" u="none" dirty="0" err="1">
                <a:solidFill>
                  <a:srgbClr val="3B515B"/>
                </a:solidFill>
                <a:latin typeface="TheSans UHH"/>
                <a:ea typeface="TheSans UHH"/>
                <a:cs typeface="TheSans UHH"/>
              </a:rPr>
              <a:t>Parteien</a:t>
            </a:r>
            <a:r>
              <a:rPr sz="1600" b="1" i="0" u="none" dirty="0">
                <a:solidFill>
                  <a:srgbClr val="3B515B"/>
                </a:solidFill>
                <a:latin typeface="TheSans UHH"/>
                <a:ea typeface="TheSans UHH"/>
                <a:cs typeface="TheSans UHH"/>
              </a:rPr>
              <a:t> </a:t>
            </a:r>
            <a:r>
              <a:rPr sz="1600" b="1" i="0" u="none" dirty="0" err="1">
                <a:solidFill>
                  <a:srgbClr val="3B515B"/>
                </a:solidFill>
                <a:latin typeface="TheSans UHH"/>
                <a:ea typeface="TheSans UHH"/>
                <a:cs typeface="TheSans UHH"/>
              </a:rPr>
              <a:t>wirken</a:t>
            </a:r>
            <a:r>
              <a:rPr sz="1600" b="1" i="0" u="none" dirty="0">
                <a:solidFill>
                  <a:srgbClr val="3B515B"/>
                </a:solidFill>
                <a:latin typeface="TheSans UHH"/>
                <a:ea typeface="TheSans UHH"/>
                <a:cs typeface="TheSans UHH"/>
              </a:rPr>
              <a:t> </a:t>
            </a:r>
            <a:r>
              <a:rPr sz="1600" b="1" i="0" u="none" dirty="0" err="1">
                <a:solidFill>
                  <a:srgbClr val="3B515B"/>
                </a:solidFill>
                <a:latin typeface="TheSans UHH"/>
                <a:ea typeface="TheSans UHH"/>
                <a:cs typeface="TheSans UHH"/>
              </a:rPr>
              <a:t>bei</a:t>
            </a:r>
            <a:r>
              <a:rPr sz="1600" b="1" i="0" u="none" dirty="0">
                <a:solidFill>
                  <a:srgbClr val="3B515B"/>
                </a:solidFill>
                <a:latin typeface="TheSans UHH"/>
                <a:ea typeface="TheSans UHH"/>
                <a:cs typeface="TheSans UHH"/>
              </a:rPr>
              <a:t> der </a:t>
            </a:r>
            <a:r>
              <a:rPr sz="1600" b="1" i="0" u="none" dirty="0" err="1">
                <a:solidFill>
                  <a:srgbClr val="3B515B"/>
                </a:solidFill>
                <a:latin typeface="TheSans UHH"/>
                <a:ea typeface="TheSans UHH"/>
                <a:cs typeface="TheSans UHH"/>
              </a:rPr>
              <a:t>politischen</a:t>
            </a:r>
            <a:r>
              <a:rPr sz="1600" b="1" i="0" u="none" dirty="0">
                <a:solidFill>
                  <a:srgbClr val="3B515B"/>
                </a:solidFill>
                <a:latin typeface="TheSans UHH"/>
                <a:ea typeface="TheSans UHH"/>
                <a:cs typeface="TheSans UHH"/>
              </a:rPr>
              <a:t> </a:t>
            </a:r>
            <a:r>
              <a:rPr sz="1600" b="1" i="0" u="none" dirty="0" err="1">
                <a:solidFill>
                  <a:srgbClr val="3B515B"/>
                </a:solidFill>
                <a:latin typeface="TheSans UHH"/>
                <a:ea typeface="TheSans UHH"/>
                <a:cs typeface="TheSans UHH"/>
              </a:rPr>
              <a:t>Willensbildung</a:t>
            </a:r>
            <a:r>
              <a:rPr sz="1600" b="1" i="0" u="none" dirty="0">
                <a:solidFill>
                  <a:srgbClr val="3B515B"/>
                </a:solidFill>
                <a:latin typeface="TheSans UHH"/>
                <a:ea typeface="TheSans UHH"/>
                <a:cs typeface="TheSans UHH"/>
              </a:rPr>
              <a:t> des </a:t>
            </a:r>
            <a:r>
              <a:rPr sz="1600" b="1" i="0" u="none" dirty="0" err="1">
                <a:solidFill>
                  <a:srgbClr val="3B515B"/>
                </a:solidFill>
                <a:latin typeface="TheSans UHH"/>
                <a:ea typeface="TheSans UHH"/>
                <a:cs typeface="TheSans UHH"/>
              </a:rPr>
              <a:t>Volkes</a:t>
            </a:r>
            <a:r>
              <a:rPr sz="1600" b="1" i="0" u="none" dirty="0">
                <a:solidFill>
                  <a:srgbClr val="3B515B"/>
                </a:solidFill>
                <a:latin typeface="TheSans UHH"/>
                <a:ea typeface="TheSans UHH"/>
                <a:cs typeface="TheSans UHH"/>
              </a:rPr>
              <a:t> </a:t>
            </a:r>
            <a:r>
              <a:rPr sz="1600" b="1" i="0" u="none" dirty="0" err="1">
                <a:solidFill>
                  <a:srgbClr val="3B515B"/>
                </a:solidFill>
                <a:latin typeface="TheSans UHH"/>
                <a:ea typeface="TheSans UHH"/>
                <a:cs typeface="TheSans UHH"/>
              </a:rPr>
              <a:t>mit</a:t>
            </a:r>
            <a:r>
              <a:rPr sz="1600" b="1"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Ihre</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Gründung</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ist</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frei</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Ihre</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innere</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Ordnung</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muß</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demokratischen</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Grundsätzen</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entsprechen</a:t>
            </a:r>
            <a:r>
              <a:rPr sz="1600" b="0" i="0" u="none" dirty="0">
                <a:solidFill>
                  <a:srgbClr val="3B515B"/>
                </a:solidFill>
                <a:latin typeface="TheSans UHH"/>
                <a:ea typeface="TheSans UHH"/>
                <a:cs typeface="TheSans UHH"/>
              </a:rPr>
              <a:t>. Sie </a:t>
            </a:r>
            <a:r>
              <a:rPr sz="1600" b="0" i="0" u="none" dirty="0" err="1">
                <a:solidFill>
                  <a:srgbClr val="3B515B"/>
                </a:solidFill>
                <a:latin typeface="TheSans UHH"/>
                <a:ea typeface="TheSans UHH"/>
                <a:cs typeface="TheSans UHH"/>
              </a:rPr>
              <a:t>müssen</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über</a:t>
            </a:r>
            <a:r>
              <a:rPr sz="1600" b="0" i="0" u="none" dirty="0">
                <a:solidFill>
                  <a:srgbClr val="3B515B"/>
                </a:solidFill>
                <a:latin typeface="TheSans UHH"/>
                <a:ea typeface="TheSans UHH"/>
                <a:cs typeface="TheSans UHH"/>
              </a:rPr>
              <a:t> die </a:t>
            </a:r>
            <a:r>
              <a:rPr sz="1600" b="0" i="0" u="none" dirty="0" err="1">
                <a:solidFill>
                  <a:srgbClr val="3B515B"/>
                </a:solidFill>
                <a:latin typeface="TheSans UHH"/>
                <a:ea typeface="TheSans UHH"/>
                <a:cs typeface="TheSans UHH"/>
              </a:rPr>
              <a:t>Herkunft</a:t>
            </a:r>
            <a:r>
              <a:rPr sz="1600" b="0" i="0" u="none" dirty="0">
                <a:solidFill>
                  <a:srgbClr val="3B515B"/>
                </a:solidFill>
                <a:latin typeface="TheSans UHH"/>
                <a:ea typeface="TheSans UHH"/>
                <a:cs typeface="TheSans UHH"/>
              </a:rPr>
              <a:t> und </a:t>
            </a:r>
            <a:r>
              <a:rPr sz="1600" b="0" i="0" u="none" dirty="0" err="1">
                <a:solidFill>
                  <a:srgbClr val="3B515B"/>
                </a:solidFill>
                <a:latin typeface="TheSans UHH"/>
                <a:ea typeface="TheSans UHH"/>
                <a:cs typeface="TheSans UHH"/>
              </a:rPr>
              <a:t>Verwendung</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ihrer</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Mittel</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sowie</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über</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ihr</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Vermögen</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öffentlich</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Rechenschaft</a:t>
            </a:r>
            <a:r>
              <a:rPr sz="1600" b="0" i="0" u="none" dirty="0">
                <a:solidFill>
                  <a:srgbClr val="3B515B"/>
                </a:solidFill>
                <a:latin typeface="TheSans UHH"/>
                <a:ea typeface="TheSans UHH"/>
                <a:cs typeface="TheSans UHH"/>
              </a:rPr>
              <a:t> </a:t>
            </a:r>
            <a:r>
              <a:rPr sz="1600" b="0" i="0" u="none" dirty="0" err="1">
                <a:solidFill>
                  <a:srgbClr val="3B515B"/>
                </a:solidFill>
                <a:latin typeface="TheSans UHH"/>
                <a:ea typeface="TheSans UHH"/>
                <a:cs typeface="TheSans UHH"/>
              </a:rPr>
              <a:t>geben</a:t>
            </a:r>
            <a:r>
              <a:rPr sz="1600" b="0" i="0" u="none" dirty="0">
                <a:solidFill>
                  <a:srgbClr val="3B515B"/>
                </a:solidFill>
                <a:latin typeface="TheSans UHH"/>
                <a:ea typeface="TheSans UHH"/>
                <a:cs typeface="TheSans UHH"/>
              </a:rPr>
              <a:t>.</a:t>
            </a:r>
            <a:endParaRPr sz="1600" dirty="0"/>
          </a:p>
          <a:p>
            <a:pPr>
              <a:defRPr/>
            </a:pPr>
            <a:r>
              <a:rPr sz="1600" b="1" i="0" u="none" dirty="0">
                <a:solidFill>
                  <a:srgbClr val="3B515B"/>
                </a:solidFill>
                <a:latin typeface="TheSans UHH"/>
                <a:ea typeface="TheSans UHH"/>
                <a:cs typeface="TheSans UHH"/>
              </a:rPr>
              <a:t>(5) Das </a:t>
            </a:r>
            <a:r>
              <a:rPr sz="1600" b="1" i="0" u="none" dirty="0" err="1">
                <a:solidFill>
                  <a:srgbClr val="3B515B"/>
                </a:solidFill>
                <a:latin typeface="TheSans UHH"/>
                <a:ea typeface="TheSans UHH"/>
                <a:cs typeface="TheSans UHH"/>
              </a:rPr>
              <a:t>Nähere</a:t>
            </a:r>
            <a:r>
              <a:rPr sz="1600" b="1" i="0" u="none" dirty="0">
                <a:solidFill>
                  <a:srgbClr val="3B515B"/>
                </a:solidFill>
                <a:latin typeface="TheSans UHH"/>
                <a:ea typeface="TheSans UHH"/>
                <a:cs typeface="TheSans UHH"/>
              </a:rPr>
              <a:t> </a:t>
            </a:r>
            <a:r>
              <a:rPr sz="1600" b="1" i="0" u="none" dirty="0" err="1">
                <a:solidFill>
                  <a:srgbClr val="3B515B"/>
                </a:solidFill>
                <a:latin typeface="TheSans UHH"/>
                <a:ea typeface="TheSans UHH"/>
                <a:cs typeface="TheSans UHH"/>
              </a:rPr>
              <a:t>regeln</a:t>
            </a:r>
            <a:r>
              <a:rPr sz="1600" b="1" i="0" u="none" dirty="0">
                <a:solidFill>
                  <a:srgbClr val="3B515B"/>
                </a:solidFill>
                <a:latin typeface="TheSans UHH"/>
                <a:ea typeface="TheSans UHH"/>
                <a:cs typeface="TheSans UHH"/>
              </a:rPr>
              <a:t> </a:t>
            </a:r>
            <a:r>
              <a:rPr sz="1600" b="1" i="0" u="none" dirty="0" err="1">
                <a:solidFill>
                  <a:srgbClr val="3B515B"/>
                </a:solidFill>
                <a:latin typeface="TheSans UHH"/>
                <a:ea typeface="TheSans UHH"/>
                <a:cs typeface="TheSans UHH"/>
              </a:rPr>
              <a:t>Bundesgesetze</a:t>
            </a:r>
            <a:r>
              <a:rPr sz="1600" b="1" i="0" u="none" dirty="0">
                <a:solidFill>
                  <a:srgbClr val="3B515B"/>
                </a:solidFill>
                <a:latin typeface="TheSans UHH"/>
                <a:ea typeface="TheSans UHH"/>
                <a:cs typeface="TheSans UHH"/>
              </a:rPr>
              <a:t>.</a:t>
            </a:r>
            <a:r>
              <a:rPr lang="de-DE" sz="1600" b="1" i="0" u="none" dirty="0">
                <a:solidFill>
                  <a:srgbClr val="3B515B"/>
                </a:solidFill>
                <a:latin typeface="TheSans UHH"/>
                <a:ea typeface="TheSans UHH"/>
                <a:cs typeface="TheSans UHH"/>
              </a:rPr>
              <a:t>  </a:t>
            </a:r>
            <a:endParaRPr sz="1600" dirty="0"/>
          </a:p>
          <a:p>
            <a:pPr marL="0" indent="0">
              <a:buClr>
                <a:schemeClr val="tx1"/>
              </a:buClr>
              <a:buFont typeface="Wingdings"/>
              <a:buNone/>
              <a:defRPr/>
            </a:pPr>
            <a:r>
              <a:rPr sz="1600" b="0" i="0" u="none" dirty="0" err="1">
                <a:solidFill>
                  <a:schemeClr val="accent1"/>
                </a:solidFill>
                <a:latin typeface="TheSans UHH"/>
                <a:ea typeface="TheSans UHH"/>
                <a:cs typeface="TheSans UHH"/>
              </a:rPr>
              <a:t>Hoheitsträger</a:t>
            </a:r>
            <a:r>
              <a:rPr sz="1600" b="0" i="0" u="none" dirty="0">
                <a:solidFill>
                  <a:schemeClr val="accent1"/>
                </a:solidFill>
                <a:latin typeface="TheSans UHH"/>
                <a:ea typeface="TheSans UHH"/>
                <a:cs typeface="TheSans UHH"/>
              </a:rPr>
              <a:t> </a:t>
            </a:r>
            <a:r>
              <a:rPr sz="1600" b="0" i="0" u="none" dirty="0" err="1">
                <a:solidFill>
                  <a:schemeClr val="accent1"/>
                </a:solidFill>
                <a:latin typeface="TheSans UHH"/>
                <a:ea typeface="TheSans UHH"/>
                <a:cs typeface="TheSans UHH"/>
              </a:rPr>
              <a:t>müssen</a:t>
            </a:r>
            <a:r>
              <a:rPr sz="1600" b="0" i="0" u="none" dirty="0">
                <a:solidFill>
                  <a:schemeClr val="accent1"/>
                </a:solidFill>
                <a:latin typeface="TheSans UHH"/>
                <a:ea typeface="TheSans UHH"/>
                <a:cs typeface="TheSans UHH"/>
              </a:rPr>
              <a:t> </a:t>
            </a:r>
            <a:r>
              <a:rPr sz="1600" b="0" i="0" u="none" dirty="0" err="1">
                <a:solidFill>
                  <a:schemeClr val="accent1"/>
                </a:solidFill>
                <a:latin typeface="TheSans UHH"/>
                <a:ea typeface="TheSans UHH"/>
                <a:cs typeface="TheSans UHH"/>
              </a:rPr>
              <a:t>Chancengleichheit</a:t>
            </a:r>
            <a:r>
              <a:rPr sz="1600" b="0" i="0" u="none" dirty="0">
                <a:solidFill>
                  <a:schemeClr val="accent1"/>
                </a:solidFill>
                <a:latin typeface="TheSans UHH"/>
                <a:ea typeface="TheSans UHH"/>
                <a:cs typeface="TheSans UHH"/>
              </a:rPr>
              <a:t> </a:t>
            </a:r>
            <a:r>
              <a:rPr sz="1600" b="0" i="0" u="none" dirty="0" err="1">
                <a:solidFill>
                  <a:schemeClr val="accent1"/>
                </a:solidFill>
                <a:latin typeface="TheSans UHH"/>
                <a:ea typeface="TheSans UHH"/>
                <a:cs typeface="TheSans UHH"/>
              </a:rPr>
              <a:t>gewähren</a:t>
            </a:r>
            <a:r>
              <a:rPr sz="1600" b="0" i="0" u="none" dirty="0">
                <a:solidFill>
                  <a:schemeClr val="accent1"/>
                </a:solidFill>
                <a:latin typeface="TheSans UHH"/>
                <a:ea typeface="TheSans UHH"/>
                <a:cs typeface="TheSans UHH"/>
              </a:rPr>
              <a:t>, das regel</a:t>
            </a:r>
            <a:r>
              <a:rPr lang="de-DE" sz="1600" b="0" i="0" u="none" dirty="0">
                <a:solidFill>
                  <a:schemeClr val="accent1"/>
                </a:solidFill>
                <a:latin typeface="TheSans UHH"/>
                <a:ea typeface="TheSans UHH"/>
                <a:cs typeface="TheSans UHH"/>
              </a:rPr>
              <a:t>t</a:t>
            </a:r>
            <a:r>
              <a:rPr sz="1600" b="0" i="0" u="none" dirty="0">
                <a:solidFill>
                  <a:schemeClr val="accent1"/>
                </a:solidFill>
                <a:latin typeface="TheSans UHH"/>
                <a:ea typeface="TheSans UHH"/>
                <a:cs typeface="TheSans UHH"/>
              </a:rPr>
              <a:t> </a:t>
            </a:r>
            <a:r>
              <a:rPr lang="de-DE" sz="1600" b="0" i="0" u="none" dirty="0">
                <a:solidFill>
                  <a:schemeClr val="accent1"/>
                </a:solidFill>
                <a:latin typeface="TheSans UHH"/>
                <a:ea typeface="TheSans UHH"/>
                <a:cs typeface="TheSans UHH"/>
              </a:rPr>
              <a:t>das </a:t>
            </a:r>
            <a:r>
              <a:rPr sz="1600" b="0" i="0" u="none" dirty="0" err="1">
                <a:solidFill>
                  <a:schemeClr val="accent1"/>
                </a:solidFill>
                <a:latin typeface="TheSans UHH"/>
                <a:ea typeface="TheSans UHH"/>
                <a:cs typeface="TheSans UHH"/>
              </a:rPr>
              <a:t>Parteiengesetz</a:t>
            </a:r>
            <a:r>
              <a:rPr sz="1600" b="0" i="0" u="none" dirty="0">
                <a:solidFill>
                  <a:schemeClr val="accent1"/>
                </a:solidFill>
                <a:latin typeface="TheSans UHH"/>
                <a:ea typeface="TheSans UHH"/>
                <a:cs typeface="TheSans UHH"/>
              </a:rPr>
              <a:t>.</a:t>
            </a:r>
            <a:r>
              <a:rPr sz="1600" dirty="0">
                <a:solidFill>
                  <a:schemeClr val="accent1"/>
                </a:solidFill>
              </a:rPr>
              <a:t> </a:t>
            </a:r>
            <a:r>
              <a:rPr lang="de-DE" sz="1600" b="1" i="0" u="none" dirty="0">
                <a:solidFill>
                  <a:schemeClr val="accent1"/>
                </a:solidFill>
                <a:latin typeface="TheSans UHH"/>
                <a:ea typeface="TheSans UHH"/>
                <a:cs typeface="TheSans UHH"/>
              </a:rPr>
              <a:t>In der heißen Wahlkampfphase (6 Wochen) müssen hoheitliche Träger bei Wahlpodien alle aussichtsreichen Parteien einladen. Durch die Neubewertung der AfD als rechtsextrem (2025) kann es hier zu neuen Urteilen kommen. </a:t>
            </a:r>
            <a:r>
              <a:rPr lang="de-DE" sz="1600" b="1" i="0" u="none" dirty="0" err="1">
                <a:solidFill>
                  <a:schemeClr val="accent1"/>
                </a:solidFill>
                <a:latin typeface="TheSans UHH"/>
                <a:ea typeface="TheSans UHH"/>
                <a:cs typeface="TheSans UHH"/>
              </a:rPr>
              <a:t>Civil</a:t>
            </a:r>
            <a:r>
              <a:rPr lang="de-DE" sz="1600" b="1" i="0" u="none" dirty="0">
                <a:solidFill>
                  <a:schemeClr val="accent1"/>
                </a:solidFill>
                <a:latin typeface="TheSans UHH"/>
                <a:ea typeface="TheSans UHH"/>
                <a:cs typeface="TheSans UHH"/>
              </a:rPr>
              <a:t> </a:t>
            </a:r>
            <a:r>
              <a:rPr lang="de-DE" sz="1600" b="1" i="0" u="none" dirty="0" err="1">
                <a:solidFill>
                  <a:schemeClr val="accent1"/>
                </a:solidFill>
                <a:latin typeface="TheSans UHH"/>
                <a:ea typeface="TheSans UHH"/>
                <a:cs typeface="TheSans UHH"/>
              </a:rPr>
              <a:t>Disobedience</a:t>
            </a:r>
            <a:r>
              <a:rPr lang="de-DE" sz="1600" b="1" i="0" u="none" dirty="0">
                <a:solidFill>
                  <a:schemeClr val="accent1"/>
                </a:solidFill>
                <a:latin typeface="TheSans UHH"/>
                <a:ea typeface="TheSans UHH"/>
                <a:cs typeface="TheSans UHH"/>
              </a:rPr>
              <a:t> kann helfen, das zu klären.</a:t>
            </a:r>
          </a:p>
          <a:p>
            <a:pPr marL="0" indent="0">
              <a:buClr>
                <a:schemeClr val="tx1"/>
              </a:buClr>
              <a:buFont typeface="Wingdings"/>
              <a:buNone/>
              <a:defRPr/>
            </a:pPr>
            <a:endParaRPr sz="1600" dirty="0">
              <a:solidFill>
                <a:schemeClr val="accent1"/>
              </a:solidFill>
            </a:endParaRPr>
          </a:p>
        </p:txBody>
      </p:sp>
      <p:sp>
        <p:nvSpPr>
          <p:cNvPr id="1896977116" name="Datumsplatzhalter 1"/>
          <p:cNvSpPr>
            <a:spLocks noGrp="1"/>
          </p:cNvSpPr>
          <p:nvPr>
            <p:ph type="dt" sz="half" idx="17"/>
          </p:nvPr>
        </p:nvSpPr>
        <p:spPr bwMode="auto"/>
        <p:txBody>
          <a:bodyPr/>
          <a:lstStyle/>
          <a:p>
            <a:pPr>
              <a:defRPr/>
            </a:pPr>
            <a:fld id="{7447F115-ED0F-40F3-F175-4D28D1B5FD01}" type="datetime1">
              <a:rPr lang="de-DE"/>
              <a:t>03.07.2025</a:t>
            </a:fld>
            <a:endParaRPr lang="de-DE"/>
          </a:p>
        </p:txBody>
      </p:sp>
      <p:sp>
        <p:nvSpPr>
          <p:cNvPr id="642104140"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567802229" name="Foliennummernplatzhalter 4"/>
          <p:cNvSpPr>
            <a:spLocks noGrp="1"/>
          </p:cNvSpPr>
          <p:nvPr>
            <p:ph type="sldNum" sz="quarter" idx="19"/>
          </p:nvPr>
        </p:nvSpPr>
        <p:spPr bwMode="auto">
          <a:xfrm>
            <a:off x="6613200" y="4767261"/>
            <a:ext cx="2133599" cy="273843"/>
          </a:xfrm>
        </p:spPr>
        <p:txBody>
          <a:bodyPr/>
          <a:lstStyle/>
          <a:p>
            <a:pPr>
              <a:defRPr/>
            </a:pPr>
            <a:fld id="{4BEEE314-326A-F039-9C9C-87E149C6270F}" type="slidenum">
              <a:rPr lang="de-DE"/>
              <a:t>40</a:t>
            </a:fld>
            <a:endParaRPr lang="de-DE"/>
          </a:p>
        </p:txBody>
      </p:sp>
      <p:sp>
        <p:nvSpPr>
          <p:cNvPr id="2" name="Textfeld 1">
            <a:extLst>
              <a:ext uri="{FF2B5EF4-FFF2-40B4-BE49-F238E27FC236}">
                <a16:creationId xmlns:a16="http://schemas.microsoft.com/office/drawing/2014/main" id="{CF449001-2EBF-487F-917D-DBD8E9C66684}"/>
              </a:ext>
            </a:extLst>
          </p:cNvPr>
          <p:cNvSpPr txBox="1"/>
          <p:nvPr/>
        </p:nvSpPr>
        <p:spPr>
          <a:xfrm>
            <a:off x="5292080" y="4443958"/>
            <a:ext cx="184731"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24314596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273306-9936-4C28-9449-06E66FF7E5DE}"/>
              </a:ext>
            </a:extLst>
          </p:cNvPr>
          <p:cNvSpPr>
            <a:spLocks noGrp="1"/>
          </p:cNvSpPr>
          <p:nvPr>
            <p:ph type="title"/>
          </p:nvPr>
        </p:nvSpPr>
        <p:spPr/>
        <p:txBody>
          <a:bodyPr/>
          <a:lstStyle/>
          <a:p>
            <a:r>
              <a:rPr lang="de-DE" dirty="0">
                <a:highlight>
                  <a:srgbClr val="00FF00"/>
                </a:highlight>
              </a:rPr>
              <a:t>Erlass</a:t>
            </a:r>
            <a:r>
              <a:rPr lang="de-DE" dirty="0"/>
              <a:t> zur politischen Bildung in Schulen (S.-H., 2016)</a:t>
            </a:r>
          </a:p>
        </p:txBody>
      </p:sp>
      <p:sp>
        <p:nvSpPr>
          <p:cNvPr id="3" name="Textplatzhalter 2">
            <a:extLst>
              <a:ext uri="{FF2B5EF4-FFF2-40B4-BE49-F238E27FC236}">
                <a16:creationId xmlns:a16="http://schemas.microsoft.com/office/drawing/2014/main" id="{D4847217-C7A4-4471-86BF-1B32CB769BEB}"/>
              </a:ext>
            </a:extLst>
          </p:cNvPr>
          <p:cNvSpPr>
            <a:spLocks noGrp="1"/>
          </p:cNvSpPr>
          <p:nvPr>
            <p:ph type="body" sz="quarter" idx="16"/>
          </p:nvPr>
        </p:nvSpPr>
        <p:spPr/>
        <p:txBody>
          <a:bodyPr/>
          <a:lstStyle/>
          <a:p>
            <a:pPr marL="0" indent="0">
              <a:buNone/>
            </a:pPr>
            <a:r>
              <a:rPr lang="de-DE" sz="800" dirty="0"/>
              <a:t>Ein solcher Unterrichtsbesuch ist für eine Mandatsträgerin oder einen Mandatsträger grundsätzlich jederzeit und </a:t>
            </a:r>
            <a:r>
              <a:rPr lang="de-DE" sz="800" b="1" dirty="0"/>
              <a:t>auch allein </a:t>
            </a:r>
            <a:r>
              <a:rPr lang="de-DE" sz="800" dirty="0"/>
              <a:t>möglich. Sie treten in diesen Fällen den Schülerinnen und Schülern als Mitglied eines kommunalen Selbstverwaltungsorgans oder eines Parlaments gegenüber. Dabei dürfen parteipolitische Standpunkte und Zielsetzungen dargelegt werden, </a:t>
            </a:r>
            <a:r>
              <a:rPr lang="de-DE" sz="800" b="1" dirty="0"/>
              <a:t>wenn die (Wahl-)Programme oder Positionen verschiedener Parteien im Unterricht behandelt werden </a:t>
            </a:r>
            <a:r>
              <a:rPr lang="de-DE" sz="800" dirty="0"/>
              <a:t>und die Schülerinnen und Schüler zu einzelnen Punkten eine vertiefende Diskussion mit der Mandatsträgerin oder dem Mandatsträger wünschen. Die verantwortliche Lehrkraft hat für eine </a:t>
            </a:r>
            <a:r>
              <a:rPr lang="de-DE" sz="800" b="1" dirty="0"/>
              <a:t>Ausgewogenheit</a:t>
            </a:r>
            <a:r>
              <a:rPr lang="de-DE" sz="800" dirty="0"/>
              <a:t> zu sorgen, indem z.B. nachfolgend </a:t>
            </a:r>
            <a:r>
              <a:rPr lang="de-DE" sz="800" b="1" dirty="0"/>
              <a:t>mindestens eine weitere Mandatsträgerin oder ein weiterer Mandatsträger einer anderen Partei </a:t>
            </a:r>
            <a:r>
              <a:rPr lang="de-DE" sz="800" dirty="0"/>
              <a:t>in den Unterricht eingeladen wird oder die zu einem Thema getätigten Aussagen durch eine entsprechende Gestaltung des Unterrichts ins Verhältnis zu den parteipolitischen Standpunkten anderer Parteien gesetzt werden. (…) </a:t>
            </a:r>
          </a:p>
          <a:p>
            <a:pPr marL="0" indent="0">
              <a:buNone/>
            </a:pPr>
            <a:r>
              <a:rPr lang="de-DE" sz="800" b="1" dirty="0">
                <a:solidFill>
                  <a:schemeClr val="tx1">
                    <a:lumMod val="75000"/>
                  </a:schemeClr>
                </a:solidFill>
              </a:rPr>
              <a:t>Sechs Wochen vor einer Europa-, Bundestags-, Landtags- oder Kommunalwahl (sog. „heiße Wahlkampfphase“): </a:t>
            </a:r>
            <a:r>
              <a:rPr lang="de-DE" sz="800" dirty="0"/>
              <a:t>Gerade auch innerhalb der sog. „heißen Wahlkampfphase“ in den letzten sechs Wochen vor einer Kommunal-, Landtags-, Bundestags- oder Europawahl soll die Schule offen sein für eine Einbeziehung von Mandatsträgerinnen und -trägern sowie Vertreterinnen und Vertretern politischer Parteien.  … a. Ausgewogenheit: Allerdings ist in diesem Zeitraum in besonderer Weise die </a:t>
            </a:r>
            <a:r>
              <a:rPr lang="de-DE" sz="800" b="1" dirty="0"/>
              <a:t>notwendige Ausgewogenheit </a:t>
            </a:r>
            <a:r>
              <a:rPr lang="de-DE" sz="800" dirty="0"/>
              <a:t>zu gewährleisten. Für die betreffende schulische Veranstaltung bieten sich daher z.B. eine </a:t>
            </a:r>
            <a:r>
              <a:rPr lang="de-DE" sz="800" b="1" dirty="0"/>
              <a:t>Podiumsdiskussion - also eine gleichzeitige Anwesenheit der politisch verantwortlichen Personen </a:t>
            </a:r>
            <a:r>
              <a:rPr lang="de-DE" sz="800" dirty="0"/>
              <a:t>- mit den Schülerinnen und Schülern oder vergleichbare Formate wie zum Beispiel das World-café an. Die Diskussionsrunde ist dabei </a:t>
            </a:r>
            <a:r>
              <a:rPr lang="de-DE" sz="800" b="1" dirty="0"/>
              <a:t>möglichst plural </a:t>
            </a:r>
            <a:r>
              <a:rPr lang="de-DE" sz="800" dirty="0"/>
              <a:t>zu besetzen. Es soll jeweils eine Vertreterin oder ein Vertreter der </a:t>
            </a:r>
            <a:r>
              <a:rPr lang="de-DE" sz="800" b="1" dirty="0"/>
              <a:t>in der Vertretungskörperschaft repräsentierten Parteien</a:t>
            </a:r>
            <a:r>
              <a:rPr lang="de-DE" sz="800" dirty="0"/>
              <a:t> sowie bei </a:t>
            </a:r>
            <a:r>
              <a:rPr lang="de-DE" sz="800" b="1" dirty="0"/>
              <a:t>Landtags- und Bundestagswahlen jeweils auch eine Vertreterin oder ein Vertreter der Parteien, die sehr wahrscheinlich neu in das Parlament gewählt werden </a:t>
            </a:r>
            <a:r>
              <a:rPr lang="de-DE" sz="800" dirty="0"/>
              <a:t>(Wahlkandidaten/-innen), Gelegenheit zur Teilnahme an der Podiumsdiskussion erhalten.</a:t>
            </a:r>
          </a:p>
          <a:p>
            <a:pPr marL="0" indent="0">
              <a:buNone/>
            </a:pPr>
            <a:r>
              <a:rPr lang="de-DE" sz="800" dirty="0">
                <a:hlinkClick r:id="rId2"/>
              </a:rPr>
              <a:t>https://www.schleswig-holstein.de/DE/fachinhalte/S/schulrecht/Downloads/Erlasse/Downloads/Politische_Bildung_in_Schulen.pdf?__blob=publicationFile&amp;v=2</a:t>
            </a:r>
            <a:endParaRPr lang="de-DE" sz="800" dirty="0"/>
          </a:p>
          <a:p>
            <a:pPr marL="0" indent="0">
              <a:buNone/>
            </a:pPr>
            <a:endParaRPr lang="de-DE" sz="800" dirty="0"/>
          </a:p>
        </p:txBody>
      </p:sp>
      <p:sp>
        <p:nvSpPr>
          <p:cNvPr id="4" name="Datumsplatzhalter 3">
            <a:extLst>
              <a:ext uri="{FF2B5EF4-FFF2-40B4-BE49-F238E27FC236}">
                <a16:creationId xmlns:a16="http://schemas.microsoft.com/office/drawing/2014/main" id="{E5773C3B-C3AF-42D1-B38E-53AB62F4F56F}"/>
              </a:ext>
            </a:extLst>
          </p:cNvPr>
          <p:cNvSpPr>
            <a:spLocks noGrp="1"/>
          </p:cNvSpPr>
          <p:nvPr>
            <p:ph type="dt" sz="half" idx="17"/>
          </p:nvPr>
        </p:nvSpPr>
        <p:spPr/>
        <p:txBody>
          <a:bodyPr/>
          <a:lstStyle/>
          <a:p>
            <a:pPr>
              <a:defRPr/>
            </a:pPr>
            <a:fld id="{A63E5940-034A-194C-AEC2-CFB86198616E}" type="datetime1">
              <a:rPr lang="de-DE" smtClean="0"/>
              <a:t>03.07.2025</a:t>
            </a:fld>
            <a:endParaRPr lang="de-DE"/>
          </a:p>
        </p:txBody>
      </p:sp>
      <p:sp>
        <p:nvSpPr>
          <p:cNvPr id="5" name="Fußzeilenplatzhalter 4">
            <a:extLst>
              <a:ext uri="{FF2B5EF4-FFF2-40B4-BE49-F238E27FC236}">
                <a16:creationId xmlns:a16="http://schemas.microsoft.com/office/drawing/2014/main" id="{E290435D-6FDC-49E8-B51C-232A1AEBBDFF}"/>
              </a:ext>
            </a:extLst>
          </p:cNvPr>
          <p:cNvSpPr>
            <a:spLocks noGrp="1"/>
          </p:cNvSpPr>
          <p:nvPr>
            <p:ph type="ftr" sz="quarter" idx="18"/>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A7B2192A-B0FE-4A40-8F2F-5F00B71B98C7}"/>
              </a:ext>
            </a:extLst>
          </p:cNvPr>
          <p:cNvSpPr>
            <a:spLocks noGrp="1"/>
          </p:cNvSpPr>
          <p:nvPr>
            <p:ph type="sldNum" sz="quarter" idx="19"/>
          </p:nvPr>
        </p:nvSpPr>
        <p:spPr/>
        <p:txBody>
          <a:bodyPr/>
          <a:lstStyle/>
          <a:p>
            <a:pPr>
              <a:defRPr/>
            </a:pPr>
            <a:fld id="{3E01A2B2-10AD-754B-9B4C-E5B6FED423D0}" type="slidenum">
              <a:rPr lang="de-DE" smtClean="0"/>
              <a:t>41</a:t>
            </a:fld>
            <a:endParaRPr lang="de-DE"/>
          </a:p>
        </p:txBody>
      </p:sp>
    </p:spTree>
    <p:extLst>
      <p:ext uri="{BB962C8B-B14F-4D97-AF65-F5344CB8AC3E}">
        <p14:creationId xmlns:p14="http://schemas.microsoft.com/office/powerpoint/2010/main" val="2939439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Rechtsgutachten, Aufklärung </a:t>
            </a:r>
            <a:endParaRPr/>
          </a:p>
        </p:txBody>
      </p:sp>
      <p:sp>
        <p:nvSpPr>
          <p:cNvPr id="3" name="Textplatzhalter 2"/>
          <p:cNvSpPr>
            <a:spLocks noGrp="1"/>
          </p:cNvSpPr>
          <p:nvPr>
            <p:ph type="body" sz="quarter" idx="14"/>
          </p:nvPr>
        </p:nvSpPr>
        <p:spPr bwMode="auto"/>
        <p:txBody>
          <a:bodyPr>
            <a:normAutofit fontScale="92500" lnSpcReduction="10000"/>
          </a:bodyPr>
          <a:lstStyle/>
          <a:p>
            <a:pPr>
              <a:defRPr/>
            </a:pPr>
            <a:r>
              <a:rPr lang="de-DE"/>
              <a:t>Wie lassen sich kritische Veranstaltungen gegen Rechtspopulismus aufrechterhalten, wenn die AfD mit dem vermeintlichen Neutralitätsgebot droht? Sächsischer Rechnungshof </a:t>
            </a:r>
            <a:endParaRPr/>
          </a:p>
          <a:p>
            <a:pPr marL="294893" indent="-294893">
              <a:buFont typeface="Arial"/>
              <a:buChar char="•"/>
              <a:defRPr/>
            </a:pPr>
            <a:r>
              <a:rPr lang="de-DE"/>
              <a:t>Hufen-Gutachten, GEW-Gutachten/Seminare, Handlungshilfen</a:t>
            </a:r>
            <a:endParaRPr/>
          </a:p>
          <a:p>
            <a:pPr marL="294893" indent="-294893">
              <a:buFont typeface="Arial"/>
              <a:buChar char="•"/>
              <a:defRPr/>
            </a:pPr>
            <a:r>
              <a:rPr lang="de-DE"/>
              <a:t>„Politische Bildung und Demokratiearbeit sind stets auf ethische Werte und Verfassungsziele gerichtet und deshalb nie ‚neutral‘. </a:t>
            </a:r>
            <a:r>
              <a:rPr lang="de-DE" b="1"/>
              <a:t>Auch sind sie Ausdruck der streitbaren Demokratie und verpflichtende Staatsaufgabe</a:t>
            </a:r>
            <a:r>
              <a:rPr lang="de-DE"/>
              <a:t>, die auch und gerade durch private Organisationen wahrgenommen werden kann … Die streitbare Demokratie berechtigt und </a:t>
            </a:r>
            <a:r>
              <a:rPr lang="de-DE" b="1"/>
              <a:t>verpflichtet</a:t>
            </a:r>
            <a:r>
              <a:rPr lang="de-DE"/>
              <a:t> den Staat und die anderen öffentlichen Träger vielmehr zu präventivem Wirken“ </a:t>
            </a:r>
            <a:r>
              <a:rPr lang="de-DE" sz="1300"/>
              <a:t>(Hufen-Gutachten, 2024)</a:t>
            </a:r>
            <a:endParaRPr lang="de-DE" b="1"/>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42</a:t>
            </a:fld>
            <a:endParaRPr 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8334E6-3AA6-4B3C-811D-EC2909132691}"/>
              </a:ext>
            </a:extLst>
          </p:cNvPr>
          <p:cNvSpPr>
            <a:spLocks noGrp="1"/>
          </p:cNvSpPr>
          <p:nvPr>
            <p:ph type="title"/>
          </p:nvPr>
        </p:nvSpPr>
        <p:spPr/>
        <p:txBody>
          <a:bodyPr/>
          <a:lstStyle/>
          <a:p>
            <a:r>
              <a:rPr lang="de-DE" dirty="0">
                <a:highlight>
                  <a:srgbClr val="00FF00"/>
                </a:highlight>
              </a:rPr>
              <a:t>Antwort </a:t>
            </a:r>
            <a:r>
              <a:rPr lang="de-DE" dirty="0"/>
              <a:t>auf die CDU / „</a:t>
            </a:r>
            <a:r>
              <a:rPr lang="de-DE" dirty="0" err="1"/>
              <a:t>Zivilgesellschaft“</a:t>
            </a:r>
            <a:r>
              <a:rPr lang="de-DE" sz="800" b="0" dirty="0" err="1">
                <a:hlinkClick r:id="rId3"/>
              </a:rPr>
              <a:t>https</a:t>
            </a:r>
            <a:r>
              <a:rPr lang="de-DE" sz="800" b="0" dirty="0">
                <a:hlinkClick r:id="rId3"/>
              </a:rPr>
              <a:t>://download.taz.de/Kleine-Anfrage-CDU-NGO.pdf</a:t>
            </a:r>
            <a:endParaRPr lang="de-DE" sz="800" b="0" dirty="0"/>
          </a:p>
        </p:txBody>
      </p:sp>
      <p:sp>
        <p:nvSpPr>
          <p:cNvPr id="3" name="Textplatzhalter 2">
            <a:extLst>
              <a:ext uri="{FF2B5EF4-FFF2-40B4-BE49-F238E27FC236}">
                <a16:creationId xmlns:a16="http://schemas.microsoft.com/office/drawing/2014/main" id="{765740C6-3441-4047-903F-854E3DF52B3E}"/>
              </a:ext>
            </a:extLst>
          </p:cNvPr>
          <p:cNvSpPr>
            <a:spLocks noGrp="1"/>
          </p:cNvSpPr>
          <p:nvPr>
            <p:ph type="body" sz="quarter" idx="14"/>
          </p:nvPr>
        </p:nvSpPr>
        <p:spPr>
          <a:xfrm>
            <a:off x="214769" y="1779661"/>
            <a:ext cx="8533695" cy="2987601"/>
          </a:xfrm>
        </p:spPr>
        <p:txBody>
          <a:bodyPr>
            <a:normAutofit fontScale="55000" lnSpcReduction="20000"/>
          </a:bodyPr>
          <a:lstStyle/>
          <a:p>
            <a:r>
              <a:rPr lang="de-DE" dirty="0"/>
              <a:t>Es ist die Verantwortung des Staates, im Rahmen einer wehrhaften Demokratie für den Erhalt der freiheitlichen demokratischen Grundordnung einzutreten (vgl. BVerfGE 162, 207 &lt;</a:t>
            </a:r>
            <a:r>
              <a:rPr lang="de-DE" dirty="0" err="1"/>
              <a:t>Rn</a:t>
            </a:r>
            <a:r>
              <a:rPr lang="de-DE" dirty="0"/>
              <a:t>. 116&gt;). Hierzu zählt auch die aktive und passive </a:t>
            </a:r>
            <a:r>
              <a:rPr lang="de-DE" b="1" dirty="0"/>
              <a:t>Förderung</a:t>
            </a:r>
            <a:r>
              <a:rPr lang="de-DE" dirty="0"/>
              <a:t> bürgerschaftlichen und zivilgesellschaftlichen Engagements, entweder durch </a:t>
            </a:r>
            <a:r>
              <a:rPr lang="de-DE" b="1" dirty="0"/>
              <a:t>Zuwendungen gem. §§ 23, 44 der Bundeshaushaltsordnung (BHO) und/oder durch Steuerbegünstigung gem. §§ 51 ff. der Abgabenordnung (AO) (bzw. Regelungen in den Einzelsteuergesetzen</a:t>
            </a:r>
            <a:r>
              <a:rPr lang="de-DE" dirty="0"/>
              <a:t>) […]</a:t>
            </a:r>
          </a:p>
          <a:p>
            <a:endParaRPr lang="de-DE" dirty="0"/>
          </a:p>
          <a:p>
            <a:r>
              <a:rPr lang="de-DE" dirty="0"/>
              <a:t>Sofern die Fragesteller eine mögliche Unterstützung der in den einzelnen Fragen aufgeführten Organisationen für politische Demonstrationen oder Proteste thematisieren, ist darauf hinzuweisen, dass das Grundgesetz ein Grundrecht auf </a:t>
            </a:r>
            <a:r>
              <a:rPr lang="de-DE" b="1" dirty="0"/>
              <a:t>Versammlungsfreiheit</a:t>
            </a:r>
            <a:r>
              <a:rPr lang="de-DE" dirty="0"/>
              <a:t> garantiert (Art. 8 Grundgesetz, GG). Neben natürlichen Personen können auch inländische juristische Personen des Privatrechts und nichtrechtsfähige Personenvereinigungen (Art. 19 Abs. 3 GG) Träger dieses Grundrechts auf Versammlungsfreiheit sein. Geschützt ist insbesondere die Selbstbestimmung hinsichtlich Ort, Zeitpunkt, Art und Inhalt einer Versammlung (BVerfGE 69, 315 &lt;343&gt;). Diese Freiheitsausübung ist vor Wahlen nicht eingeschränkt. Vielmehr ist die Freiheit zur kollektiven Meinungskundgabe „für eine freiheitliche demokratische Staatsordnung konstituierend“ (vgl. BVerfGE 7, 198 &lt;208&gt;; BVerfGE 69, 315 &lt;344 f.&gt;). [..] </a:t>
            </a:r>
          </a:p>
          <a:p>
            <a:endParaRPr lang="de-DE" dirty="0"/>
          </a:p>
          <a:p>
            <a:r>
              <a:rPr lang="de-DE" dirty="0"/>
              <a:t>Hinsichtlich der </a:t>
            </a:r>
            <a:r>
              <a:rPr lang="de-DE" b="1" dirty="0"/>
              <a:t>Gemeinnützigkeit</a:t>
            </a:r>
            <a:r>
              <a:rPr lang="de-DE" dirty="0"/>
              <a:t> hat der </a:t>
            </a:r>
            <a:r>
              <a:rPr lang="de-DE" b="1" dirty="0"/>
              <a:t>Bundesfinanzhof (BFH) mit seiner Entscheidung vom 10. Januar 2019 </a:t>
            </a:r>
            <a:r>
              <a:rPr lang="de-DE" dirty="0"/>
              <a:t>(V R 60/17) zum politischen Engagement gemeinnütziger Organisationen die Auffassung der Finanzverwaltung bestätigt, dass gemeinnützige Organisationen politisch aktiv sein dürfen. Die Bundesregierung weist darauf hin, dass es nach Ziffer 16 des Anwendungserlasses zur Abgabenordnung zu § 52 „nicht zu beanstanden ist, wenn eine steuerbegünstigte Körperschaft außerhalb ihrer Satzungszwecke vereinzelt zu tagespolitischen Themen Stellung nimmt</a:t>
            </a:r>
            <a:r>
              <a:rPr lang="de-DE" b="1" dirty="0"/>
              <a:t> (z.B. ein Aufruf eines Sportvereins für Klimaschutz oder gegen Rassismus)“. </a:t>
            </a:r>
            <a:r>
              <a:rPr lang="de-DE" dirty="0"/>
              <a:t>Diese Regelung ergibt sich aus der Rechtsprechung des Bundesfinanzhofs und dem aus dem Verhältnismäßigkeitsgrundsatz hervorgehenden Bagatellvorbehalt (BFH-Urteil vom 12.3.2020, V R 5/17, </a:t>
            </a:r>
            <a:r>
              <a:rPr lang="de-DE" dirty="0" err="1"/>
              <a:t>BStBl</a:t>
            </a:r>
            <a:r>
              <a:rPr lang="de-DE" dirty="0"/>
              <a:t> 2021 II S. 55). </a:t>
            </a:r>
          </a:p>
        </p:txBody>
      </p:sp>
      <p:sp>
        <p:nvSpPr>
          <p:cNvPr id="5" name="Fußzeilenplatzhalter 4">
            <a:extLst>
              <a:ext uri="{FF2B5EF4-FFF2-40B4-BE49-F238E27FC236}">
                <a16:creationId xmlns:a16="http://schemas.microsoft.com/office/drawing/2014/main" id="{E8698EFB-4F9A-43B0-8654-6E6C3A07DB28}"/>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A217AE9F-39AB-4780-A358-ACD93ADC153C}"/>
              </a:ext>
            </a:extLst>
          </p:cNvPr>
          <p:cNvSpPr>
            <a:spLocks noGrp="1"/>
          </p:cNvSpPr>
          <p:nvPr>
            <p:ph type="sldNum" sz="quarter" idx="17"/>
          </p:nvPr>
        </p:nvSpPr>
        <p:spPr/>
        <p:txBody>
          <a:bodyPr/>
          <a:lstStyle/>
          <a:p>
            <a:pPr>
              <a:defRPr/>
            </a:pPr>
            <a:fld id="{3E01A2B2-10AD-754B-9B4C-E5B6FED423D0}" type="slidenum">
              <a:rPr lang="de-DE" smtClean="0"/>
              <a:t>43</a:t>
            </a:fld>
            <a:endParaRPr lang="de-DE"/>
          </a:p>
        </p:txBody>
      </p:sp>
    </p:spTree>
    <p:extLst>
      <p:ext uri="{BB962C8B-B14F-4D97-AF65-F5344CB8AC3E}">
        <p14:creationId xmlns:p14="http://schemas.microsoft.com/office/powerpoint/2010/main" val="3404393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Radikalenerlass? </a:t>
            </a:r>
            <a:endParaRPr/>
          </a:p>
        </p:txBody>
      </p:sp>
      <p:sp>
        <p:nvSpPr>
          <p:cNvPr id="3" name="Textplatzhalter 2"/>
          <p:cNvSpPr>
            <a:spLocks noGrp="1"/>
          </p:cNvSpPr>
          <p:nvPr>
            <p:ph type="body" sz="quarter" idx="14"/>
          </p:nvPr>
        </p:nvSpPr>
        <p:spPr bwMode="auto"/>
        <p:txBody>
          <a:bodyPr/>
          <a:lstStyle/>
          <a:p>
            <a:pPr>
              <a:defRPr/>
            </a:pPr>
            <a:r>
              <a:rPr lang="de-DE" b="1" dirty="0"/>
              <a:t>„Brauchen wir einen Radikalenbeschluss 2.0? Lernen aus der Geschichte der politischen Bildung“ </a:t>
            </a:r>
            <a:r>
              <a:rPr lang="de-DE" dirty="0"/>
              <a:t>(Titel eines Artikels im aktuellem Themenheft zu politischer Bildung der HBV, Bernd Käpplinger (2025)</a:t>
            </a:r>
            <a:endParaRPr dirty="0"/>
          </a:p>
          <a:p>
            <a:pPr>
              <a:defRPr/>
            </a:pPr>
            <a:endParaRPr lang="de-DE" dirty="0"/>
          </a:p>
          <a:p>
            <a:pPr>
              <a:defRPr/>
            </a:pPr>
            <a:r>
              <a:rPr lang="de-DE" dirty="0"/>
              <a:t> Fazit des Artikels: Gesellschaftliche, </a:t>
            </a:r>
            <a:r>
              <a:rPr lang="de-DE" b="1" dirty="0"/>
              <a:t>kontroverse Debatten </a:t>
            </a:r>
            <a:r>
              <a:rPr lang="de-DE" dirty="0"/>
              <a:t>sollten auch in Erwachsenenbildungseinrichtungen einen Raum haben. </a:t>
            </a:r>
            <a:endParaRPr dirty="0"/>
          </a:p>
          <a:p>
            <a:pPr>
              <a:defRPr/>
            </a:pPr>
            <a:endParaRPr lang="de-DE"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44</a:t>
            </a:fld>
            <a:endParaRPr 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Der Beutelsbacher Konsens im Wortlaut</a:t>
            </a:r>
            <a:endParaRPr/>
          </a:p>
        </p:txBody>
      </p:sp>
      <p:sp>
        <p:nvSpPr>
          <p:cNvPr id="3" name="Textplatzhalter 2"/>
          <p:cNvSpPr>
            <a:spLocks noGrp="1"/>
          </p:cNvSpPr>
          <p:nvPr>
            <p:ph type="body" sz="quarter" idx="14"/>
          </p:nvPr>
        </p:nvSpPr>
        <p:spPr bwMode="auto"/>
        <p:txBody>
          <a:bodyPr>
            <a:normAutofit fontScale="40000" lnSpcReduction="20000"/>
          </a:bodyPr>
          <a:lstStyle/>
          <a:p>
            <a:pPr>
              <a:defRPr/>
            </a:pPr>
            <a:br>
              <a:rPr lang="de-DE"/>
            </a:br>
            <a:r>
              <a:rPr lang="de-DE" b="1"/>
              <a:t>I. Überwältigungsverbot.</a:t>
            </a:r>
            <a:br>
              <a:rPr lang="de-DE"/>
            </a:br>
            <a:br>
              <a:rPr lang="de-DE"/>
            </a:br>
            <a:r>
              <a:rPr lang="de-DE"/>
              <a:t>Es ist nicht erlaubt, den Schüler - mit welchen Mitteln auch immer - im Sinne erwünschter Meinungen zu überrumpeln und damit an der "Gewinnung eines selbständigen Urteils" zu hindern . Hier genau verläuft nämlich die Grenze zwischen Politischer Bildung und Indoktrination. Indoktrination aber ist unvereinbar mit der Rolle des Lehrers in einer demokratischen Gesellschaft und der - rundum akzeptierten - Zielvorstellung von der Mündigkeit des Schülers.</a:t>
            </a:r>
            <a:br>
              <a:rPr lang="de-DE"/>
            </a:br>
            <a:br>
              <a:rPr lang="de-DE"/>
            </a:br>
            <a:r>
              <a:rPr lang="de-DE" b="1"/>
              <a:t>2. Was in Wissenschaft und Politik kontrovers ist, muss auch im Unterricht kontrovers erscheinen.</a:t>
            </a:r>
            <a:br>
              <a:rPr lang="de-DE"/>
            </a:br>
            <a:br>
              <a:rPr lang="de-DE"/>
            </a:br>
            <a:r>
              <a:rPr lang="de-DE"/>
              <a:t>Diese Forderung ist mit der vorgenannten aufs engste verknüpft, denn wenn unterschiedliche Standpunkte unter den Tisch fallen, Optionen unterschlagen werden, Alternativen unerörtert bleiben, ist der Weg zur Indoktrination beschritten. Zu fragen ist, ob der Lehrer nicht sogar eine Korrekturfunktion haben sollte, d. h. ob er nicht solche Standpunkte und Alternativen besonders herausarbeiten muss, die den Schülern (und anderen Teilnehmern politischer Bildungsveranstaltungen) von ihrer jeweiligen politischen und sozialen Herkunft her fremd sind.</a:t>
            </a:r>
            <a:br>
              <a:rPr lang="de-DE"/>
            </a:br>
            <a:br>
              <a:rPr lang="de-DE"/>
            </a:br>
            <a:r>
              <a:rPr lang="de-DE"/>
              <a:t>Bei der Konstatierung dieses zweiten Grundprinzips wird deutlich, warum der persönliche Standpunkt des Lehrers, seine wissenschaftstheoretische Herkunft und seine politische Meinung verhältnismäßig uninteressant werden. Um ein bereits genanntes Beispiel erneut aufzugreifen: Sein Demokratieverständnis stellt kein Problem dar, denn auch dem entgegenstehende andere Ansichten kommen ja zum Zuge.</a:t>
            </a:r>
            <a:br>
              <a:rPr lang="de-DE"/>
            </a:br>
            <a:br>
              <a:rPr lang="de-DE"/>
            </a:br>
            <a:r>
              <a:rPr lang="de-DE" b="1"/>
              <a:t>3. Der Schüler muss in die Lage versetzt werden, eine politische Situation und seine eigene Interessenlage zu analysieren,</a:t>
            </a:r>
            <a:br>
              <a:rPr lang="de-DE"/>
            </a:br>
            <a:br>
              <a:rPr lang="de-DE"/>
            </a:br>
            <a:r>
              <a:rPr lang="de-DE"/>
              <a:t>sowie nach Mitteln und Wegen zu suchen, die vorgefundene politische Lage im Sinne seiner Interessen zu beeinflussen. Eine solche Zielsetzung schließt in sehr starkem Maße die Betonung operationaler Fähigkeiten ein, was eine logische Konsequenz aus den beiden vorgenannten Prinzipien ist. Der in diesem Zusammenhang gelegentlich - etwa gegen Herman Giesecke und Rolf Schmiederer - erhobene Vorwurf einer "Rückkehr zur Formalität", um die eigenen Inhalte nicht korrigieren zu müssen, trifft insofern nicht, als es hier nicht um die Suche nach einem Maximal-, sondern nach einem Minimalkonsens geht.</a:t>
            </a:r>
            <a:br>
              <a:rPr lang="de-DE"/>
            </a:br>
            <a:br>
              <a:rPr lang="de-DE"/>
            </a:br>
            <a:r>
              <a:rPr lang="de-DE"/>
              <a:t>^ </a:t>
            </a:r>
            <a:r>
              <a:rPr lang="de-DE" i="1"/>
              <a:t>Quelle: Hans-Georg Wehling (1977): Konsens à la Beutelsbach? Nachlese zu einem Expertengespräch. In: Siegfried Schiele / Herbert Schneider (Hrsg.): Das Konsensproblem in der politischen Bildung. Stuttgart, S. 173 - 184, hier S. 179f.</a:t>
            </a: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45</a:t>
            </a:fld>
            <a:endParaRPr 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 </a:t>
            </a:r>
            <a:r>
              <a:rPr lang="de-DE"/>
              <a:t>Anführungszeichen</a:t>
            </a:r>
            <a:endParaRPr/>
          </a:p>
        </p:txBody>
      </p:sp>
      <p:sp>
        <p:nvSpPr>
          <p:cNvPr id="3" name="Textplatzhalter 2"/>
          <p:cNvSpPr>
            <a:spLocks noGrp="1"/>
          </p:cNvSpPr>
          <p:nvPr>
            <p:ph type="body" sz="quarter" idx="14"/>
          </p:nvPr>
        </p:nvSpPr>
        <p:spPr bwMode="auto"/>
        <p:txBody>
          <a:bodyPr>
            <a:noAutofit/>
          </a:bodyPr>
          <a:lstStyle/>
          <a:p>
            <a:pPr>
              <a:defRPr/>
            </a:pPr>
            <a:endParaRPr lang="de-DE" sz="1400"/>
          </a:p>
          <a:p>
            <a:pPr>
              <a:defRPr/>
            </a:pPr>
            <a:r>
              <a:rPr lang="de-DE" sz="1400"/>
              <a:t>Rechte Kampfbegriffe und Propaganda werden durch Anführungszeichen als Ideologie angezeigt:</a:t>
            </a:r>
            <a:endParaRPr/>
          </a:p>
          <a:p>
            <a:pPr>
              <a:defRPr/>
            </a:pPr>
            <a:endParaRPr lang="de-DE" sz="1400"/>
          </a:p>
          <a:p>
            <a:pPr>
              <a:defRPr/>
            </a:pPr>
            <a:r>
              <a:rPr lang="de-DE" sz="1400"/>
              <a:t>Ich werde aufgefordert zu sagen, was ich über die „Neutralität“ der Volkshochschule denke. Ich meine, dass „Neutralität“ ein Kampf- und Schlagwort ist </a:t>
            </a:r>
            <a:r>
              <a:rPr lang="de-DE" sz="900"/>
              <a:t>(Wilhelm Flitner, 1926, S. 146)</a:t>
            </a:r>
            <a:br>
              <a:rPr lang="de-DE" sz="1400"/>
            </a:br>
            <a:endParaRPr lang="de-DE" sz="1400"/>
          </a:p>
          <a:p>
            <a:pPr>
              <a:defRPr/>
            </a:pPr>
            <a:r>
              <a:rPr lang="de-DE" sz="1400">
                <a:solidFill>
                  <a:schemeClr val="tx1"/>
                </a:solidFill>
              </a:rPr>
              <a:t>„</a:t>
            </a:r>
            <a:r>
              <a:rPr lang="de-DE" sz="1400" b="1">
                <a:solidFill>
                  <a:schemeClr val="tx1"/>
                </a:solidFill>
              </a:rPr>
              <a:t>Die neue Volksbildung gibt eine Naivität auf, von der die alte gezehrt hat: die Behauptung der Neutralität gegenüber politischen und weltanschaulichen Voraussetzungen.“ </a:t>
            </a:r>
            <a:r>
              <a:rPr lang="de-DE" sz="1000">
                <a:solidFill>
                  <a:schemeClr val="tx1"/>
                </a:solidFill>
              </a:rPr>
              <a:t>(Wilhelm Flitner, 1930, S. 223)</a:t>
            </a:r>
            <a:endParaRPr/>
          </a:p>
          <a:p>
            <a:pPr>
              <a:defRPr/>
            </a:pPr>
            <a:endParaRPr lang="de-DE" sz="1400"/>
          </a:p>
          <a:p>
            <a:pPr>
              <a:defRPr/>
            </a:pPr>
            <a:r>
              <a:rPr lang="de-DE" sz="800"/>
              <a:t>28. Über die sogenannte Neutralität der Volkshochschule (1926), In: Wilhelm Flitner, Gesammelte Schriften, Band 12</a:t>
            </a:r>
            <a:endParaRPr/>
          </a:p>
          <a:p>
            <a:pPr>
              <a:defRPr/>
            </a:pPr>
            <a:r>
              <a:rPr lang="de-DE" sz="800"/>
              <a:t>33. Zur Frage der „Neutralität“ der Volksbildung (1930). Eine Ergänzung. In: Wilhelm Flitner, Gesammelte Schriften, Band 12, S. 223</a:t>
            </a:r>
            <a:endParaRPr/>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46</a:t>
            </a:fld>
            <a:endParaRPr 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Zusammenfassung: Gegenstrategien (Typ: Brandmauer)</a:t>
            </a:r>
            <a:endParaRPr dirty="0"/>
          </a:p>
        </p:txBody>
      </p:sp>
      <p:sp>
        <p:nvSpPr>
          <p:cNvPr id="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95000" lnSpcReduction="11000"/>
          </a:bodyPr>
          <a:lstStyle/>
          <a:p>
            <a:pPr>
              <a:defRPr/>
            </a:pPr>
            <a:r>
              <a:rPr lang="de-DE" dirty="0">
                <a:solidFill>
                  <a:srgbClr val="00B050"/>
                </a:solidFill>
              </a:rPr>
              <a:t>Gegenstrategie Wehrhafte Demokratie: </a:t>
            </a:r>
            <a:r>
              <a:rPr lang="de-DE" dirty="0"/>
              <a:t>Brandmauer, </a:t>
            </a:r>
            <a:r>
              <a:rPr lang="de-DE" dirty="0" err="1"/>
              <a:t>fdGO</a:t>
            </a:r>
            <a:r>
              <a:rPr lang="de-DE" dirty="0"/>
              <a:t>, Beamtenstatusgesetz, Schulgesetze, Beutelsbacher Konsens, Im Wahlkampf versus außerhalb: Art 21GG &amp; Parteiengesetz</a:t>
            </a:r>
            <a:endParaRPr dirty="0"/>
          </a:p>
          <a:p>
            <a:pPr>
              <a:defRPr/>
            </a:pPr>
            <a:r>
              <a:rPr lang="de-DE" dirty="0">
                <a:solidFill>
                  <a:srgbClr val="00B050"/>
                </a:solidFill>
              </a:rPr>
              <a:t>Gegenstrategie AGG, </a:t>
            </a:r>
            <a:r>
              <a:rPr lang="de-DE" dirty="0" err="1">
                <a:solidFill>
                  <a:srgbClr val="00B050"/>
                </a:solidFill>
              </a:rPr>
              <a:t>BEtrVG</a:t>
            </a:r>
            <a:r>
              <a:rPr lang="de-DE" dirty="0">
                <a:solidFill>
                  <a:srgbClr val="00B050"/>
                </a:solidFill>
              </a:rPr>
              <a:t>: </a:t>
            </a:r>
            <a:r>
              <a:rPr lang="de-DE" dirty="0"/>
              <a:t>Einstellung verweigern, Kündigung verlangen</a:t>
            </a:r>
            <a:endParaRPr dirty="0"/>
          </a:p>
          <a:p>
            <a:pPr>
              <a:defRPr/>
            </a:pPr>
            <a:r>
              <a:rPr lang="de-DE" dirty="0">
                <a:solidFill>
                  <a:srgbClr val="00B050"/>
                </a:solidFill>
              </a:rPr>
              <a:t>Gegenstrategie Aufklärung: </a:t>
            </a:r>
            <a:r>
              <a:rPr lang="de-DE" dirty="0"/>
              <a:t>Gutachten, Aufklärung, Seminare, keine </a:t>
            </a:r>
            <a:r>
              <a:rPr lang="de-DE" dirty="0" err="1"/>
              <a:t>False</a:t>
            </a:r>
            <a:r>
              <a:rPr lang="de-DE" dirty="0"/>
              <a:t> Balance, Handreichungen zur wehrhaften Demokratie  </a:t>
            </a:r>
            <a:endParaRPr dirty="0"/>
          </a:p>
          <a:p>
            <a:pPr>
              <a:defRPr/>
            </a:pPr>
            <a:r>
              <a:rPr lang="de-DE" dirty="0">
                <a:solidFill>
                  <a:srgbClr val="00B050"/>
                </a:solidFill>
              </a:rPr>
              <a:t>Gegenstrategie Anführungszeichen</a:t>
            </a:r>
            <a:r>
              <a:rPr lang="de-DE" dirty="0"/>
              <a:t>: ideologisierte Begriffe immer markieren, nie übernehmen.</a:t>
            </a:r>
            <a:endParaRPr dirty="0"/>
          </a:p>
          <a:p>
            <a:pPr>
              <a:defRPr/>
            </a:pPr>
            <a:r>
              <a:rPr lang="de-DE" dirty="0">
                <a:solidFill>
                  <a:srgbClr val="00B050"/>
                </a:solidFill>
              </a:rPr>
              <a:t>Gegenstrategie Räume: </a:t>
            </a:r>
            <a:r>
              <a:rPr lang="de-DE" dirty="0">
                <a:solidFill>
                  <a:schemeClr val="bg2">
                    <a:lumMod val="50000"/>
                  </a:schemeClr>
                </a:solidFill>
              </a:rPr>
              <a:t>A</a:t>
            </a:r>
            <a:r>
              <a:rPr lang="de-DE" dirty="0"/>
              <a:t>lle parteipolitischen Veranstaltungen auslagern (?)</a:t>
            </a:r>
            <a:endParaRPr dirty="0"/>
          </a:p>
          <a:p>
            <a:pPr>
              <a:defRPr/>
            </a:pPr>
            <a:endParaRPr lang="de-DE"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47</a:t>
            </a:fld>
            <a:endParaRPr 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45719538"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a:highlight>
                  <a:srgbClr val="FF00FF"/>
                </a:highlight>
              </a:rPr>
              <a:t>Strategietypen der 17 Fälle </a:t>
            </a:r>
            <a:r>
              <a:t>auf Makroebene</a:t>
            </a:r>
          </a:p>
        </p:txBody>
      </p:sp>
      <p:sp>
        <p:nvSpPr>
          <p:cNvPr id="1878602492" name="Textplatzhalter 3"/>
          <p:cNvSpPr>
            <a:spLocks noGrp="1"/>
          </p:cNvSpPr>
          <p:nvPr>
            <p:ph type="body" sz="quarter" idx="16"/>
          </p:nvPr>
        </p:nvSpPr>
        <p:spPr bwMode="auto">
          <a:xfrm>
            <a:off x="214310" y="1779661"/>
            <a:ext cx="8534151" cy="2879650"/>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sz="1600" b="1" i="0" u="none">
                <a:solidFill>
                  <a:srgbClr val="000000"/>
                </a:solidFill>
                <a:latin typeface="TheSans UHH"/>
                <a:ea typeface="TheSans UHH"/>
                <a:cs typeface="TheSans UHH"/>
              </a:rPr>
              <a:t>Strategietyp: parlamentarisch und ministeriell ablehnen, ablehnend beantworten, zur Ordnung rufen, nicht zu viel Raum geben</a:t>
            </a:r>
            <a:r>
              <a:rPr sz="1600"/>
              <a:t> (dominant und funktioniert)</a:t>
            </a:r>
          </a:p>
          <a:p>
            <a:pPr marL="0" indent="0">
              <a:buClr>
                <a:schemeClr val="tx1"/>
              </a:buClr>
              <a:buFont typeface="Wingdings"/>
              <a:buNone/>
              <a:defRPr/>
            </a:pPr>
            <a:r>
              <a:rPr sz="1600" b="0" i="0" u="none">
                <a:solidFill>
                  <a:srgbClr val="000000"/>
                </a:solidFill>
                <a:latin typeface="TheSans UHH"/>
                <a:ea typeface="TheSans UHH"/>
                <a:cs typeface="TheSans UHH"/>
              </a:rPr>
              <a:t>Parlamentarische AfD-Anfragen Integration und politische Bildung *  kleine parlamentarische Anfragen zum Programm * Fremdenfeindliche Äußerungen im örtlichen Parlament * Behörden beschäftigen durch Anfragen und Anträge bzgl. Bündnis gegen Rechts bzw. Kooperation im Correctiv-Umfeld * AfD-</a:t>
            </a:r>
            <a:r>
              <a:rPr sz="1600" b="0" i="0" u="none">
                <a:solidFill>
                  <a:srgbClr val="FF0000"/>
                </a:solidFill>
                <a:latin typeface="TheSans UHH"/>
                <a:ea typeface="TheSans UHH"/>
                <a:cs typeface="TheSans UHH"/>
              </a:rPr>
              <a:t>Antrag </a:t>
            </a:r>
            <a:r>
              <a:rPr sz="1600" b="0" i="0" u="none">
                <a:solidFill>
                  <a:srgbClr val="000000"/>
                </a:solidFill>
                <a:latin typeface="TheSans UHH"/>
                <a:ea typeface="TheSans UHH"/>
                <a:cs typeface="TheSans UHH"/>
              </a:rPr>
              <a:t>an Gemeinderat, die VHS zu schließen * Anfrage zur Kontrolle des Gender-Erlasses * Stimmabgabe-Versuch ohne Wahlrecht von ‚Bündnis-Deutschland‘ Personen in Bundesland-Ausschüssen der Weiter- und Beruflichen Bildung * AfD-Anfrage Kreistag zur Finanzierung des Bündnisses für Gleichstellung * AfD-Anfrage an Bürgerschaft zu Kosten der Integrationskurse *AfD-</a:t>
            </a:r>
            <a:r>
              <a:rPr sz="1600" b="0" i="0" u="none">
                <a:solidFill>
                  <a:srgbClr val="FF0000"/>
                </a:solidFill>
                <a:latin typeface="TheSans UHH"/>
                <a:ea typeface="TheSans UHH"/>
                <a:cs typeface="TheSans UHH"/>
              </a:rPr>
              <a:t>Antrag </a:t>
            </a:r>
            <a:r>
              <a:rPr sz="1600" b="0" i="0" u="none">
                <a:solidFill>
                  <a:srgbClr val="000000"/>
                </a:solidFill>
                <a:latin typeface="TheSans UHH"/>
                <a:ea typeface="TheSans UHH"/>
                <a:cs typeface="TheSans UHH"/>
              </a:rPr>
              <a:t>gegen genderneutrale Sprache in Kommunalverwaltungsausschuss</a:t>
            </a:r>
            <a:endParaRPr/>
          </a:p>
        </p:txBody>
      </p:sp>
      <p:sp>
        <p:nvSpPr>
          <p:cNvPr id="1624480603" name="Datumsplatzhalter 1"/>
          <p:cNvSpPr>
            <a:spLocks noGrp="1"/>
          </p:cNvSpPr>
          <p:nvPr>
            <p:ph type="dt" sz="half" idx="17"/>
          </p:nvPr>
        </p:nvSpPr>
        <p:spPr bwMode="auto"/>
        <p:txBody>
          <a:bodyPr/>
          <a:lstStyle/>
          <a:p>
            <a:pPr>
              <a:defRPr/>
            </a:pPr>
            <a:fld id="{D9E78A71-C0E2-5BF8-2649-2635E5865043}" type="datetime1">
              <a:rPr lang="de-DE"/>
              <a:t>03.07.2025</a:t>
            </a:fld>
            <a:endParaRPr lang="de-DE"/>
          </a:p>
        </p:txBody>
      </p:sp>
      <p:sp>
        <p:nvSpPr>
          <p:cNvPr id="592392381"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602146862" name="Foliennummernplatzhalter 4"/>
          <p:cNvSpPr>
            <a:spLocks noGrp="1"/>
          </p:cNvSpPr>
          <p:nvPr>
            <p:ph type="sldNum" sz="quarter" idx="19"/>
          </p:nvPr>
        </p:nvSpPr>
        <p:spPr bwMode="auto">
          <a:xfrm>
            <a:off x="6613200" y="4767261"/>
            <a:ext cx="2133599" cy="273843"/>
          </a:xfrm>
        </p:spPr>
        <p:txBody>
          <a:bodyPr/>
          <a:lstStyle/>
          <a:p>
            <a:pPr>
              <a:defRPr/>
            </a:pPr>
            <a:fld id="{94C50ACF-7646-F713-99B6-57EF35161660}" type="slidenum">
              <a:rPr lang="de-DE"/>
              <a:t>48</a:t>
            </a:fld>
            <a:endParaRPr 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48796949"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sz="2600" b="1" i="0" u="none" strike="noStrike" cap="none" spc="0">
                <a:solidFill>
                  <a:schemeClr val="tx1"/>
                </a:solidFill>
                <a:highlight>
                  <a:srgbClr val="FF00FF"/>
                </a:highlight>
                <a:latin typeface="TheSans UHH"/>
                <a:ea typeface="TheSans UHH"/>
                <a:cs typeface="TheSans UHH"/>
              </a:rPr>
              <a:t>Strategietypen der 17 Fälle </a:t>
            </a:r>
            <a:r>
              <a:rPr lang="de-DE" sz="2600" b="1" i="0" u="none" strike="noStrike" cap="none" spc="0">
                <a:solidFill>
                  <a:schemeClr val="tx1"/>
                </a:solidFill>
                <a:latin typeface="TheSans UHH"/>
                <a:ea typeface="TheSans UHH"/>
                <a:cs typeface="TheSans UHH"/>
              </a:rPr>
              <a:t>auf Makroebene</a:t>
            </a:r>
            <a:endParaRPr/>
          </a:p>
        </p:txBody>
      </p:sp>
      <p:sp>
        <p:nvSpPr>
          <p:cNvPr id="258548135" name="Textplatzhalter 3"/>
          <p:cNvSpPr>
            <a:spLocks noGrp="1"/>
          </p:cNvSpPr>
          <p:nvPr>
            <p:ph type="body" sz="quarter" idx="16"/>
          </p:nvPr>
        </p:nvSpPr>
        <p:spPr bwMode="auto">
          <a:xfrm>
            <a:off x="214310" y="1779661"/>
            <a:ext cx="8534151" cy="2879650"/>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sz="1500" b="1" i="0" u="none" dirty="0">
                <a:solidFill>
                  <a:schemeClr val="tx2"/>
                </a:solidFill>
                <a:latin typeface="TheSans UHH"/>
                <a:ea typeface="TheSans UHH"/>
                <a:cs typeface="TheSans UHH"/>
              </a:rPr>
              <a:t>(</a:t>
            </a:r>
            <a:r>
              <a:rPr sz="1500" b="1" i="0" u="none" dirty="0" err="1">
                <a:solidFill>
                  <a:schemeClr val="tx2"/>
                </a:solidFill>
                <a:latin typeface="TheSans UHH"/>
                <a:ea typeface="TheSans UHH"/>
                <a:cs typeface="TheSans UHH"/>
              </a:rPr>
              <a:t>beunruhigender</a:t>
            </a:r>
            <a:r>
              <a:rPr sz="1500" b="1" i="0" u="none" dirty="0">
                <a:solidFill>
                  <a:schemeClr val="tx2"/>
                </a:solidFill>
                <a:latin typeface="TheSans UHH"/>
                <a:ea typeface="TheSans UHH"/>
                <a:cs typeface="TheSans UHH"/>
              </a:rPr>
              <a:t>) </a:t>
            </a:r>
            <a:r>
              <a:rPr sz="1500" b="1" i="0" u="none" dirty="0" err="1">
                <a:solidFill>
                  <a:schemeClr val="tx2"/>
                </a:solidFill>
                <a:latin typeface="TheSans UHH"/>
                <a:ea typeface="TheSans UHH"/>
                <a:cs typeface="TheSans UHH"/>
              </a:rPr>
              <a:t>Strategietyp</a:t>
            </a:r>
            <a:r>
              <a:rPr sz="1500" b="1" i="0" u="none" dirty="0">
                <a:solidFill>
                  <a:schemeClr val="tx2"/>
                </a:solidFill>
                <a:latin typeface="TheSans UHH"/>
                <a:ea typeface="TheSans UHH"/>
                <a:cs typeface="TheSans UHH"/>
              </a:rPr>
              <a:t>: </a:t>
            </a:r>
            <a:r>
              <a:rPr sz="1500" b="1" i="0" u="none" dirty="0" err="1">
                <a:solidFill>
                  <a:schemeClr val="tx2"/>
                </a:solidFill>
                <a:latin typeface="TheSans UHH"/>
                <a:ea typeface="TheSans UHH"/>
                <a:cs typeface="TheSans UHH"/>
              </a:rPr>
              <a:t>vorauseilender</a:t>
            </a:r>
            <a:r>
              <a:rPr sz="1500" b="1" i="0" u="none" dirty="0">
                <a:solidFill>
                  <a:schemeClr val="tx2"/>
                </a:solidFill>
                <a:latin typeface="TheSans UHH"/>
                <a:ea typeface="TheSans UHH"/>
                <a:cs typeface="TheSans UHH"/>
              </a:rPr>
              <a:t> </a:t>
            </a:r>
            <a:r>
              <a:rPr sz="1500" b="1" i="0" u="none" dirty="0" err="1">
                <a:solidFill>
                  <a:schemeClr val="tx2"/>
                </a:solidFill>
                <a:latin typeface="TheSans UHH"/>
                <a:ea typeface="TheSans UHH"/>
                <a:cs typeface="TheSans UHH"/>
              </a:rPr>
              <a:t>Gehorsam</a:t>
            </a:r>
            <a:r>
              <a:rPr sz="1500" b="1" i="0" u="none" dirty="0">
                <a:solidFill>
                  <a:schemeClr val="tx2"/>
                </a:solidFill>
                <a:latin typeface="TheSans UHH"/>
                <a:ea typeface="TheSans UHH"/>
                <a:cs typeface="TheSans UHH"/>
              </a:rPr>
              <a:t>, still </a:t>
            </a:r>
            <a:r>
              <a:rPr sz="1500" b="1" i="0" u="none" dirty="0" err="1">
                <a:solidFill>
                  <a:schemeClr val="tx2"/>
                </a:solidFill>
                <a:latin typeface="TheSans UHH"/>
                <a:ea typeface="TheSans UHH"/>
                <a:cs typeface="TheSans UHH"/>
              </a:rPr>
              <a:t>Einknicken</a:t>
            </a:r>
            <a:r>
              <a:rPr sz="1500" b="1" i="0" u="none" dirty="0">
                <a:solidFill>
                  <a:schemeClr val="tx2"/>
                </a:solidFill>
                <a:latin typeface="TheSans UHH"/>
                <a:ea typeface="TheSans UHH"/>
                <a:cs typeface="TheSans UHH"/>
              </a:rPr>
              <a:t> </a:t>
            </a:r>
            <a:r>
              <a:rPr sz="1500" dirty="0">
                <a:solidFill>
                  <a:schemeClr val="tx2"/>
                </a:solidFill>
              </a:rPr>
              <a:t>(</a:t>
            </a:r>
            <a:r>
              <a:rPr sz="1500" dirty="0" err="1">
                <a:solidFill>
                  <a:schemeClr val="tx2"/>
                </a:solidFill>
              </a:rPr>
              <a:t>unklar</a:t>
            </a:r>
            <a:r>
              <a:rPr sz="1500" dirty="0">
                <a:solidFill>
                  <a:schemeClr val="tx2"/>
                </a:solidFill>
              </a:rPr>
              <a:t>, </a:t>
            </a:r>
            <a:r>
              <a:rPr sz="1500" dirty="0" err="1">
                <a:solidFill>
                  <a:schemeClr val="tx2"/>
                </a:solidFill>
              </a:rPr>
              <a:t>ob</a:t>
            </a:r>
            <a:r>
              <a:rPr sz="1500" dirty="0">
                <a:solidFill>
                  <a:schemeClr val="tx2"/>
                </a:solidFill>
              </a:rPr>
              <a:t> das </a:t>
            </a:r>
            <a:r>
              <a:rPr sz="1500" dirty="0" err="1">
                <a:solidFill>
                  <a:schemeClr val="tx2"/>
                </a:solidFill>
              </a:rPr>
              <a:t>funktioniert</a:t>
            </a:r>
            <a:r>
              <a:rPr sz="1500" dirty="0">
                <a:solidFill>
                  <a:schemeClr val="tx2"/>
                </a:solidFill>
              </a:rPr>
              <a:t>) </a:t>
            </a:r>
            <a:r>
              <a:rPr sz="1500" b="0" i="0" u="none" dirty="0" err="1">
                <a:solidFill>
                  <a:schemeClr val="tx2"/>
                </a:solidFill>
                <a:latin typeface="TheSans UHH"/>
                <a:ea typeface="TheSans UHH"/>
                <a:cs typeface="TheSans UHH"/>
              </a:rPr>
              <a:t>kleine</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parlamentarische</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Anfragen</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zum</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Programm</a:t>
            </a:r>
            <a:r>
              <a:rPr sz="1500" b="0" i="0" u="none" dirty="0">
                <a:solidFill>
                  <a:schemeClr val="tx2"/>
                </a:solidFill>
                <a:latin typeface="TheSans UHH"/>
                <a:ea typeface="TheSans UHH"/>
                <a:cs typeface="TheSans UHH"/>
              </a:rPr>
              <a:t> * </a:t>
            </a:r>
            <a:r>
              <a:rPr sz="1500" b="0" i="0" u="none" dirty="0" err="1">
                <a:solidFill>
                  <a:schemeClr val="tx2"/>
                </a:solidFill>
                <a:latin typeface="TheSans UHH"/>
                <a:ea typeface="TheSans UHH"/>
                <a:cs typeface="TheSans UHH"/>
              </a:rPr>
              <a:t>Fremdenfeindliche</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Äußerungen</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im</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Parlament</a:t>
            </a:r>
            <a:r>
              <a:rPr sz="1500" b="0" i="0" u="none" dirty="0">
                <a:solidFill>
                  <a:schemeClr val="tx2"/>
                </a:solidFill>
                <a:latin typeface="TheSans UHH"/>
                <a:ea typeface="TheSans UHH"/>
                <a:cs typeface="TheSans UHH"/>
              </a:rPr>
              <a:t> * </a:t>
            </a:r>
            <a:r>
              <a:rPr sz="1500" b="0" i="0" u="none" dirty="0" err="1">
                <a:solidFill>
                  <a:schemeClr val="tx2"/>
                </a:solidFill>
                <a:latin typeface="TheSans UHH"/>
                <a:ea typeface="TheSans UHH"/>
                <a:cs typeface="TheSans UHH"/>
              </a:rPr>
              <a:t>Politik</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übernimmt</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Positionen</a:t>
            </a:r>
            <a:r>
              <a:rPr sz="1500" b="0" i="0" u="none" dirty="0">
                <a:solidFill>
                  <a:schemeClr val="tx2"/>
                </a:solidFill>
                <a:latin typeface="TheSans UHH"/>
                <a:ea typeface="TheSans UHH"/>
                <a:cs typeface="TheSans UHH"/>
              </a:rPr>
              <a:t> der </a:t>
            </a:r>
            <a:r>
              <a:rPr sz="1500" b="0" i="0" u="none" dirty="0" err="1">
                <a:solidFill>
                  <a:schemeClr val="tx2"/>
                </a:solidFill>
                <a:latin typeface="TheSans UHH"/>
                <a:ea typeface="TheSans UHH"/>
                <a:cs typeface="TheSans UHH"/>
              </a:rPr>
              <a:t>Rechten</a:t>
            </a:r>
            <a:r>
              <a:rPr sz="1500" b="0" i="0" u="none" dirty="0">
                <a:solidFill>
                  <a:schemeClr val="tx2"/>
                </a:solidFill>
                <a:latin typeface="TheSans UHH"/>
                <a:ea typeface="TheSans UHH"/>
                <a:cs typeface="TheSans UHH"/>
              </a:rPr>
              <a:t> </a:t>
            </a:r>
            <a:endParaRPr sz="1500" dirty="0">
              <a:solidFill>
                <a:schemeClr val="tx2"/>
              </a:solidFill>
            </a:endParaRPr>
          </a:p>
          <a:p>
            <a:pPr marL="0" indent="0">
              <a:buClr>
                <a:schemeClr val="tx1"/>
              </a:buClr>
              <a:buFont typeface="Wingdings"/>
              <a:buNone/>
              <a:defRPr/>
            </a:pPr>
            <a:r>
              <a:rPr sz="1500" b="1" i="0" u="none" dirty="0" err="1">
                <a:solidFill>
                  <a:schemeClr val="tx2"/>
                </a:solidFill>
                <a:latin typeface="TheSans UHH"/>
                <a:ea typeface="TheSans UHH"/>
                <a:cs typeface="TheSans UHH"/>
              </a:rPr>
              <a:t>Strategietyp</a:t>
            </a:r>
            <a:r>
              <a:rPr sz="1500" b="1" i="0" u="none" dirty="0">
                <a:solidFill>
                  <a:schemeClr val="tx2"/>
                </a:solidFill>
                <a:latin typeface="TheSans UHH"/>
                <a:ea typeface="TheSans UHH"/>
                <a:cs typeface="TheSans UHH"/>
              </a:rPr>
              <a:t> </a:t>
            </a:r>
            <a:r>
              <a:rPr sz="1500" b="1" i="0" u="none" dirty="0" err="1">
                <a:solidFill>
                  <a:schemeClr val="tx2"/>
                </a:solidFill>
                <a:latin typeface="TheSans UHH"/>
                <a:ea typeface="TheSans UHH"/>
                <a:cs typeface="TheSans UHH"/>
              </a:rPr>
              <a:t>Organisationale</a:t>
            </a:r>
            <a:r>
              <a:rPr sz="1500" b="1" i="0" u="none" dirty="0">
                <a:solidFill>
                  <a:schemeClr val="tx2"/>
                </a:solidFill>
                <a:latin typeface="TheSans UHH"/>
                <a:ea typeface="TheSans UHH"/>
                <a:cs typeface="TheSans UHH"/>
              </a:rPr>
              <a:t> </a:t>
            </a:r>
            <a:r>
              <a:rPr sz="1500" b="1" i="0" u="none" dirty="0" err="1">
                <a:solidFill>
                  <a:schemeClr val="tx2"/>
                </a:solidFill>
                <a:latin typeface="TheSans UHH"/>
                <a:ea typeface="TheSans UHH"/>
                <a:cs typeface="TheSans UHH"/>
              </a:rPr>
              <a:t>Unabhängigkeit</a:t>
            </a:r>
            <a:r>
              <a:rPr sz="1500" b="1"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Vorsitzender</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im</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Förderverein</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mit</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Stimmen</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im</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Zweckverband</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ist</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Verschwörungsgläubiger</a:t>
            </a:r>
            <a:r>
              <a:rPr sz="1500" b="0" i="0" u="none" dirty="0">
                <a:solidFill>
                  <a:schemeClr val="tx2"/>
                </a:solidFill>
                <a:latin typeface="TheSans UHH"/>
                <a:ea typeface="TheSans UHH"/>
                <a:cs typeface="TheSans UHH"/>
              </a:rPr>
              <a:t> &gt; </a:t>
            </a:r>
            <a:r>
              <a:rPr lang="de-DE" sz="1500" b="0" i="0" u="none" strike="noStrike" cap="none" spc="0" dirty="0">
                <a:solidFill>
                  <a:schemeClr val="tx2"/>
                </a:solidFill>
                <a:latin typeface="TheSans UHH"/>
                <a:ea typeface="TheSans UHH"/>
                <a:cs typeface="TheSans UHH"/>
              </a:rPr>
              <a:t>Abwahl (wird derzeit von Rechts angefochten)</a:t>
            </a:r>
            <a:r>
              <a:rPr sz="1500" dirty="0">
                <a:solidFill>
                  <a:schemeClr val="tx2"/>
                </a:solidFill>
              </a:rPr>
              <a:t>, </a:t>
            </a:r>
            <a:r>
              <a:rPr sz="1500" dirty="0" err="1">
                <a:solidFill>
                  <a:schemeClr val="tx2"/>
                </a:solidFill>
              </a:rPr>
              <a:t>Rechtsform</a:t>
            </a:r>
            <a:r>
              <a:rPr sz="1500" dirty="0">
                <a:solidFill>
                  <a:schemeClr val="tx2"/>
                </a:solidFill>
              </a:rPr>
              <a:t> </a:t>
            </a:r>
            <a:r>
              <a:rPr sz="1500" dirty="0" err="1">
                <a:solidFill>
                  <a:schemeClr val="tx2"/>
                </a:solidFill>
              </a:rPr>
              <a:t>ohne</a:t>
            </a:r>
            <a:r>
              <a:rPr sz="1500" dirty="0">
                <a:solidFill>
                  <a:schemeClr val="tx2"/>
                </a:solidFill>
              </a:rPr>
              <a:t> </a:t>
            </a:r>
            <a:r>
              <a:rPr sz="1500" dirty="0" err="1">
                <a:solidFill>
                  <a:schemeClr val="tx2"/>
                </a:solidFill>
              </a:rPr>
              <a:t>Weisungsbefugnis</a:t>
            </a:r>
            <a:r>
              <a:rPr sz="1500" dirty="0">
                <a:solidFill>
                  <a:schemeClr val="tx2"/>
                </a:solidFill>
              </a:rPr>
              <a:t> der </a:t>
            </a:r>
            <a:r>
              <a:rPr sz="1500" dirty="0" err="1">
                <a:solidFill>
                  <a:schemeClr val="tx2"/>
                </a:solidFill>
              </a:rPr>
              <a:t>Behörde</a:t>
            </a:r>
            <a:r>
              <a:rPr sz="1500" dirty="0">
                <a:solidFill>
                  <a:schemeClr val="tx2"/>
                </a:solidFill>
              </a:rPr>
              <a:t> </a:t>
            </a:r>
            <a:r>
              <a:rPr sz="1500" dirty="0" err="1">
                <a:solidFill>
                  <a:schemeClr val="tx2"/>
                </a:solidFill>
              </a:rPr>
              <a:t>z.B</a:t>
            </a:r>
            <a:r>
              <a:rPr sz="1500" dirty="0">
                <a:solidFill>
                  <a:schemeClr val="tx2"/>
                </a:solidFill>
              </a:rPr>
              <a:t>. </a:t>
            </a:r>
            <a:r>
              <a:rPr sz="1500" dirty="0" err="1">
                <a:solidFill>
                  <a:schemeClr val="tx2"/>
                </a:solidFill>
              </a:rPr>
              <a:t>hinsichtlich</a:t>
            </a:r>
            <a:r>
              <a:rPr sz="1500" dirty="0">
                <a:solidFill>
                  <a:schemeClr val="tx2"/>
                </a:solidFill>
              </a:rPr>
              <a:t> </a:t>
            </a:r>
            <a:r>
              <a:rPr sz="1500" dirty="0" err="1">
                <a:solidFill>
                  <a:schemeClr val="tx2"/>
                </a:solidFill>
              </a:rPr>
              <a:t>Programm</a:t>
            </a:r>
            <a:r>
              <a:rPr sz="1500" dirty="0">
                <a:solidFill>
                  <a:schemeClr val="tx2"/>
                </a:solidFill>
              </a:rPr>
              <a:t> </a:t>
            </a:r>
            <a:r>
              <a:rPr sz="1500" dirty="0" err="1">
                <a:solidFill>
                  <a:schemeClr val="tx2"/>
                </a:solidFill>
              </a:rPr>
              <a:t>oder</a:t>
            </a:r>
            <a:r>
              <a:rPr sz="1500" dirty="0">
                <a:solidFill>
                  <a:schemeClr val="tx2"/>
                </a:solidFill>
              </a:rPr>
              <a:t> Gender</a:t>
            </a:r>
          </a:p>
          <a:p>
            <a:pPr marL="0" indent="0">
              <a:buClr>
                <a:schemeClr val="tx1"/>
              </a:buClr>
              <a:buFont typeface="Wingdings"/>
              <a:buNone/>
              <a:defRPr/>
            </a:pPr>
            <a:r>
              <a:rPr sz="1500" b="1" i="0" u="none" dirty="0" err="1">
                <a:solidFill>
                  <a:schemeClr val="tx2"/>
                </a:solidFill>
                <a:latin typeface="TheSans UHH"/>
                <a:ea typeface="TheSans UHH"/>
                <a:cs typeface="TheSans UHH"/>
              </a:rPr>
              <a:t>Strategietyp</a:t>
            </a:r>
            <a:r>
              <a:rPr sz="1500" b="1" i="0" u="none" dirty="0">
                <a:solidFill>
                  <a:schemeClr val="tx2"/>
                </a:solidFill>
                <a:latin typeface="TheSans UHH"/>
                <a:ea typeface="TheSans UHH"/>
                <a:cs typeface="TheSans UHH"/>
              </a:rPr>
              <a:t>: </a:t>
            </a:r>
            <a:r>
              <a:rPr sz="1500" b="1" i="0" u="none" dirty="0" err="1">
                <a:solidFill>
                  <a:schemeClr val="tx2"/>
                </a:solidFill>
                <a:latin typeface="TheSans UHH"/>
                <a:ea typeface="TheSans UHH"/>
                <a:cs typeface="TheSans UHH"/>
              </a:rPr>
              <a:t>Bündnisse</a:t>
            </a:r>
            <a:r>
              <a:rPr sz="1500" b="1" i="0" u="none" dirty="0">
                <a:solidFill>
                  <a:schemeClr val="tx2"/>
                </a:solidFill>
                <a:latin typeface="TheSans UHH"/>
                <a:ea typeface="TheSans UHH"/>
                <a:cs typeface="TheSans UHH"/>
              </a:rPr>
              <a:t> und </a:t>
            </a:r>
            <a:r>
              <a:rPr sz="1500" b="1" i="0" u="none" dirty="0" err="1">
                <a:solidFill>
                  <a:schemeClr val="tx2"/>
                </a:solidFill>
                <a:latin typeface="TheSans UHH"/>
                <a:ea typeface="TheSans UHH"/>
                <a:cs typeface="TheSans UHH"/>
              </a:rPr>
              <a:t>Vernetzung</a:t>
            </a:r>
            <a:r>
              <a:rPr sz="1500" b="1" i="0" u="none" dirty="0">
                <a:solidFill>
                  <a:schemeClr val="tx2"/>
                </a:solidFill>
                <a:latin typeface="TheSans UHH"/>
                <a:ea typeface="TheSans UHH"/>
                <a:cs typeface="TheSans UHH"/>
              </a:rPr>
              <a:t>: </a:t>
            </a:r>
            <a:r>
              <a:rPr sz="1500" b="0" i="0" u="none" dirty="0">
                <a:solidFill>
                  <a:schemeClr val="tx2"/>
                </a:solidFill>
                <a:latin typeface="TheSans UHH"/>
                <a:ea typeface="TheSans UHH"/>
                <a:cs typeface="TheSans UHH"/>
              </a:rPr>
              <a:t>Mobiles </a:t>
            </a:r>
            <a:r>
              <a:rPr sz="1500" b="0" i="0" u="none" dirty="0" err="1">
                <a:solidFill>
                  <a:schemeClr val="tx2"/>
                </a:solidFill>
                <a:latin typeface="TheSans UHH"/>
                <a:ea typeface="TheSans UHH"/>
                <a:cs typeface="TheSans UHH"/>
              </a:rPr>
              <a:t>Beratungsteam</a:t>
            </a:r>
            <a:r>
              <a:rPr sz="1500" b="0" i="0" u="none" dirty="0">
                <a:solidFill>
                  <a:schemeClr val="tx2"/>
                </a:solidFill>
                <a:latin typeface="TheSans UHH"/>
                <a:ea typeface="TheSans UHH"/>
                <a:cs typeface="TheSans UHH"/>
              </a:rPr>
              <a:t> </a:t>
            </a:r>
            <a:r>
              <a:rPr sz="1500" b="0" i="0" u="none" dirty="0" err="1">
                <a:solidFill>
                  <a:schemeClr val="tx2"/>
                </a:solidFill>
                <a:latin typeface="TheSans UHH"/>
                <a:ea typeface="TheSans UHH"/>
                <a:cs typeface="TheSans UHH"/>
              </a:rPr>
              <a:t>vor</a:t>
            </a:r>
            <a:r>
              <a:rPr sz="1500" b="0" i="0" u="none" dirty="0">
                <a:solidFill>
                  <a:schemeClr val="tx2"/>
                </a:solidFill>
                <a:latin typeface="TheSans UHH"/>
                <a:ea typeface="TheSans UHH"/>
                <a:cs typeface="TheSans UHH"/>
              </a:rPr>
              <a:t> Ort, </a:t>
            </a:r>
            <a:r>
              <a:rPr sz="1500" b="0" i="0" u="none" dirty="0" err="1">
                <a:solidFill>
                  <a:schemeClr val="tx2"/>
                </a:solidFill>
                <a:latin typeface="TheSans UHH"/>
                <a:ea typeface="TheSans UHH"/>
                <a:cs typeface="TheSans UHH"/>
              </a:rPr>
              <a:t>Netzwerk</a:t>
            </a:r>
            <a:r>
              <a:rPr sz="1500" b="0" i="0" u="none" dirty="0">
                <a:solidFill>
                  <a:schemeClr val="tx2"/>
                </a:solidFill>
                <a:latin typeface="TheSans UHH"/>
                <a:ea typeface="TheSans UHH"/>
                <a:cs typeface="TheSans UHH"/>
              </a:rPr>
              <a:t> von </a:t>
            </a:r>
            <a:r>
              <a:rPr sz="1500" b="0" i="0" u="none" dirty="0" err="1">
                <a:solidFill>
                  <a:schemeClr val="tx2"/>
                </a:solidFill>
                <a:latin typeface="TheSans UHH"/>
                <a:ea typeface="TheSans UHH"/>
                <a:cs typeface="TheSans UHH"/>
              </a:rPr>
              <a:t>Gleichstellungsbeauftragten</a:t>
            </a:r>
            <a:r>
              <a:rPr sz="1500" b="0" i="0" u="none" dirty="0">
                <a:solidFill>
                  <a:schemeClr val="tx2"/>
                </a:solidFill>
                <a:latin typeface="TheSans UHH"/>
                <a:ea typeface="TheSans UHH"/>
                <a:cs typeface="TheSans UHH"/>
              </a:rPr>
              <a:t> * </a:t>
            </a:r>
            <a:r>
              <a:rPr sz="1500" b="0" i="0" u="none" dirty="0" err="1">
                <a:solidFill>
                  <a:schemeClr val="tx2"/>
                </a:solidFill>
                <a:latin typeface="TheSans UHH"/>
                <a:ea typeface="TheSans UHH"/>
                <a:cs typeface="TheSans UHH"/>
              </a:rPr>
              <a:t>Unvereinbarkeitsmonitoring</a:t>
            </a:r>
            <a:r>
              <a:rPr sz="1500" b="0" i="0" u="none" dirty="0">
                <a:solidFill>
                  <a:schemeClr val="tx2"/>
                </a:solidFill>
                <a:latin typeface="TheSans UHH"/>
                <a:ea typeface="TheSans UHH"/>
                <a:cs typeface="TheSans UHH"/>
              </a:rPr>
              <a:t>  </a:t>
            </a:r>
            <a:endParaRPr sz="1500" dirty="0">
              <a:solidFill>
                <a:schemeClr val="tx2"/>
              </a:solidFill>
            </a:endParaRPr>
          </a:p>
          <a:p>
            <a:pPr marL="0" indent="0">
              <a:buClr>
                <a:schemeClr val="tx1"/>
              </a:buClr>
              <a:buFont typeface="Wingdings"/>
              <a:buNone/>
              <a:defRPr/>
            </a:pPr>
            <a:r>
              <a:rPr sz="1500" b="1" dirty="0" err="1">
                <a:solidFill>
                  <a:schemeClr val="bg2"/>
                </a:solidFill>
              </a:rPr>
              <a:t>Wünsche</a:t>
            </a:r>
            <a:r>
              <a:rPr sz="1500" dirty="0">
                <a:solidFill>
                  <a:schemeClr val="bg2"/>
                </a:solidFill>
              </a:rPr>
              <a:t>: </a:t>
            </a:r>
            <a:r>
              <a:rPr sz="1500" dirty="0" err="1">
                <a:solidFill>
                  <a:schemeClr val="bg2"/>
                </a:solidFill>
              </a:rPr>
              <a:t>Leitbild</a:t>
            </a:r>
            <a:r>
              <a:rPr sz="1500" dirty="0">
                <a:solidFill>
                  <a:schemeClr val="bg2"/>
                </a:solidFill>
              </a:rPr>
              <a:t> </a:t>
            </a:r>
            <a:r>
              <a:rPr sz="1500" dirty="0" err="1">
                <a:solidFill>
                  <a:schemeClr val="bg2"/>
                </a:solidFill>
              </a:rPr>
              <a:t>treu</a:t>
            </a:r>
            <a:r>
              <a:rPr sz="1500" dirty="0">
                <a:solidFill>
                  <a:schemeClr val="bg2"/>
                </a:solidFill>
              </a:rPr>
              <a:t> </a:t>
            </a:r>
            <a:r>
              <a:rPr sz="1500" dirty="0" err="1">
                <a:solidFill>
                  <a:schemeClr val="bg2"/>
                </a:solidFill>
              </a:rPr>
              <a:t>bleiben</a:t>
            </a:r>
            <a:r>
              <a:rPr sz="1500" dirty="0">
                <a:solidFill>
                  <a:schemeClr val="bg2"/>
                </a:solidFill>
              </a:rPr>
              <a:t>, </a:t>
            </a:r>
            <a:r>
              <a:rPr sz="1500" dirty="0" err="1">
                <a:solidFill>
                  <a:schemeClr val="bg2"/>
                </a:solidFill>
              </a:rPr>
              <a:t>Haltung</a:t>
            </a:r>
            <a:r>
              <a:rPr sz="1500" dirty="0">
                <a:solidFill>
                  <a:schemeClr val="bg2"/>
                </a:solidFill>
              </a:rPr>
              <a:t> </a:t>
            </a:r>
            <a:r>
              <a:rPr sz="1500" dirty="0" err="1">
                <a:solidFill>
                  <a:schemeClr val="bg2"/>
                </a:solidFill>
              </a:rPr>
              <a:t>zeigen</a:t>
            </a:r>
            <a:r>
              <a:rPr sz="1500" dirty="0">
                <a:solidFill>
                  <a:schemeClr val="bg2"/>
                </a:solidFill>
              </a:rPr>
              <a:t>, </a:t>
            </a:r>
            <a:r>
              <a:rPr sz="1500" dirty="0" err="1">
                <a:solidFill>
                  <a:schemeClr val="bg2"/>
                </a:solidFill>
              </a:rPr>
              <a:t>Rechtsregelungen</a:t>
            </a:r>
            <a:r>
              <a:rPr sz="1500" dirty="0">
                <a:solidFill>
                  <a:schemeClr val="bg2"/>
                </a:solidFill>
              </a:rPr>
              <a:t>,  </a:t>
            </a:r>
            <a:r>
              <a:rPr sz="1500" dirty="0" err="1">
                <a:solidFill>
                  <a:schemeClr val="bg2"/>
                </a:solidFill>
              </a:rPr>
              <a:t>Positionspapier</a:t>
            </a:r>
            <a:r>
              <a:rPr sz="1500" dirty="0">
                <a:solidFill>
                  <a:schemeClr val="bg2"/>
                </a:solidFill>
              </a:rPr>
              <a:t>, Support </a:t>
            </a:r>
            <a:r>
              <a:rPr sz="1500" dirty="0" err="1">
                <a:solidFill>
                  <a:schemeClr val="bg2"/>
                </a:solidFill>
              </a:rPr>
              <a:t>durch</a:t>
            </a:r>
            <a:r>
              <a:rPr sz="1500" dirty="0">
                <a:solidFill>
                  <a:schemeClr val="bg2"/>
                </a:solidFill>
              </a:rPr>
              <a:t> Ministerium, </a:t>
            </a:r>
            <a:r>
              <a:rPr sz="1500" dirty="0" err="1">
                <a:solidFill>
                  <a:schemeClr val="bg2"/>
                </a:solidFill>
              </a:rPr>
              <a:t>demokratisches</a:t>
            </a:r>
            <a:r>
              <a:rPr sz="1500" dirty="0">
                <a:solidFill>
                  <a:schemeClr val="bg2"/>
                </a:solidFill>
              </a:rPr>
              <a:t> </a:t>
            </a:r>
            <a:r>
              <a:rPr sz="1500" dirty="0" err="1">
                <a:solidFill>
                  <a:schemeClr val="bg2"/>
                </a:solidFill>
              </a:rPr>
              <a:t>gesellschaftliches</a:t>
            </a:r>
            <a:r>
              <a:rPr sz="1500" dirty="0">
                <a:solidFill>
                  <a:schemeClr val="bg2"/>
                </a:solidFill>
              </a:rPr>
              <a:t> Klima </a:t>
            </a:r>
          </a:p>
        </p:txBody>
      </p:sp>
      <p:sp>
        <p:nvSpPr>
          <p:cNvPr id="1090538565" name="Datumsplatzhalter 1"/>
          <p:cNvSpPr>
            <a:spLocks noGrp="1"/>
          </p:cNvSpPr>
          <p:nvPr>
            <p:ph type="dt" sz="half" idx="17"/>
          </p:nvPr>
        </p:nvSpPr>
        <p:spPr bwMode="auto"/>
        <p:txBody>
          <a:bodyPr/>
          <a:lstStyle/>
          <a:p>
            <a:pPr>
              <a:defRPr/>
            </a:pPr>
            <a:fld id="{3CB854DE-6892-FA00-882D-96141AB8A41E}" type="datetime1">
              <a:rPr lang="de-DE"/>
              <a:t>03.07.2025</a:t>
            </a:fld>
            <a:endParaRPr lang="de-DE"/>
          </a:p>
        </p:txBody>
      </p:sp>
      <p:sp>
        <p:nvSpPr>
          <p:cNvPr id="99548604"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783861408" name="Foliennummernplatzhalter 4"/>
          <p:cNvSpPr>
            <a:spLocks noGrp="1"/>
          </p:cNvSpPr>
          <p:nvPr>
            <p:ph type="sldNum" sz="quarter" idx="19"/>
          </p:nvPr>
        </p:nvSpPr>
        <p:spPr bwMode="auto">
          <a:xfrm>
            <a:off x="6613200" y="4767261"/>
            <a:ext cx="2133599" cy="273843"/>
          </a:xfrm>
        </p:spPr>
        <p:txBody>
          <a:bodyPr/>
          <a:lstStyle/>
          <a:p>
            <a:pPr>
              <a:defRPr/>
            </a:pPr>
            <a:fld id="{CF0731C6-15C6-45AE-4C7B-BD093CA7D851}" type="slidenum">
              <a:rPr lang="de-DE"/>
              <a:t>49</a:t>
            </a:fld>
            <a:endParaRPr 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39895714" name="Titel 1"/>
          <p:cNvSpPr>
            <a:spLocks noGrp="1"/>
          </p:cNvSpPr>
          <p:nvPr>
            <p:ph type="title" hasCustomPrompt="1"/>
          </p:nvPr>
        </p:nvSpPr>
        <p:spPr bwMode="auto">
          <a:xfrm>
            <a:off x="214767" y="1203597"/>
            <a:ext cx="8533693" cy="503880"/>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sz="2600" b="1" i="0" u="none" strike="noStrike" cap="none" spc="0">
                <a:solidFill>
                  <a:schemeClr val="tx1"/>
                </a:solidFill>
                <a:latin typeface="TheSans UHH"/>
                <a:ea typeface="TheSans UHH"/>
                <a:cs typeface="TheSans UHH"/>
              </a:rPr>
              <a:t>Fall 694 – Stellung bezogen und Antrag abgelehnt</a:t>
            </a:r>
            <a:endParaRPr/>
          </a:p>
        </p:txBody>
      </p:sp>
      <p:sp>
        <p:nvSpPr>
          <p:cNvPr id="417456809" name="Textplatzhalter 3"/>
          <p:cNvSpPr>
            <a:spLocks noGrp="1"/>
          </p:cNvSpPr>
          <p:nvPr>
            <p:ph type="body" sz="quarter" idx="16"/>
          </p:nvPr>
        </p:nvSpPr>
        <p:spPr bwMode="auto">
          <a:xfrm>
            <a:off x="214309" y="1779660"/>
            <a:ext cx="8534151" cy="2879649"/>
          </a:xfrm>
          <a:prstGeom prst="rect">
            <a:avLst/>
          </a:prstGeom>
        </p:spPr>
        <p:txBody>
          <a:bodyPr vert="horz"/>
          <a:lstStyle>
            <a:lvl1pPr marL="180000" indent="-180000">
              <a:spcBef>
                <a:spcPts val="1448"/>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lang="de-DE" sz="2000" b="1" i="0" u="none" strike="noStrike" cap="none" spc="0">
                <a:solidFill>
                  <a:schemeClr val="tx2"/>
                </a:solidFill>
                <a:latin typeface="TheSans UHH"/>
                <a:ea typeface="TheSans UHH"/>
                <a:cs typeface="TheSans UHH"/>
              </a:rPr>
              <a:t>Versuchte Einflussnahme der AfD über den Gemeinderat</a:t>
            </a:r>
            <a:endParaRPr lang="de-DE" sz="1600" b="0" i="0" u="none" strike="noStrike" cap="none" spc="0">
              <a:solidFill>
                <a:schemeClr val="tx2"/>
              </a:solidFill>
              <a:latin typeface="TheSans UHH"/>
              <a:cs typeface="TheSans UHH"/>
            </a:endParaRPr>
          </a:p>
          <a:p>
            <a:pPr marL="0" indent="0">
              <a:buClr>
                <a:schemeClr val="tx1"/>
              </a:buClr>
              <a:buFont typeface="Wingdings"/>
              <a:buNone/>
              <a:defRPr/>
            </a:pPr>
            <a:r>
              <a:rPr lang="de-DE" sz="2000" b="0" i="0" u="none" strike="noStrike" cap="none" spc="0">
                <a:solidFill>
                  <a:schemeClr val="tx2"/>
                </a:solidFill>
                <a:latin typeface="TheSans UHH"/>
                <a:ea typeface="TheSans UHH"/>
                <a:cs typeface="TheSans UHH"/>
              </a:rPr>
              <a:t>„Die AfD-Vertretung im Gemeinderat möchte die </a:t>
            </a:r>
            <a:r>
              <a:rPr lang="de-DE" sz="2000" b="1" i="0" u="none" strike="noStrike" cap="none" spc="0">
                <a:solidFill>
                  <a:schemeClr val="tx2"/>
                </a:solidFill>
                <a:latin typeface="TheSans UHH"/>
                <a:ea typeface="TheSans UHH"/>
                <a:cs typeface="TheSans UHH"/>
              </a:rPr>
              <a:t>vhs am liebsten schließen</a:t>
            </a:r>
            <a:r>
              <a:rPr lang="de-DE" sz="2000" b="0" i="0" u="none" strike="noStrike" cap="none" spc="0">
                <a:solidFill>
                  <a:schemeClr val="tx2"/>
                </a:solidFill>
                <a:latin typeface="TheSans UHH"/>
                <a:ea typeface="TheSans UHH"/>
                <a:cs typeface="TheSans UHH"/>
              </a:rPr>
              <a:t>. Dies hat sie […] sogar offiziell beantragt. Sie lehnt grundsätzlich Beschlussvorschläge der vhs ab. Sie behauptet, dass die vhs </a:t>
            </a:r>
            <a:r>
              <a:rPr lang="de-DE" sz="2000" b="1" i="0" u="none" strike="noStrike" cap="none" spc="0">
                <a:solidFill>
                  <a:schemeClr val="tx2"/>
                </a:solidFill>
                <a:latin typeface="TheSans UHH"/>
                <a:ea typeface="TheSans UHH"/>
                <a:cs typeface="TheSans UHH"/>
              </a:rPr>
              <a:t>Gelder verschwendet</a:t>
            </a:r>
            <a:r>
              <a:rPr lang="de-DE" sz="2000" b="0" i="0" u="none" strike="noStrike" cap="none" spc="0">
                <a:solidFill>
                  <a:schemeClr val="tx2"/>
                </a:solidFill>
                <a:latin typeface="TheSans UHH"/>
                <a:ea typeface="TheSans UHH"/>
                <a:cs typeface="TheSans UHH"/>
              </a:rPr>
              <a:t>. Seitdem die Partei eine Fraktion im Gemeinderat stellt, werden insbesondere im Rahmen der Haushaltsplanung häufige und detaillierte Anfragen zur vhs-Arbeit gemacht, zu denen die vhs dann Stellung nehmen muss."</a:t>
            </a:r>
            <a:endParaRPr sz="1500">
              <a:solidFill>
                <a:schemeClr val="tx2"/>
              </a:solidFill>
            </a:endParaRPr>
          </a:p>
        </p:txBody>
      </p:sp>
      <p:sp>
        <p:nvSpPr>
          <p:cNvPr id="2066139719" name="Datumsplatzhalter 1"/>
          <p:cNvSpPr>
            <a:spLocks noGrp="1"/>
          </p:cNvSpPr>
          <p:nvPr>
            <p:ph type="dt" sz="half" idx="17"/>
          </p:nvPr>
        </p:nvSpPr>
        <p:spPr bwMode="auto"/>
        <p:txBody>
          <a:bodyPr/>
          <a:lstStyle/>
          <a:p>
            <a:pPr>
              <a:defRPr/>
            </a:pPr>
            <a:fld id="{0D5C7955-201C-0D27-A385-85263365ADED}" type="datetime1">
              <a:rPr lang="de-DE"/>
              <a:t>03.07.2025</a:t>
            </a:fld>
            <a:endParaRPr lang="de-DE"/>
          </a:p>
        </p:txBody>
      </p:sp>
      <p:sp>
        <p:nvSpPr>
          <p:cNvPr id="1922081519"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552324368" name="Foliennummernplatzhalter 4"/>
          <p:cNvSpPr>
            <a:spLocks noGrp="1"/>
          </p:cNvSpPr>
          <p:nvPr>
            <p:ph type="sldNum" sz="quarter" idx="19"/>
          </p:nvPr>
        </p:nvSpPr>
        <p:spPr bwMode="auto">
          <a:xfrm>
            <a:off x="6613200" y="4767260"/>
            <a:ext cx="2133598" cy="273843"/>
          </a:xfrm>
        </p:spPr>
        <p:txBody>
          <a:bodyPr/>
          <a:lstStyle/>
          <a:p>
            <a:pPr>
              <a:defRPr/>
            </a:pPr>
            <a:fld id="{6B6F06AB-4439-2E63-0747-F4A0B4837D00}" type="slidenum">
              <a:rPr lang="de-DE"/>
              <a:t>50</a:t>
            </a:fld>
            <a:endParaRPr 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37970127" name="Textplatzhalter 3"/>
          <p:cNvSpPr>
            <a:spLocks noGrp="1"/>
          </p:cNvSpPr>
          <p:nvPr>
            <p:ph type="body" sz="quarter" idx="16"/>
          </p:nvPr>
        </p:nvSpPr>
        <p:spPr bwMode="auto">
          <a:xfrm>
            <a:off x="214309" y="1255888"/>
            <a:ext cx="8534151" cy="3403422"/>
          </a:xfrm>
          <a:prstGeom prst="rect">
            <a:avLst/>
          </a:prstGeom>
        </p:spPr>
        <p:txBody>
          <a:bodyPr vert="horz"/>
          <a:lstStyle>
            <a:lvl1pPr marL="180000" indent="-180000">
              <a:spcBef>
                <a:spcPts val="1448"/>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lang="de-DE" sz="2000" b="0" i="0" u="none" strike="noStrike" cap="none" spc="0">
                <a:solidFill>
                  <a:schemeClr val="tx2"/>
                </a:solidFill>
                <a:latin typeface="TheSans UHH"/>
                <a:ea typeface="TheSans UHH"/>
                <a:cs typeface="TheSans UHH"/>
              </a:rPr>
              <a:t>„Die vhs Leitung musste eine Stellungnahme zum Antrag der Schließung schreiben.“</a:t>
            </a:r>
            <a:endParaRPr lang="de-DE" sz="2000" b="0" i="0" u="none" strike="noStrike" cap="none" spc="0">
              <a:solidFill>
                <a:schemeClr val="tx2"/>
              </a:solidFill>
              <a:latin typeface="TheSans UHH"/>
              <a:cs typeface="TheSans UHH"/>
            </a:endParaRPr>
          </a:p>
          <a:p>
            <a:pPr marL="0" indent="0">
              <a:buClr>
                <a:schemeClr val="tx1"/>
              </a:buClr>
              <a:buFont typeface="Wingdings"/>
              <a:buNone/>
              <a:defRPr/>
            </a:pPr>
            <a:r>
              <a:rPr lang="de-DE" sz="2000" b="0" i="0" u="none" strike="noStrike" cap="none" spc="0">
                <a:solidFill>
                  <a:schemeClr val="tx2"/>
                </a:solidFill>
                <a:latin typeface="TheSans UHH"/>
                <a:ea typeface="TheSans UHH"/>
                <a:cs typeface="TheSans UHH"/>
              </a:rPr>
              <a:t>„Der Antrag wurde abgelehnt. Es gab öffentliche Unterstützung für die vhs.“</a:t>
            </a:r>
            <a:endParaRPr lang="de-DE" sz="2000" b="0" i="0" u="none" strike="noStrike" cap="none" spc="0">
              <a:solidFill>
                <a:schemeClr val="tx2"/>
              </a:solidFill>
              <a:latin typeface="TheSans UHH"/>
              <a:cs typeface="TheSans UHH"/>
            </a:endParaRPr>
          </a:p>
          <a:p>
            <a:pPr marL="0" indent="0">
              <a:buClr>
                <a:schemeClr val="tx1"/>
              </a:buClr>
              <a:buFont typeface="Wingdings"/>
              <a:buNone/>
              <a:defRPr/>
            </a:pPr>
            <a:r>
              <a:rPr lang="de-DE" sz="2000" b="0" i="1" u="none" strike="noStrike" cap="none" spc="0">
                <a:solidFill>
                  <a:schemeClr val="tx2"/>
                </a:solidFill>
                <a:latin typeface="TheSans UHH"/>
                <a:ea typeface="TheSans UHH"/>
                <a:cs typeface="TheSans UHH"/>
              </a:rPr>
              <a:t>Genutzte Gegenstrategie</a:t>
            </a:r>
            <a:r>
              <a:rPr lang="de-DE" sz="2000" b="0" i="0" u="none" strike="noStrike" cap="none" spc="0">
                <a:solidFill>
                  <a:schemeClr val="tx2"/>
                </a:solidFill>
                <a:latin typeface="TheSans UHH"/>
                <a:ea typeface="TheSans UHH"/>
                <a:cs typeface="TheSans UHH"/>
              </a:rPr>
              <a:t>: „Stellung nehmen, Unterstützer der vhs informieren.“</a:t>
            </a:r>
            <a:endParaRPr lang="de-DE" sz="2000" b="0" i="0" u="none" strike="noStrike" cap="none" spc="0">
              <a:solidFill>
                <a:schemeClr val="tx2"/>
              </a:solidFill>
              <a:latin typeface="TheSans UHH"/>
              <a:cs typeface="TheSans UHH"/>
            </a:endParaRPr>
          </a:p>
          <a:p>
            <a:pPr marL="0" indent="0">
              <a:buClr>
                <a:schemeClr val="tx1"/>
              </a:buClr>
              <a:buFont typeface="Wingdings"/>
              <a:buNone/>
              <a:defRPr/>
            </a:pPr>
            <a:r>
              <a:rPr lang="de-DE" sz="2000" b="0" i="0" u="none" strike="noStrike" cap="none" spc="0">
                <a:solidFill>
                  <a:schemeClr val="tx2"/>
                </a:solidFill>
                <a:latin typeface="TheSans UHH"/>
                <a:ea typeface="TheSans UHH"/>
                <a:cs typeface="TheSans UHH"/>
              </a:rPr>
              <a:t>„Die Maßnahmen sind nur dann erfolgreich, wenn es ausreichend politische und öffentliche Unterstützung gibt, genügend Menschen von der vhs profitieren und sie wollen.“</a:t>
            </a:r>
            <a:endParaRPr sz="1500">
              <a:solidFill>
                <a:schemeClr val="tx2"/>
              </a:solidFill>
            </a:endParaRPr>
          </a:p>
        </p:txBody>
      </p:sp>
      <p:sp>
        <p:nvSpPr>
          <p:cNvPr id="1150341043" name="Datumsplatzhalter 1"/>
          <p:cNvSpPr>
            <a:spLocks noGrp="1"/>
          </p:cNvSpPr>
          <p:nvPr>
            <p:ph type="dt" sz="half" idx="17"/>
          </p:nvPr>
        </p:nvSpPr>
        <p:spPr bwMode="auto"/>
        <p:txBody>
          <a:bodyPr/>
          <a:lstStyle/>
          <a:p>
            <a:pPr>
              <a:defRPr/>
            </a:pPr>
            <a:fld id="{79774DF6-7234-8EB5-8DC6-82B04828D213}" type="datetime1">
              <a:rPr lang="de-DE"/>
              <a:t>03.07.2025</a:t>
            </a:fld>
            <a:endParaRPr lang="de-DE"/>
          </a:p>
        </p:txBody>
      </p:sp>
      <p:sp>
        <p:nvSpPr>
          <p:cNvPr id="1092975310"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684728219" name="Foliennummernplatzhalter 4"/>
          <p:cNvSpPr>
            <a:spLocks noGrp="1"/>
          </p:cNvSpPr>
          <p:nvPr>
            <p:ph type="sldNum" sz="quarter" idx="19"/>
          </p:nvPr>
        </p:nvSpPr>
        <p:spPr bwMode="auto">
          <a:xfrm>
            <a:off x="6613200" y="4767260"/>
            <a:ext cx="2133598" cy="273843"/>
          </a:xfrm>
        </p:spPr>
        <p:txBody>
          <a:bodyPr/>
          <a:lstStyle/>
          <a:p>
            <a:pPr>
              <a:defRPr/>
            </a:pPr>
            <a:fld id="{CE257D7C-DC2B-159D-8A45-4539FCEFBAB1}" type="slidenum">
              <a:rPr lang="de-DE"/>
              <a:t>51</a:t>
            </a:fld>
            <a:endParaRPr 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88608300" name="Titel 1"/>
          <p:cNvSpPr>
            <a:spLocks noGrp="1"/>
          </p:cNvSpPr>
          <p:nvPr>
            <p:ph type="title" hasCustomPrompt="1"/>
          </p:nvPr>
        </p:nvSpPr>
        <p:spPr bwMode="auto">
          <a:xfrm>
            <a:off x="214767" y="1203597"/>
            <a:ext cx="8533693" cy="503880"/>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sz="2600" b="1" i="0" u="none" strike="noStrike" cap="none" spc="0">
                <a:solidFill>
                  <a:schemeClr val="tx1"/>
                </a:solidFill>
                <a:latin typeface="TheSans UHH"/>
                <a:ea typeface="TheSans UHH"/>
                <a:cs typeface="TheSans UHH"/>
              </a:rPr>
              <a:t>Fall 762 – Vorsitzenden des Fördervereins absetzen</a:t>
            </a:r>
            <a:endParaRPr/>
          </a:p>
        </p:txBody>
      </p:sp>
      <p:sp>
        <p:nvSpPr>
          <p:cNvPr id="146824031" name="Textplatzhalter 3"/>
          <p:cNvSpPr>
            <a:spLocks noGrp="1"/>
          </p:cNvSpPr>
          <p:nvPr>
            <p:ph type="body" sz="quarter" idx="16"/>
          </p:nvPr>
        </p:nvSpPr>
        <p:spPr bwMode="auto">
          <a:xfrm>
            <a:off x="214309" y="1779660"/>
            <a:ext cx="8534151" cy="2879649"/>
          </a:xfrm>
          <a:prstGeom prst="rect">
            <a:avLst/>
          </a:prstGeom>
        </p:spPr>
        <p:txBody>
          <a:bodyPr vert="horz"/>
          <a:lstStyle>
            <a:lvl1pPr marL="180000" indent="-180000">
              <a:spcBef>
                <a:spcPts val="1448"/>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lang="de-DE" sz="2000" b="1" i="0" u="none" strike="noStrike" cap="none" spc="0">
                <a:solidFill>
                  <a:schemeClr val="tx2"/>
                </a:solidFill>
                <a:latin typeface="TheSans UHH"/>
                <a:ea typeface="TheSans UHH"/>
                <a:cs typeface="TheSans UHH"/>
              </a:rPr>
              <a:t>Versuchte Einflussnahme über den Förderverein</a:t>
            </a:r>
            <a:endParaRPr lang="de-DE" sz="2000" b="0" i="0" u="none" strike="noStrike" cap="none" spc="0">
              <a:solidFill>
                <a:schemeClr val="tx2"/>
              </a:solidFill>
              <a:latin typeface="TheSans UHH"/>
              <a:cs typeface="TheSans UHH"/>
            </a:endParaRPr>
          </a:p>
          <a:p>
            <a:pPr marL="0" indent="0">
              <a:buClr>
                <a:schemeClr val="tx1"/>
              </a:buClr>
              <a:buFont typeface="Wingdings"/>
              <a:buNone/>
              <a:defRPr/>
            </a:pPr>
            <a:r>
              <a:rPr lang="de-DE" sz="2000" b="0" i="0" u="none" strike="noStrike" cap="none" spc="0">
                <a:solidFill>
                  <a:schemeClr val="tx2"/>
                </a:solidFill>
                <a:latin typeface="TheSans UHH"/>
                <a:ea typeface="TheSans UHH"/>
                <a:cs typeface="TheSans UHH"/>
              </a:rPr>
              <a:t>„Der Förderverein hat in den Gremien 1/3 der Stimmen und ist damit einflussreich. Im Jahr 2021 wurde ein neuer Vorsitzender gewählt. </a:t>
            </a:r>
            <a:r>
              <a:rPr lang="de-DE" sz="2000" b="1" i="0" u="none" strike="noStrike" cap="none" spc="0">
                <a:solidFill>
                  <a:schemeClr val="tx2"/>
                </a:solidFill>
                <a:latin typeface="TheSans UHH"/>
                <a:ea typeface="TheSans UHH"/>
                <a:cs typeface="TheSans UHH"/>
              </a:rPr>
              <a:t>Dieser Vorsitzende ist ein Verschwörungsgläubiger</a:t>
            </a:r>
            <a:r>
              <a:rPr lang="de-DE" sz="2000" b="0" i="0" u="none" strike="noStrike" cap="none" spc="0">
                <a:solidFill>
                  <a:schemeClr val="tx2"/>
                </a:solidFill>
                <a:latin typeface="TheSans UHH"/>
                <a:ea typeface="TheSans UHH"/>
                <a:cs typeface="TheSans UHH"/>
              </a:rPr>
              <a:t>. Nachdem er mit seinen Programm-Vorschlägen für Referent*innen (alle aus dem verschwörungsgläubigen, querdenkerischen, und teilweise auch rechten Milieu) keinen Erfolg in der Geschäftsstelle der vhs hatte, </a:t>
            </a:r>
            <a:r>
              <a:rPr lang="de-DE" sz="2000" b="1" i="0" u="none" strike="noStrike" cap="none" spc="0">
                <a:solidFill>
                  <a:schemeClr val="tx2"/>
                </a:solidFill>
                <a:latin typeface="TheSans UHH"/>
                <a:ea typeface="TheSans UHH"/>
                <a:cs typeface="TheSans UHH"/>
              </a:rPr>
              <a:t>hat er im Namen der vhs nun selbst eine Veranstaltung organisiert</a:t>
            </a:r>
            <a:r>
              <a:rPr lang="de-DE" sz="2000" b="0" i="0" u="none" strike="noStrike" cap="none" spc="0">
                <a:solidFill>
                  <a:schemeClr val="tx2"/>
                </a:solidFill>
                <a:latin typeface="TheSans UHH"/>
                <a:ea typeface="TheSans UHH"/>
                <a:cs typeface="TheSans UHH"/>
              </a:rPr>
              <a:t> (weitere sind geplant).“</a:t>
            </a:r>
            <a:endParaRPr sz="1500">
              <a:solidFill>
                <a:schemeClr val="tx2"/>
              </a:solidFill>
            </a:endParaRPr>
          </a:p>
        </p:txBody>
      </p:sp>
      <p:sp>
        <p:nvSpPr>
          <p:cNvPr id="1234696322" name="Datumsplatzhalter 1"/>
          <p:cNvSpPr>
            <a:spLocks noGrp="1"/>
          </p:cNvSpPr>
          <p:nvPr>
            <p:ph type="dt" sz="half" idx="17"/>
          </p:nvPr>
        </p:nvSpPr>
        <p:spPr bwMode="auto"/>
        <p:txBody>
          <a:bodyPr/>
          <a:lstStyle/>
          <a:p>
            <a:pPr>
              <a:defRPr/>
            </a:pPr>
            <a:fld id="{1B791448-2354-597C-1620-0425AF8872B0}" type="datetime1">
              <a:rPr lang="de-DE"/>
              <a:t>03.07.2025</a:t>
            </a:fld>
            <a:endParaRPr lang="de-DE"/>
          </a:p>
        </p:txBody>
      </p:sp>
      <p:sp>
        <p:nvSpPr>
          <p:cNvPr id="12349182"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573399778" name="Foliennummernplatzhalter 4"/>
          <p:cNvSpPr>
            <a:spLocks noGrp="1"/>
          </p:cNvSpPr>
          <p:nvPr>
            <p:ph type="sldNum" sz="quarter" idx="19"/>
          </p:nvPr>
        </p:nvSpPr>
        <p:spPr bwMode="auto">
          <a:xfrm>
            <a:off x="6613200" y="4767260"/>
            <a:ext cx="2133598" cy="273843"/>
          </a:xfrm>
        </p:spPr>
        <p:txBody>
          <a:bodyPr/>
          <a:lstStyle/>
          <a:p>
            <a:pPr>
              <a:defRPr/>
            </a:pPr>
            <a:fld id="{8A90BB68-6A4D-CC51-710B-9F86C24B2217}" type="slidenum">
              <a:rPr lang="de-DE"/>
              <a:t>52</a:t>
            </a:fld>
            <a:endParaRPr 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72072373" name="Titel 1"/>
          <p:cNvSpPr>
            <a:spLocks noGrp="1"/>
          </p:cNvSpPr>
          <p:nvPr>
            <p:ph type="title" hasCustomPrompt="1"/>
          </p:nvPr>
        </p:nvSpPr>
        <p:spPr bwMode="auto">
          <a:xfrm>
            <a:off x="214767" y="1203597"/>
            <a:ext cx="8533693" cy="503880"/>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sz="2600" b="1" i="0" u="none" strike="noStrike" cap="none" spc="0">
                <a:solidFill>
                  <a:schemeClr val="tx1"/>
                </a:solidFill>
                <a:latin typeface="TheSans UHH"/>
                <a:ea typeface="TheSans UHH"/>
                <a:cs typeface="TheSans UHH"/>
              </a:rPr>
              <a:t>Fall 762 – Vorsitzenden des Fördervereins absetzen</a:t>
            </a:r>
            <a:endParaRPr/>
          </a:p>
        </p:txBody>
      </p:sp>
      <p:sp>
        <p:nvSpPr>
          <p:cNvPr id="251189852" name="Textplatzhalter 3"/>
          <p:cNvSpPr>
            <a:spLocks noGrp="1"/>
          </p:cNvSpPr>
          <p:nvPr>
            <p:ph type="body" sz="quarter" idx="16"/>
          </p:nvPr>
        </p:nvSpPr>
        <p:spPr bwMode="auto">
          <a:xfrm>
            <a:off x="214309" y="1779660"/>
            <a:ext cx="8534151" cy="2879649"/>
          </a:xfrm>
          <a:prstGeom prst="rect">
            <a:avLst/>
          </a:prstGeom>
        </p:spPr>
        <p:txBody>
          <a:bodyPr vert="horz"/>
          <a:lstStyle>
            <a:lvl1pPr marL="180000" indent="-180000">
              <a:spcBef>
                <a:spcPts val="1448"/>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lang="de-DE" sz="2000" b="1" i="0" u="none" strike="noStrike" cap="none" spc="0">
                <a:solidFill>
                  <a:schemeClr val="tx2"/>
                </a:solidFill>
                <a:latin typeface="TheSans UHH"/>
                <a:ea typeface="TheSans UHH"/>
                <a:cs typeface="TheSans UHH"/>
              </a:rPr>
              <a:t>Versuchte Einflussnahme über den Förderverein</a:t>
            </a:r>
            <a:endParaRPr lang="de-DE" sz="2000" b="0" i="0" u="none" strike="noStrike" cap="none" spc="0">
              <a:solidFill>
                <a:schemeClr val="tx2"/>
              </a:solidFill>
              <a:latin typeface="TheSans UHH"/>
              <a:cs typeface="TheSans UHH"/>
            </a:endParaRPr>
          </a:p>
          <a:p>
            <a:pPr marL="0" indent="0">
              <a:buClr>
                <a:schemeClr val="tx1"/>
              </a:buClr>
              <a:buFont typeface="Wingdings"/>
              <a:buNone/>
              <a:defRPr/>
            </a:pPr>
            <a:r>
              <a:rPr lang="de-DE" sz="2000" b="0" i="0" u="none" strike="noStrike" cap="none" spc="0">
                <a:solidFill>
                  <a:schemeClr val="tx2"/>
                </a:solidFill>
                <a:latin typeface="TheSans UHH"/>
                <a:ea typeface="TheSans UHH"/>
                <a:cs typeface="TheSans UHH"/>
              </a:rPr>
              <a:t>„Dies führte nicht [nur] zur Zerreißprobe im Verein, sondern auch zu einem großen Konflikt mit dem Zweckverband, </a:t>
            </a:r>
            <a:r>
              <a:rPr lang="de-DE" sz="2000" b="1" i="0" u="none" strike="noStrike" cap="none" spc="0">
                <a:solidFill>
                  <a:schemeClr val="tx2"/>
                </a:solidFill>
                <a:latin typeface="TheSans UHH"/>
                <a:ea typeface="TheSans UHH"/>
                <a:cs typeface="TheSans UHH"/>
              </a:rPr>
              <a:t>der noch nicht ausgestanden ist</a:t>
            </a:r>
            <a:r>
              <a:rPr lang="de-DE" sz="2000" b="0" i="0" u="none" strike="noStrike" cap="none" spc="0">
                <a:solidFill>
                  <a:schemeClr val="tx2"/>
                </a:solidFill>
                <a:latin typeface="TheSans UHH"/>
                <a:ea typeface="TheSans UHH"/>
                <a:cs typeface="TheSans UHH"/>
              </a:rPr>
              <a:t>. Mit der Einladung zu dieser Veranstaltung wurde die vhs massiv kritisiert, die vhs würde Meinungsvielfalt unterbinden und cancel culture betreiben. Sie diskreditiere Personen mit anderen Meinungen und würde den Menschen vorschreiben, was sie zu denken hätten.“</a:t>
            </a:r>
            <a:endParaRPr sz="1500">
              <a:solidFill>
                <a:schemeClr val="tx2"/>
              </a:solidFill>
            </a:endParaRPr>
          </a:p>
        </p:txBody>
      </p:sp>
      <p:sp>
        <p:nvSpPr>
          <p:cNvPr id="1238546205" name="Datumsplatzhalter 1"/>
          <p:cNvSpPr>
            <a:spLocks noGrp="1"/>
          </p:cNvSpPr>
          <p:nvPr>
            <p:ph type="dt" sz="half" idx="17"/>
          </p:nvPr>
        </p:nvSpPr>
        <p:spPr bwMode="auto"/>
        <p:txBody>
          <a:bodyPr/>
          <a:lstStyle/>
          <a:p>
            <a:pPr>
              <a:defRPr/>
            </a:pPr>
            <a:fld id="{5ECA0543-6683-016A-730E-0E8182401ECB}" type="datetime1">
              <a:rPr lang="de-DE"/>
              <a:t>03.07.2025</a:t>
            </a:fld>
            <a:endParaRPr lang="de-DE"/>
          </a:p>
        </p:txBody>
      </p:sp>
      <p:sp>
        <p:nvSpPr>
          <p:cNvPr id="1817825872"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2020705084" name="Foliennummernplatzhalter 4"/>
          <p:cNvSpPr>
            <a:spLocks noGrp="1"/>
          </p:cNvSpPr>
          <p:nvPr>
            <p:ph type="sldNum" sz="quarter" idx="19"/>
          </p:nvPr>
        </p:nvSpPr>
        <p:spPr bwMode="auto">
          <a:xfrm>
            <a:off x="6613200" y="4767260"/>
            <a:ext cx="2133598" cy="273843"/>
          </a:xfrm>
        </p:spPr>
        <p:txBody>
          <a:bodyPr/>
          <a:lstStyle/>
          <a:p>
            <a:pPr>
              <a:defRPr/>
            </a:pPr>
            <a:fld id="{EFA1DBB1-0B9E-8908-711D-4D84B39D1032}" type="slidenum">
              <a:rPr lang="de-DE"/>
              <a:t>53</a:t>
            </a:fld>
            <a:endParaRPr 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7729405" name="Textplatzhalter 3"/>
          <p:cNvSpPr>
            <a:spLocks noGrp="1"/>
          </p:cNvSpPr>
          <p:nvPr>
            <p:ph type="body" sz="quarter" idx="16"/>
          </p:nvPr>
        </p:nvSpPr>
        <p:spPr bwMode="auto">
          <a:xfrm>
            <a:off x="214309" y="1255888"/>
            <a:ext cx="8534151" cy="3403422"/>
          </a:xfrm>
          <a:prstGeom prst="rect">
            <a:avLst/>
          </a:prstGeom>
        </p:spPr>
        <p:txBody>
          <a:bodyPr vert="horz"/>
          <a:lstStyle>
            <a:lvl1pPr marL="180000" indent="-180000">
              <a:spcBef>
                <a:spcPts val="1448"/>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lang="de-DE" sz="1800" b="0" i="1" u="none" strike="noStrike" cap="none" spc="0">
                <a:solidFill>
                  <a:schemeClr val="tx2"/>
                </a:solidFill>
                <a:latin typeface="TheSans UHH"/>
                <a:ea typeface="TheSans UHH"/>
                <a:cs typeface="TheSans UHH"/>
              </a:rPr>
              <a:t>Reaktion</a:t>
            </a:r>
            <a:r>
              <a:rPr lang="de-DE" sz="1800" b="0" i="0" u="none" strike="noStrike" cap="none" spc="0">
                <a:solidFill>
                  <a:schemeClr val="tx2"/>
                </a:solidFill>
                <a:latin typeface="TheSans UHH"/>
                <a:ea typeface="TheSans UHH"/>
                <a:cs typeface="TheSans UHH"/>
              </a:rPr>
              <a:t>: „Der Verein hat - auf Einberufung des erweiterten Vorstandes - eine Absetzung des ersten Vorsitzenden beschlossen. Dieser Beschluss wird vom ersten Vorsitzenden angefochten (ist noch nicht abschließend geklärt)“</a:t>
            </a:r>
            <a:endParaRPr sz="1800" b="0" i="0" u="none" strike="noStrike" cap="none" spc="0">
              <a:solidFill>
                <a:schemeClr val="tx2"/>
              </a:solidFill>
              <a:latin typeface="TheSans UHH"/>
              <a:cs typeface="TheSans UHH"/>
            </a:endParaRPr>
          </a:p>
          <a:p>
            <a:pPr marL="0" indent="0">
              <a:buClr>
                <a:schemeClr val="tx1"/>
              </a:buClr>
              <a:buFont typeface="Wingdings"/>
              <a:buNone/>
              <a:defRPr/>
            </a:pPr>
            <a:r>
              <a:rPr lang="de-DE" sz="1800" b="0" i="1" u="none" strike="noStrike" cap="none" spc="0">
                <a:solidFill>
                  <a:schemeClr val="tx2"/>
                </a:solidFill>
                <a:latin typeface="TheSans UHH"/>
                <a:ea typeface="TheSans UHH"/>
                <a:cs typeface="TheSans UHH"/>
              </a:rPr>
              <a:t>Weitere Entwicklung</a:t>
            </a:r>
            <a:r>
              <a:rPr lang="de-DE" sz="1800" b="0" i="0" u="none" strike="noStrike" cap="none" spc="0">
                <a:solidFill>
                  <a:schemeClr val="tx2"/>
                </a:solidFill>
                <a:latin typeface="TheSans UHH"/>
                <a:ea typeface="TheSans UHH"/>
                <a:cs typeface="TheSans UHH"/>
              </a:rPr>
              <a:t>: „Es ist davon auszugehen, dass der abgesetzte erste Vorsitzende weiterhin versuchen wird, den Verein zu kapern. Von daher prüft der Zweckverband nun die Möglichkeit des Ausschlusses des Fördervereins aus dem Zweckverband.“</a:t>
            </a:r>
            <a:endParaRPr sz="1800" b="0" i="0" u="none" strike="noStrike" cap="none" spc="0">
              <a:solidFill>
                <a:schemeClr val="tx2"/>
              </a:solidFill>
              <a:latin typeface="TheSans UHH"/>
              <a:cs typeface="TheSans UHH"/>
            </a:endParaRPr>
          </a:p>
          <a:p>
            <a:pPr marL="0" indent="0">
              <a:buClr>
                <a:schemeClr val="tx1"/>
              </a:buClr>
              <a:buFont typeface="Wingdings"/>
              <a:buNone/>
              <a:defRPr/>
            </a:pPr>
            <a:r>
              <a:rPr lang="de-DE" sz="1800" b="0" i="1" u="none" strike="noStrike" cap="none" spc="0">
                <a:solidFill>
                  <a:schemeClr val="tx2"/>
                </a:solidFill>
                <a:latin typeface="TheSans UHH"/>
                <a:ea typeface="TheSans UHH"/>
                <a:cs typeface="TheSans UHH"/>
              </a:rPr>
              <a:t>Perspektivisch</a:t>
            </a:r>
            <a:r>
              <a:rPr lang="de-DE" sz="1800" b="0" i="0" u="none" strike="noStrike" cap="none" spc="0">
                <a:solidFill>
                  <a:schemeClr val="tx2"/>
                </a:solidFill>
                <a:latin typeface="TheSans UHH"/>
                <a:ea typeface="TheSans UHH"/>
                <a:cs typeface="TheSans UHH"/>
              </a:rPr>
              <a:t>: „Hilfreich wäre für die Zukunft ein Positionspapier, dass für verschwörungsgläubige Referent*innen an der vhs kein Platz ist (ähnlich der Abgrenzung zu Scientology).“</a:t>
            </a:r>
            <a:endParaRPr lang="de-DE" sz="1500" b="0" i="0" u="none" strike="noStrike" cap="none" spc="0">
              <a:solidFill>
                <a:schemeClr val="tx2"/>
              </a:solidFill>
              <a:latin typeface="TheSans UHH"/>
              <a:cs typeface="TheSans UHH"/>
            </a:endParaRPr>
          </a:p>
        </p:txBody>
      </p:sp>
      <p:sp>
        <p:nvSpPr>
          <p:cNvPr id="1307501988" name="Datumsplatzhalter 1"/>
          <p:cNvSpPr>
            <a:spLocks noGrp="1"/>
          </p:cNvSpPr>
          <p:nvPr>
            <p:ph type="dt" sz="half" idx="17"/>
          </p:nvPr>
        </p:nvSpPr>
        <p:spPr bwMode="auto"/>
        <p:txBody>
          <a:bodyPr/>
          <a:lstStyle/>
          <a:p>
            <a:pPr>
              <a:defRPr/>
            </a:pPr>
            <a:fld id="{57C2FBB7-C8DA-2F20-2642-36A70004EEC2}" type="datetime1">
              <a:rPr lang="de-DE"/>
              <a:t>03.07.2025</a:t>
            </a:fld>
            <a:endParaRPr lang="de-DE"/>
          </a:p>
        </p:txBody>
      </p:sp>
      <p:sp>
        <p:nvSpPr>
          <p:cNvPr id="1782959399"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427203300" name="Foliennummernplatzhalter 4"/>
          <p:cNvSpPr>
            <a:spLocks noGrp="1"/>
          </p:cNvSpPr>
          <p:nvPr>
            <p:ph type="sldNum" sz="quarter" idx="19"/>
          </p:nvPr>
        </p:nvSpPr>
        <p:spPr bwMode="auto">
          <a:xfrm>
            <a:off x="6613200" y="4767260"/>
            <a:ext cx="2133598" cy="273843"/>
          </a:xfrm>
        </p:spPr>
        <p:txBody>
          <a:bodyPr/>
          <a:lstStyle/>
          <a:p>
            <a:pPr>
              <a:defRPr/>
            </a:pPr>
            <a:fld id="{B5A2F126-A459-CE6C-58C0-940A6973A410}" type="slidenum">
              <a:rPr lang="de-DE"/>
              <a:t>54</a:t>
            </a:fld>
            <a:endParaRPr 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platzhalter 1"/>
          <p:cNvSpPr>
            <a:spLocks noGrp="1"/>
          </p:cNvSpPr>
          <p:nvPr>
            <p:ph type="body" sz="quarter" idx="10"/>
          </p:nvPr>
        </p:nvSpPr>
        <p:spPr bwMode="auto"/>
        <p:txBody>
          <a:bodyPr/>
          <a:lstStyle/>
          <a:p>
            <a:pPr>
              <a:defRPr/>
            </a:pPr>
            <a:r>
              <a:rPr lang="de-DE"/>
              <a:t>Prof. Dr. Anke Grotlüschen</a:t>
            </a:r>
            <a:endParaRPr/>
          </a:p>
        </p:txBody>
      </p:sp>
      <p:sp>
        <p:nvSpPr>
          <p:cNvPr id="3" name="Titel 2"/>
          <p:cNvSpPr>
            <a:spLocks noGrp="1"/>
          </p:cNvSpPr>
          <p:nvPr>
            <p:ph type="title"/>
          </p:nvPr>
        </p:nvSpPr>
        <p:spPr bwMode="auto"/>
        <p:txBody>
          <a:bodyPr/>
          <a:lstStyle/>
          <a:p>
            <a:pPr>
              <a:defRPr/>
            </a:pPr>
            <a:r>
              <a:rPr lang="de-DE"/>
              <a:t>Meso-Ebene</a:t>
            </a:r>
            <a:br>
              <a:rPr lang="de-DE"/>
            </a:br>
            <a:endParaRPr lang="de-DE"/>
          </a:p>
        </p:txBody>
      </p:sp>
      <p:pic>
        <p:nvPicPr>
          <p:cNvPr id="5" name="Grafik 4" descr="Ein Bild, das Frucht, Essen, Weintraube, Banane enthält.&#10;&#10;KI-generierte Inhalte können fehlerhaft sein.">
            <a:extLst>
              <a:ext uri="{FF2B5EF4-FFF2-40B4-BE49-F238E27FC236}">
                <a16:creationId xmlns:a16="http://schemas.microsoft.com/office/drawing/2014/main" id="{1DF41B3D-763B-2A47-F61F-863DCB93BE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23888"/>
            <a:ext cx="9144000" cy="245502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Meso-Ebene</a:t>
            </a:r>
            <a:endParaRPr/>
          </a:p>
        </p:txBody>
      </p:sp>
      <p:sp>
        <p:nvSpPr>
          <p:cNvPr id="3" name="Textplatzhalter 2"/>
          <p:cNvSpPr>
            <a:spLocks noGrp="1"/>
          </p:cNvSpPr>
          <p:nvPr>
            <p:ph type="body" sz="quarter" idx="14"/>
          </p:nvPr>
        </p:nvSpPr>
        <p:spPr bwMode="auto"/>
        <p:txBody>
          <a:bodyPr/>
          <a:lstStyle/>
          <a:p>
            <a:pPr marL="342900" indent="-342900">
              <a:buFont typeface="Arial"/>
              <a:buChar char="•"/>
              <a:defRPr/>
            </a:pPr>
            <a:r>
              <a:rPr lang="de-DE"/>
              <a:t>(Dach-)Verbände, Verbandsgremien</a:t>
            </a:r>
            <a:endParaRPr/>
          </a:p>
          <a:p>
            <a:pPr marL="342900" indent="-342900">
              <a:buFont typeface="Arial"/>
              <a:buChar char="•"/>
              <a:defRPr/>
            </a:pPr>
            <a:r>
              <a:rPr lang="de-DE"/>
              <a:t>Einrichtungsebene, Fachbereichs- und Programmplanungsebene </a:t>
            </a:r>
            <a:endParaRPr/>
          </a:p>
          <a:p>
            <a:pPr marL="342900" indent="-342900">
              <a:buFont typeface="Arial"/>
              <a:buChar char="•"/>
              <a:defRPr/>
            </a:pPr>
            <a:r>
              <a:rPr lang="de-DE"/>
              <a:t>Kursleitungs- und Lehrkräftefortbildungen, Qualitätsmanagement </a:t>
            </a:r>
            <a:endParaRPr/>
          </a:p>
          <a:p>
            <a:pPr marL="342900" indent="-342900">
              <a:buFont typeface="Arial"/>
              <a:buChar char="•"/>
              <a:defRPr/>
            </a:pPr>
            <a:r>
              <a:rPr lang="de-DE"/>
              <a:t>Tagungen, Festakte, Messen</a:t>
            </a:r>
            <a:endParaRPr/>
          </a:p>
          <a:p>
            <a:pPr marL="342900" indent="-342900">
              <a:buFont typeface="Arial"/>
              <a:buChar char="•"/>
              <a:defRPr/>
            </a:pPr>
            <a:r>
              <a:rPr lang="de-DE"/>
              <a:t>Hier auch (nicht ganz theoriekonform): Spezifika der Länder &amp; Kommunen </a:t>
            </a:r>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56</a:t>
            </a:fld>
            <a:endParaRPr 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FFFF00"/>
                </a:highlight>
              </a:rPr>
              <a:t>Zusammenfassung</a:t>
            </a:r>
            <a:r>
              <a:rPr lang="de-DE"/>
              <a:t> Meso-Ebene</a:t>
            </a:r>
            <a:endParaRPr/>
          </a:p>
        </p:txBody>
      </p:sp>
      <p:sp>
        <p:nvSpPr>
          <p:cNvPr id="3" name="Textplatzhalter 2"/>
          <p:cNvSpPr>
            <a:spLocks noGrp="1"/>
          </p:cNvSpPr>
          <p:nvPr>
            <p:ph type="body" sz="quarter" idx="14"/>
          </p:nvPr>
        </p:nvSpPr>
        <p:spPr bwMode="auto"/>
        <p:txBody>
          <a:bodyPr>
            <a:normAutofit/>
          </a:bodyPr>
          <a:lstStyle/>
          <a:p>
            <a:pPr marL="342900" indent="-342900">
              <a:buFont typeface="Arial"/>
              <a:buChar char="•"/>
              <a:defRPr/>
            </a:pPr>
            <a:r>
              <a:rPr lang="de-DE"/>
              <a:t>AfD sitzt in Bildungsausschüssen, Stiftungen, Aufsichtsräten, Beiräten</a:t>
            </a:r>
            <a:endParaRPr/>
          </a:p>
          <a:p>
            <a:pPr marL="342900" indent="-342900">
              <a:buFont typeface="Arial"/>
              <a:buChar char="•"/>
              <a:defRPr/>
            </a:pPr>
            <a:r>
              <a:rPr lang="de-DE"/>
              <a:t>Wer schreibt das Vorwort für das VHS-Programm? Wer eröffnet etwas feierlich? Wer hält Grußworte? Fotos? Öffentlichkeitsarbeit?</a:t>
            </a:r>
            <a:endParaRPr/>
          </a:p>
          <a:p>
            <a:pPr marL="342900" indent="-342900">
              <a:buFont typeface="Arial"/>
              <a:buChar char="•"/>
              <a:defRPr/>
            </a:pPr>
            <a:r>
              <a:rPr lang="de-DE"/>
              <a:t>Wie handeln Einrichtungsleitungen? „man wolle Neutralität wahren“ </a:t>
            </a:r>
            <a:r>
              <a:rPr lang="de-DE" sz="1200"/>
              <a:t>(Lausitzer Rundschau, 2024) </a:t>
            </a:r>
            <a:endParaRPr/>
          </a:p>
          <a:p>
            <a:pPr marL="342900" indent="-342900">
              <a:buFont typeface="Arial"/>
              <a:buChar char="•"/>
              <a:defRPr/>
            </a:pPr>
            <a:r>
              <a:rPr lang="de-DE"/>
              <a:t>Wo beginnt Opportunismus? Wo beginnt vorauseilender Gehorsam?</a:t>
            </a:r>
            <a:endParaRPr/>
          </a:p>
          <a:p>
            <a:pPr marL="342900" indent="-342900">
              <a:buFont typeface="Arial"/>
              <a:buChar char="•"/>
              <a:defRPr/>
            </a:pPr>
            <a:r>
              <a:rPr lang="de-DE"/>
              <a:t>Wie steht es um die Pflicht öffentlicher Träger, die fdGO zu verteidigen?</a:t>
            </a:r>
            <a:endParaRPr/>
          </a:p>
          <a:p>
            <a:pPr marL="342900" indent="-342900">
              <a:buFont typeface="Arial"/>
              <a:buChar char="•"/>
              <a:defRPr/>
            </a:pP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57</a:t>
            </a:fld>
            <a:endParaRPr 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Verbund zur „Langen Nacht der Demokratie“</a:t>
            </a:r>
            <a:endParaRPr/>
          </a:p>
        </p:txBody>
      </p:sp>
      <p:sp>
        <p:nvSpPr>
          <p:cNvPr id="3" name="Textplatzhalter 2"/>
          <p:cNvSpPr>
            <a:spLocks noGrp="1"/>
          </p:cNvSpPr>
          <p:nvPr>
            <p:ph type="body" sz="quarter" idx="14"/>
          </p:nvPr>
        </p:nvSpPr>
        <p:spPr bwMode="auto"/>
        <p:txBody>
          <a:bodyPr>
            <a:normAutofit/>
          </a:bodyPr>
          <a:lstStyle/>
          <a:p>
            <a:pPr>
              <a:defRPr/>
            </a:pPr>
            <a:r>
              <a:rPr lang="de-DE"/>
              <a:t>Gemeinsame Aktivität durch Bildungsträger, Behörden und Sponsoren</a:t>
            </a:r>
            <a:endParaRPr/>
          </a:p>
          <a:p>
            <a:pPr marL="342900" indent="-342900">
              <a:buFont typeface="Arial"/>
              <a:buChar char="•"/>
              <a:defRPr/>
            </a:pPr>
            <a:r>
              <a:rPr lang="de-DE"/>
              <a:t>Hinweis auf Ansprüche politischer Bildung (z.B. Kontroversität, Überwältigungsverbot). </a:t>
            </a:r>
            <a:endParaRPr/>
          </a:p>
          <a:p>
            <a:pPr marL="342900" indent="-342900">
              <a:buFont typeface="Arial"/>
              <a:buChar char="•"/>
              <a:defRPr/>
            </a:pPr>
            <a:r>
              <a:rPr lang="de-DE"/>
              <a:t>Es dürfen keine Parteien als Mitveranstalterinnen auftreten</a:t>
            </a:r>
            <a:endParaRPr/>
          </a:p>
          <a:p>
            <a:pPr>
              <a:defRPr/>
            </a:pPr>
            <a:endParaRPr lang="de-DE"/>
          </a:p>
          <a:p>
            <a:pPr>
              <a:defRPr/>
            </a:pPr>
            <a:r>
              <a:rPr lang="de-DE"/>
              <a:t>Die Anforderungen sind sachgerecht, es verwundert aber, dass sie so explizit artikuliert werden (Ausdruck von Absicherung?)</a:t>
            </a:r>
            <a:endParaRPr/>
          </a:p>
          <a:p>
            <a:pPr>
              <a:defRPr/>
            </a:pPr>
            <a:endParaRPr lang="de-DE" b="1"/>
          </a:p>
          <a:p>
            <a:pPr>
              <a:defRPr/>
            </a:pPr>
            <a:endParaRPr lang="de-DE"/>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58</a:t>
            </a:fld>
            <a:endParaRPr 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Diskreditierung von Bündnissen als linksextrem </a:t>
            </a:r>
            <a:endParaRPr/>
          </a:p>
        </p:txBody>
      </p:sp>
      <p:sp>
        <p:nvSpPr>
          <p:cNvPr id="3" name="Textplatzhalter 2"/>
          <p:cNvSpPr>
            <a:spLocks noGrp="1"/>
          </p:cNvSpPr>
          <p:nvPr>
            <p:ph type="body" sz="quarter" idx="14"/>
          </p:nvPr>
        </p:nvSpPr>
        <p:spPr bwMode="auto"/>
        <p:txBody>
          <a:bodyPr/>
          <a:lstStyle/>
          <a:p>
            <a:pPr marL="342900" indent="-342900">
              <a:buFont typeface="Arial"/>
              <a:buChar char="•"/>
              <a:defRPr/>
            </a:pPr>
            <a:r>
              <a:rPr lang="de-DE"/>
              <a:t>Kombination von fake-news-basierter Diskreditierung </a:t>
            </a:r>
            <a:r>
              <a:rPr lang="de-DE" sz="800"/>
              <a:t>(der VVN BdA sei linksextrem, was er nicht ist)</a:t>
            </a:r>
            <a:r>
              <a:rPr lang="de-DE"/>
              <a:t> antifaschistischer, progressiver Organisationen sowie </a:t>
            </a:r>
            <a:endParaRPr/>
          </a:p>
          <a:p>
            <a:pPr marL="342900" indent="-342900">
              <a:buFont typeface="Arial"/>
              <a:buChar char="•"/>
              <a:defRPr/>
            </a:pPr>
            <a:r>
              <a:rPr lang="de-DE"/>
              <a:t>Diskreditierung von Bündnissen gegen Rechts </a:t>
            </a:r>
            <a:r>
              <a:rPr lang="de-DE" sz="800"/>
              <a:t>(denen z.B. die VHS angehören)</a:t>
            </a:r>
            <a:r>
              <a:rPr lang="de-DE"/>
              <a:t>, die gezielt breite Bündnisse sein wollen, um die Linke nicht zu spalten (als linksextrem) </a:t>
            </a:r>
            <a:endParaRPr/>
          </a:p>
          <a:p>
            <a:pPr marL="342900" indent="-342900">
              <a:buFont typeface="Arial"/>
              <a:buChar char="•"/>
              <a:defRPr/>
            </a:pPr>
            <a:r>
              <a:rPr lang="de-DE"/>
              <a:t>die Begriffsverschiebung von „Antifa“ (früher ein Standardbegriff antifaschistischer Aktivitäten, heute angeblich verfassungsfeindlich)</a:t>
            </a:r>
            <a:endParaRPr/>
          </a:p>
          <a:p>
            <a:pPr marL="342900" indent="-342900">
              <a:buFont typeface="Arial"/>
              <a:buChar char="•"/>
              <a:defRPr/>
            </a:pPr>
            <a:r>
              <a:rPr lang="de-DE"/>
              <a:t>Akteure sind parteipolitische Pendants der AfD (Freie Wähler, die Basis).</a:t>
            </a:r>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59</a:t>
            </a:fld>
            <a:endParaRPr 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Lausitzer Rundschau 5.8.2024: AfD-Schatten über der VHS</a:t>
            </a:r>
            <a:endParaRPr/>
          </a:p>
        </p:txBody>
      </p:sp>
      <p:sp>
        <p:nvSpPr>
          <p:cNvPr id="3" name="Textplatzhalter 2"/>
          <p:cNvSpPr>
            <a:spLocks noGrp="1"/>
          </p:cNvSpPr>
          <p:nvPr>
            <p:ph type="body" sz="quarter" idx="14"/>
          </p:nvPr>
        </p:nvSpPr>
        <p:spPr bwMode="auto"/>
        <p:txBody>
          <a:bodyPr>
            <a:noAutofit/>
          </a:bodyPr>
          <a:lstStyle/>
          <a:p>
            <a:pPr>
              <a:spcBef>
                <a:spcPts val="0"/>
              </a:spcBef>
              <a:defRPr/>
            </a:pPr>
            <a:r>
              <a:rPr lang="de-DE" sz="1050" dirty="0"/>
              <a:t>Lausitzer Rundschau - Hoyerswerda vom 05.08.2024, Seite 11 / LOKALES - AfD-Schatten über der VHS</a:t>
            </a:r>
            <a:endParaRPr dirty="0"/>
          </a:p>
          <a:p>
            <a:pPr>
              <a:spcBef>
                <a:spcPts val="0"/>
              </a:spcBef>
              <a:defRPr/>
            </a:pPr>
            <a:r>
              <a:rPr lang="de-DE" sz="1050" dirty="0"/>
              <a:t>Bildung Die rechte Partei könnte bei der Landtagswahl in Sachsen stärkste Kraft werden. Angesichts ihrer Attacken auf die Volkshochschulen stellt sich die Frage: Wie steht sie zur VHS in Hoyerswerda? Von Julia Jannaschk</a:t>
            </a:r>
            <a:endParaRPr dirty="0"/>
          </a:p>
          <a:p>
            <a:pPr>
              <a:spcBef>
                <a:spcPts val="0"/>
              </a:spcBef>
              <a:defRPr/>
            </a:pPr>
            <a:endParaRPr lang="de-DE" sz="1050" dirty="0"/>
          </a:p>
          <a:p>
            <a:pPr>
              <a:spcBef>
                <a:spcPts val="0"/>
              </a:spcBef>
              <a:defRPr/>
            </a:pPr>
            <a:r>
              <a:rPr lang="de-DE" sz="1050" dirty="0"/>
              <a:t>Anfang September startet das neue VHS-Semester in Hoyerswerda – mit vielen spannenden Programmpunkten. Das Angebot reicht von Wolfwanderung über Zumba bis hin </a:t>
            </a:r>
            <a:r>
              <a:rPr lang="de-DE" sz="1050" b="1" dirty="0"/>
              <a:t>zu Vorträgen über Reichsbürger und Argumentationstraining gegen menschenverachtende Parolen</a:t>
            </a:r>
            <a:r>
              <a:rPr lang="de-DE" sz="1050" dirty="0"/>
              <a:t>. Doch wird das Programm auch in Zukunft so vielseitig, liberal und vor allem großzügig bleiben? Laut Prognosen von Wahlexperten könnte die rechtspopulistische Partei AfD bei der Landtagswahl am 1. September 2024 die stärkste Kraft in Sachen werden. </a:t>
            </a:r>
            <a:r>
              <a:rPr lang="de-DE" sz="1050" b="1" dirty="0"/>
              <a:t>Und schon jetzt gibt es Ärger mit der Volkshochschule (VHS). Seit die AfD in Deutschland immer stärker in Kreis- und Landräten vertreten ist, äußert sie zunehmend Kritik am Programm. Vor allem der Bereich der politischen Bildung findet keinen Gefallen bei der Partei.  </a:t>
            </a:r>
            <a:endParaRPr dirty="0"/>
          </a:p>
          <a:p>
            <a:pPr>
              <a:spcBef>
                <a:spcPts val="0"/>
              </a:spcBef>
              <a:defRPr/>
            </a:pPr>
            <a:r>
              <a:rPr lang="de-DE" sz="1050" dirty="0"/>
              <a:t>Während der Pressekonferenz zur Vorstellung des neuen VHS-Herbstprogrammes in Hoyerswerda präsentieren die Bereichsleiter die neuen Highlights vor mehreren Medienvertretern. Besonders stolz ist man beispielsweise auf kulinarische Abende mit Kochkursen zu Indien oder Afghanistan, den politischen Schlossgesprächen zu „Fragen unserer Zeit“ oder Vorträge zu dem Leben in Iran sowie zu rechtsextremem Denken.  </a:t>
            </a:r>
            <a:endParaRPr dirty="0"/>
          </a:p>
          <a:p>
            <a:pPr>
              <a:spcBef>
                <a:spcPts val="0"/>
              </a:spcBef>
              <a:defRPr/>
            </a:pPr>
            <a:r>
              <a:rPr lang="de-DE" sz="1050" dirty="0"/>
              <a:t>Auf Fragen der Lausitzer Rundschau zum Einfluss der AfD auf die Programmgestaltung der Volkshochschule im Falle eines Wahlsieges äußert sich die Leitung um ihre Chefin Ute </a:t>
            </a:r>
            <a:r>
              <a:rPr lang="de-DE" sz="1050" dirty="0" err="1"/>
              <a:t>Grun</a:t>
            </a:r>
            <a:r>
              <a:rPr lang="de-DE" sz="1050" dirty="0"/>
              <a:t> zunächst sorgenvoll. Nach einem kurzen Moment des Innehaltens und Schweigens jedoch wird zurückgerudert. </a:t>
            </a:r>
            <a:r>
              <a:rPr lang="de-DE" sz="1050" b="1" dirty="0">
                <a:solidFill>
                  <a:srgbClr val="FF0000"/>
                </a:solidFill>
              </a:rPr>
              <a:t>Man wolle sich nicht öffentlich zur AfD äußern, heißt es nun, sondern politische Neutralität wahren</a:t>
            </a:r>
            <a:r>
              <a:rPr lang="de-DE" sz="1050" dirty="0"/>
              <a:t>. Im </a:t>
            </a:r>
            <a:r>
              <a:rPr lang="de-DE" sz="1050" b="1" dirty="0"/>
              <a:t>Aufsichtsrat</a:t>
            </a:r>
            <a:r>
              <a:rPr lang="de-DE" sz="1050" dirty="0"/>
              <a:t> der Zookultur Hoyerswerda, der auch der VHS Hoyerswerda vorsteht, sitzt mehr als nur ein AfD-Mitglied. Detlef Degner beispielsweise, der inzwischen AfD-Stadtrat ist. </a:t>
            </a:r>
            <a:endParaRPr dirty="0"/>
          </a:p>
          <a:p>
            <a:pPr>
              <a:spcBef>
                <a:spcPts val="0"/>
              </a:spcBef>
              <a:defRPr/>
            </a:pPr>
            <a:r>
              <a:rPr lang="de-DE" sz="1050" dirty="0"/>
              <a:t> </a:t>
            </a:r>
            <a:endParaRPr dirty="0"/>
          </a:p>
          <a:p>
            <a:pPr>
              <a:spcBef>
                <a:spcPts val="0"/>
              </a:spcBef>
              <a:defRPr/>
            </a:pPr>
            <a:r>
              <a:rPr lang="de-DE" sz="1050" dirty="0"/>
              <a:t>Parteipolitische Angebote – nein</a:t>
            </a:r>
            <a:endParaRPr dirty="0"/>
          </a:p>
          <a:p>
            <a:pPr>
              <a:spcBef>
                <a:spcPts val="0"/>
              </a:spcBef>
              <a:defRPr/>
            </a:pPr>
            <a:r>
              <a:rPr lang="de-DE" sz="1050" dirty="0"/>
              <a:t> </a:t>
            </a:r>
            <a:endParaRPr dirty="0"/>
          </a:p>
          <a:p>
            <a:pPr>
              <a:spcBef>
                <a:spcPts val="0"/>
              </a:spcBef>
              <a:defRPr/>
            </a:pPr>
            <a:r>
              <a:rPr lang="de-DE" sz="1050" dirty="0"/>
              <a:t>Auf eine Anfrage der LR nach der Pressekonferenz, wie ein Wahlsieg der AfD die VHS beeinflussen würde, gibt die Pressestelle der VHS Hoyerswerda nun an: „Jede demokratische Wahl stellt uns vor Herausforderungen und gewissen Neuanfängen, denen wir uns im Rahmen unseres Leitbildes stellen.“ Was jedoch wäre die Folge, wenn es finanzielle Kürzungen gäbe? Die AfD im Landkreis Bautzen hat in einer Umfrage folgendes angegeben: „Während wir die berufliche Weiterbildung als wirtschaftlich und gesellschaftlich notwendige Maßnahme zur fortlaufenden Qualifikation von Fachkräften staatlich unterstützen wollen, bleibt eine private Weiterbildung – wie der Name schon sagt – Privatsache.“ </a:t>
            </a:r>
            <a:endParaRPr dirty="0"/>
          </a:p>
          <a:p>
            <a:pPr>
              <a:spcBef>
                <a:spcPts val="0"/>
              </a:spcBef>
              <a:defRPr/>
            </a:pPr>
            <a:r>
              <a:rPr lang="de-DE" sz="1050" dirty="0"/>
              <a:t>Viele Bildungsangebote der VHS würden nach dieser Definition unter private Bildung fallen und möglicherweise nicht finanziert werden. Außerdem plant die AfD auch inhaltliche Einschränkungen der VHS: „Wir lehnen jedoch die staatliche Finanzierung parteipolitisch oder ideologisch beeinflusster Weiterbildungsangebote ab.“</a:t>
            </a:r>
            <a:endParaRPr dirty="0"/>
          </a:p>
          <a:p>
            <a:pPr>
              <a:spcBef>
                <a:spcPts val="0"/>
              </a:spcBef>
              <a:defRPr/>
            </a:pPr>
            <a:r>
              <a:rPr lang="de-DE" sz="1050" dirty="0"/>
              <a:t> </a:t>
            </a:r>
            <a:endParaRPr dirty="0"/>
          </a:p>
          <a:p>
            <a:pPr>
              <a:spcBef>
                <a:spcPts val="0"/>
              </a:spcBef>
              <a:defRPr/>
            </a:pPr>
            <a:r>
              <a:rPr lang="de-DE" sz="1050" dirty="0"/>
              <a:t>Es träfe Geringverdienende</a:t>
            </a:r>
            <a:endParaRPr dirty="0"/>
          </a:p>
          <a:p>
            <a:pPr>
              <a:spcBef>
                <a:spcPts val="0"/>
              </a:spcBef>
              <a:defRPr/>
            </a:pPr>
            <a:r>
              <a:rPr lang="de-DE" sz="1050" dirty="0"/>
              <a:t> </a:t>
            </a:r>
            <a:endParaRPr dirty="0"/>
          </a:p>
          <a:p>
            <a:pPr>
              <a:spcBef>
                <a:spcPts val="0"/>
              </a:spcBef>
              <a:defRPr/>
            </a:pPr>
            <a:r>
              <a:rPr lang="de-DE" sz="1050" dirty="0"/>
              <a:t>Die Volkshochschule wurde gegründet, um Menschen auch abseits von klassischer Schulbildung und Abschlüssen das Recht auf Bildung und Chancengerechtigkeit zu gewährleisten. Vor allem kann die VHS dank staatlicher Fördergelder viele Kurse gratis oder zu niedrigeren Preisen anbieten und somit auch jenen, die sonst kaum Geld für Bildung haben. Fällt diese Förderung weg, wird Bildung teurer: „Die vielfältigen Bildungsangebote der VHS sind zum Teil mit Fördergeldern des Landes Sachsens gestützt. Wenn dieses Standbein wegfällt, muss es kompensiert werden. Das würde bedeuten, dass die </a:t>
            </a:r>
            <a:r>
              <a:rPr lang="de-DE" sz="1050" dirty="0" err="1"/>
              <a:t>Teilnehmendenentgelte</a:t>
            </a:r>
            <a:r>
              <a:rPr lang="de-DE" sz="1050" dirty="0"/>
              <a:t> sich erhöhen werden, was unser leitbildorientiertes Handeln stark beeinflusst“, schreibt VHS-Sprecherin Stefanie </a:t>
            </a:r>
            <a:r>
              <a:rPr lang="de-DE" sz="1050" dirty="0" err="1"/>
              <a:t>Jürß</a:t>
            </a:r>
            <a:r>
              <a:rPr lang="de-DE" sz="1050" dirty="0"/>
              <a:t>. Vor allem der Bereich politische Bildung als auch ökologische Bildung sind laut eigenen Aussagen der VHS Hoyerswerda zu 100 Prozent vom Freistaat Sachsen gefördert. Die Frage ist, wie frei die Volkshochschule in der Gestaltung ihres Angebots noch sein wird, wenn die AfD regiert. Eine Partei, die die Programmpunkte zur Demokratieförderung, wie in Buxtehude geschehen, verbieten will.</a:t>
            </a:r>
            <a:endParaRPr dirty="0"/>
          </a:p>
          <a:p>
            <a:pPr>
              <a:spcBef>
                <a:spcPts val="0"/>
              </a:spcBef>
              <a:defRPr/>
            </a:pPr>
            <a:r>
              <a:rPr lang="de-DE" sz="1050" dirty="0"/>
              <a:t>Dort hatte sie bereits 2017 gefordert, dass ein von der VHS geplanter Vortrag mit dem Titel „Gefährdet der Rechtspopulismus unsere Demokratie?“ abgesetzt werden sollte. Und in Wiesbaden hatte die AfD laut Wiesbadener Kurier von der Stadt verlangt, die VHS solle ihre Mitgliedschaft im Bündnis für Demokratie beenden.</a:t>
            </a:r>
            <a:endParaRPr dirty="0"/>
          </a:p>
          <a:p>
            <a:pPr>
              <a:spcBef>
                <a:spcPts val="0"/>
              </a:spcBef>
              <a:defRPr/>
            </a:pPr>
            <a:r>
              <a:rPr lang="de-DE" sz="1050" dirty="0"/>
              <a:t> </a:t>
            </a:r>
            <a:endParaRPr dirty="0"/>
          </a:p>
          <a:p>
            <a:pPr>
              <a:spcBef>
                <a:spcPts val="0"/>
              </a:spcBef>
              <a:defRPr/>
            </a:pPr>
            <a:r>
              <a:rPr lang="de-DE" sz="1050" dirty="0"/>
              <a:t>Keine Kürzungen geplant</a:t>
            </a:r>
            <a:endParaRPr dirty="0"/>
          </a:p>
          <a:p>
            <a:pPr>
              <a:spcBef>
                <a:spcPts val="0"/>
              </a:spcBef>
              <a:defRPr/>
            </a:pPr>
            <a:r>
              <a:rPr lang="de-DE" sz="1050" dirty="0"/>
              <a:t> </a:t>
            </a:r>
            <a:endParaRPr dirty="0"/>
          </a:p>
          <a:p>
            <a:pPr>
              <a:spcBef>
                <a:spcPts val="0"/>
              </a:spcBef>
              <a:defRPr/>
            </a:pPr>
            <a:r>
              <a:rPr lang="de-DE" sz="1050" dirty="0"/>
              <a:t>Doreen </a:t>
            </a:r>
            <a:r>
              <a:rPr lang="de-DE" sz="1050" dirty="0" err="1"/>
              <a:t>Schwietzer</a:t>
            </a:r>
            <a:r>
              <a:rPr lang="de-DE" sz="1050" dirty="0"/>
              <a:t>, AfD-Kandidatin für das Direktmandat Wahlkreis 55 (Bautzen 4) in Hoyerswerda, hat zumindest nicht vor, Geld für die VHS zu kürzen. Auf Anfrage sagt sie: „Das Angebot ist breit gefächert. Und ich finde das eigentlich gut.“ Vielleicht solle man aber auch wieder dahin zurückkommen, dass die Volkshochschule eher ein Ort ist, wo man die 10. Klasse nachholen könnte. Oder sie könnte vermitteln, „dass es nicht normal ist, dass man ein Messer bei sich führt“. Parteipolitisch solle das Programm möglichst „ideologiefrei“ bleiben. Bildungseinrichtungen seien ihrer Meinung nach nicht immer neutral, „weil die AfD ein bisschen in die rechtsradikale Ecke gestellt wird, was ja nicht so ist“.</a:t>
            </a:r>
            <a:endParaRPr dirty="0"/>
          </a:p>
          <a:p>
            <a:pPr>
              <a:spcBef>
                <a:spcPts val="0"/>
              </a:spcBef>
              <a:defRPr/>
            </a:pPr>
            <a:endParaRPr lang="de-DE" sz="1050" dirty="0"/>
          </a:p>
          <a:p>
            <a:pPr>
              <a:defRPr/>
            </a:pPr>
            <a:endParaRPr lang="de-DE" sz="1050"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60</a:t>
            </a:fld>
            <a:endParaRPr 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Mündliche Berichte aus dem SVV</a:t>
            </a:r>
            <a:endParaRPr/>
          </a:p>
        </p:txBody>
      </p:sp>
      <p:sp>
        <p:nvSpPr>
          <p:cNvPr id="3" name="Textplatzhalter 2"/>
          <p:cNvSpPr>
            <a:spLocks noGrp="1"/>
          </p:cNvSpPr>
          <p:nvPr>
            <p:ph type="body" sz="quarter" idx="14"/>
          </p:nvPr>
        </p:nvSpPr>
        <p:spPr bwMode="auto"/>
        <p:txBody>
          <a:bodyPr>
            <a:normAutofit/>
          </a:bodyPr>
          <a:lstStyle/>
          <a:p>
            <a:pPr>
              <a:defRPr/>
            </a:pPr>
            <a:r>
              <a:rPr lang="de-DE" dirty="0"/>
              <a:t>Görlitz (VHS-Leitung in CDU eingetreten &amp; fordert Brandmauer ein, Stadtrat-Politik verhält sich „neutral“, also AFD-kooperativ) </a:t>
            </a:r>
            <a:endParaRPr dirty="0"/>
          </a:p>
          <a:p>
            <a:pPr>
              <a:defRPr/>
            </a:pPr>
            <a:r>
              <a:rPr lang="de-DE" dirty="0"/>
              <a:t>Bautzen (regierende CDU kooperiert mit AfD)</a:t>
            </a:r>
            <a:endParaRPr dirty="0"/>
          </a:p>
          <a:p>
            <a:pPr>
              <a:defRPr/>
            </a:pPr>
            <a:r>
              <a:rPr lang="de-DE" dirty="0"/>
              <a:t>Hoyerswerda, Zittau, Ostsachsen, Landkreis Mittelsachsen (…)</a:t>
            </a:r>
          </a:p>
          <a:p>
            <a:pPr>
              <a:defRPr/>
            </a:pPr>
            <a:endParaRPr lang="de-DE" dirty="0"/>
          </a:p>
          <a:p>
            <a:pPr>
              <a:defRPr/>
            </a:pPr>
            <a:endParaRPr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61</a:t>
            </a:fld>
            <a:endParaRPr 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DVV-Bericht Dresden</a:t>
            </a:r>
            <a:endParaRPr/>
          </a:p>
        </p:txBody>
      </p:sp>
      <p:sp>
        <p:nvSpPr>
          <p:cNvPr id="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95000" lnSpcReduction="11000"/>
          </a:bodyPr>
          <a:lstStyle/>
          <a:p>
            <a:pPr>
              <a:defRPr/>
            </a:pPr>
            <a:r>
              <a:rPr lang="de-DE"/>
              <a:t>Erstarkende Rechte engen Spielraum für bürgerrechtlichen Dialog ein, MA haben Angst vor körperlicher Gewalt, vor Luft aus dem Reifen lassen, vor virtuellen Angriffen</a:t>
            </a:r>
          </a:p>
          <a:p>
            <a:pPr>
              <a:defRPr/>
            </a:pPr>
            <a:endParaRPr sz="800"/>
          </a:p>
          <a:p>
            <a:pPr>
              <a:defRPr/>
            </a:pPr>
            <a:r>
              <a:rPr lang="de-DE"/>
              <a:t>Rechtes Narrativ durch befreundete Grüne schon weitergetragen: Leitung möge bei Anträgen nicht weiter gendern und das Wort multikulturell vermeiden</a:t>
            </a:r>
            <a:endParaRPr/>
          </a:p>
          <a:p>
            <a:pPr>
              <a:defRPr/>
            </a:pPr>
            <a:r>
              <a:rPr lang="de-DE"/>
              <a:t>AfD einladen oder als gesichert rechtsextrem außen vor – wenn wir 30% der Bevölkerung ausladen, leidet der Diskurs? </a:t>
            </a:r>
          </a:p>
          <a:p>
            <a:pPr>
              <a:defRPr/>
            </a:pPr>
            <a:endParaRPr sz="800"/>
          </a:p>
          <a:p>
            <a:pPr>
              <a:defRPr/>
            </a:pPr>
            <a:r>
              <a:rPr lang="de-DE"/>
              <a:t>2x komplettes Kabinett im Vorfeld der Landtagswahl im Haus gehabt, Diskussion war „steil aber respektvoll genug um sich in die Augen zu sehen“</a:t>
            </a:r>
            <a:endParaRPr/>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62</a:t>
            </a:fld>
            <a:endParaRPr 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 Gegenstrategie-Fragen (Dresden)</a:t>
            </a:r>
            <a:endParaRPr/>
          </a:p>
        </p:txBody>
      </p:sp>
      <p:sp>
        <p:nvSpPr>
          <p:cNvPr id="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75000" lnSpcReduction="20000"/>
          </a:bodyPr>
          <a:lstStyle/>
          <a:p>
            <a:pPr>
              <a:defRPr/>
            </a:pPr>
            <a:r>
              <a:rPr lang="de-DE"/>
              <a:t>Finanzierungsmodell-Anreiz ist ausschließlich auf Nachweis von Teilnahmezahlen angelegt, geht aber nicht auf Kosten ein. Forderung nach qualitativem statt quantitativem Zuwendungsmodell</a:t>
            </a:r>
          </a:p>
          <a:p>
            <a:pPr>
              <a:defRPr/>
            </a:pPr>
            <a:endParaRPr sz="800"/>
          </a:p>
          <a:p>
            <a:pPr>
              <a:defRPr/>
            </a:pPr>
            <a:r>
              <a:rPr lang="de-DE"/>
              <a:t>„Bekehrungszirkel“ – wie können wir Diskurs so gestalten, dass Leute auch Wahrheiten des Gegenübers anerkennen, obwohl sie sie für grundfalsch halten?</a:t>
            </a:r>
          </a:p>
          <a:p>
            <a:pPr>
              <a:defRPr/>
            </a:pPr>
            <a:endParaRPr sz="800"/>
          </a:p>
          <a:p>
            <a:pPr>
              <a:defRPr/>
            </a:pPr>
            <a:r>
              <a:rPr lang="de-DE"/>
              <a:t>„Komplexitätsfalle“ – wie kann man (mit differenzierten Ausschreibungen) auch die erreichen, die auf einfache Antworten aus sind?</a:t>
            </a:r>
          </a:p>
          <a:p>
            <a:pPr>
              <a:defRPr/>
            </a:pPr>
            <a:endParaRPr sz="800"/>
          </a:p>
          <a:p>
            <a:pPr>
              <a:defRPr/>
            </a:pPr>
            <a:r>
              <a:rPr lang="de-DE"/>
              <a:t>„Ausgetretene Wege“ (verlassen): Erfolgreiches Beispiel: Polizeibeamte mit Asylbewerbern kochen lassen (Bsp. Zwiebel schneiden)</a:t>
            </a:r>
          </a:p>
          <a:p>
            <a:pPr>
              <a:defRPr/>
            </a:pPr>
            <a:endParaRPr sz="800"/>
          </a:p>
          <a:p>
            <a:pPr>
              <a:defRPr/>
            </a:pPr>
            <a:r>
              <a:rPr lang="de-DE"/>
              <a:t>Erfolgreiches Beispiel: PEN-Veranstaltungen „Das wird man ja wohl noch sagen dürfen“ </a:t>
            </a:r>
            <a:r>
              <a:rPr lang="de-DE" u="sng">
                <a:hlinkClick r:id="rId3" tooltip="https://penberlin.de/ost/"/>
              </a:rPr>
              <a:t>https://penberlin.de/ost/</a:t>
            </a: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63</a:t>
            </a:fld>
            <a:endParaRPr 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Der Spiegel 22.10.2024 AfD gegen Bauhaus</a:t>
            </a:r>
            <a:endParaRPr/>
          </a:p>
        </p:txBody>
      </p:sp>
      <p:sp>
        <p:nvSpPr>
          <p:cNvPr id="3" name="Textplatzhalter 2"/>
          <p:cNvSpPr>
            <a:spLocks noGrp="1"/>
          </p:cNvSpPr>
          <p:nvPr>
            <p:ph type="body" sz="quarter" idx="14"/>
          </p:nvPr>
        </p:nvSpPr>
        <p:spPr bwMode="auto"/>
        <p:txBody>
          <a:bodyPr/>
          <a:lstStyle/>
          <a:p>
            <a:pPr>
              <a:defRPr/>
            </a:pPr>
            <a:r>
              <a:rPr lang="de-DE"/>
              <a:t>„Pünktlich zum Jubiläum greift die AfD-Fraktion in Sachsen-Anhalt das Erbe der Bauhaus-Bewegung an. In einem Antrag, der am Freitag im Magdeburger Landtag diskutiert werden soll, heißt es, Bauhaus dürfe nicht übermäßig glorifiziert werden. Unter der Überschrift »Irrweg der Moderne« fordert die AfD eine »kritische Auseinandersetzung« mit Bauhaus um ein angeblich »seriöses und kulturgeschichtliches Gesamtbild« zu erstellen; zuerst hatte die Mitteldeutsche Zeitung berichtet.“ </a:t>
            </a:r>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64</a:t>
            </a:fld>
            <a:endParaRPr 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EB/WB-Gesetze</a:t>
            </a:r>
            <a:endParaRPr/>
          </a:p>
        </p:txBody>
      </p:sp>
      <p:sp>
        <p:nvSpPr>
          <p:cNvPr id="3" name="Textplatzhalter 2"/>
          <p:cNvSpPr>
            <a:spLocks noGrp="1"/>
          </p:cNvSpPr>
          <p:nvPr>
            <p:ph type="body" sz="quarter" idx="14"/>
          </p:nvPr>
        </p:nvSpPr>
        <p:spPr bwMode="auto"/>
        <p:txBody>
          <a:bodyPr/>
          <a:lstStyle/>
          <a:p>
            <a:pPr>
              <a:defRPr/>
            </a:pPr>
            <a:r>
              <a:rPr lang="de-DE" b="1"/>
              <a:t>Berliner Erwachsenenbildungsgesetz EBiG 2021</a:t>
            </a:r>
            <a:r>
              <a:rPr lang="de-DE"/>
              <a:t>: §2(4) „Erwachsenenbildung befördert den Erwerb von interkultureller Kompetenz, Genderkompetenz sowie Diversitätskompetenz und ist inklusiv. Sie soll die Teilnehmenden dazu befähigen, am Prozess der europäischen Integration mitzuwirken, in einer globalisierten Welt zu lernen und Ungleichheiten entgegenzutreten sowie Gestaltungskompetenzen fördern.“</a:t>
            </a:r>
            <a:endParaRPr/>
          </a:p>
          <a:p>
            <a:pPr>
              <a:defRPr/>
            </a:pPr>
            <a:endParaRPr/>
          </a:p>
          <a:p>
            <a:pPr>
              <a:defRPr/>
            </a:pPr>
            <a:r>
              <a:rPr lang="de-DE"/>
              <a:t>Ziemlich ähnlich: Bremisches WBG, vermutlich viele andere auch.</a:t>
            </a: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65</a:t>
            </a:fld>
            <a:endParaRPr 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Leitbilder und darauf fußende QM</a:t>
            </a:r>
            <a:endParaRPr/>
          </a:p>
        </p:txBody>
      </p:sp>
      <p:sp>
        <p:nvSpPr>
          <p:cNvPr id="3" name="Textplatzhalter 2"/>
          <p:cNvSpPr>
            <a:spLocks noGrp="1"/>
          </p:cNvSpPr>
          <p:nvPr>
            <p:ph type="body" sz="quarter" idx="14"/>
          </p:nvPr>
        </p:nvSpPr>
        <p:spPr bwMode="auto"/>
        <p:txBody>
          <a:bodyPr>
            <a:normAutofit/>
          </a:bodyPr>
          <a:lstStyle/>
          <a:p>
            <a:pPr>
              <a:defRPr/>
            </a:pPr>
            <a:r>
              <a:rPr lang="de-DE">
                <a:solidFill>
                  <a:schemeClr val="tx2"/>
                </a:solidFill>
              </a:rPr>
              <a:t>Gibt es auf die fdGO verweisende…</a:t>
            </a:r>
            <a:endParaRPr/>
          </a:p>
          <a:p>
            <a:pPr marL="342900" indent="-342900">
              <a:buFont typeface="Arial"/>
              <a:buChar char="•"/>
              <a:defRPr/>
            </a:pPr>
            <a:r>
              <a:rPr lang="de-DE">
                <a:solidFill>
                  <a:schemeClr val="tx2"/>
                </a:solidFill>
              </a:rPr>
              <a:t>Unvereinbarkeitsbeschlüsse</a:t>
            </a:r>
            <a:endParaRPr/>
          </a:p>
          <a:p>
            <a:pPr marL="342900" indent="-342900">
              <a:buFont typeface="Arial"/>
              <a:buChar char="•"/>
              <a:defRPr/>
            </a:pPr>
            <a:r>
              <a:rPr lang="de-DE">
                <a:solidFill>
                  <a:schemeClr val="tx2"/>
                </a:solidFill>
              </a:rPr>
              <a:t>Handlungshilfen</a:t>
            </a:r>
            <a:endParaRPr/>
          </a:p>
          <a:p>
            <a:pPr marL="342900" indent="-342900">
              <a:buFont typeface="Arial"/>
              <a:buChar char="•"/>
              <a:defRPr/>
            </a:pPr>
            <a:r>
              <a:rPr lang="de-DE">
                <a:solidFill>
                  <a:schemeClr val="tx2"/>
                </a:solidFill>
              </a:rPr>
              <a:t>Qualitätsmanagement, Beschwerdesystem</a:t>
            </a:r>
            <a:endParaRPr/>
          </a:p>
          <a:p>
            <a:pPr marL="342900" indent="-342900">
              <a:buFont typeface="Arial"/>
              <a:buChar char="•"/>
              <a:defRPr/>
            </a:pPr>
            <a:r>
              <a:rPr lang="de-DE">
                <a:solidFill>
                  <a:schemeClr val="tx2"/>
                </a:solidFill>
              </a:rPr>
              <a:t>Einstellungsregularien, Fortbildungen</a:t>
            </a:r>
            <a:endParaRPr/>
          </a:p>
          <a:p>
            <a:pPr marL="342900" indent="-342900">
              <a:buFont typeface="Arial"/>
              <a:buChar char="•"/>
              <a:defRPr/>
            </a:pPr>
            <a:r>
              <a:rPr lang="de-DE">
                <a:solidFill>
                  <a:schemeClr val="tx2"/>
                </a:solidFill>
              </a:rPr>
              <a:t>Codes of Conduct</a:t>
            </a:r>
            <a:endParaRPr/>
          </a:p>
          <a:p>
            <a:pPr marL="342900" indent="-342900">
              <a:buFont typeface="Arial"/>
              <a:buChar char="•"/>
              <a:defRPr/>
            </a:pPr>
            <a:r>
              <a:rPr lang="de-DE">
                <a:solidFill>
                  <a:schemeClr val="tx2"/>
                </a:solidFill>
              </a:rPr>
              <a:t>Sanktionen bei Verstoß </a:t>
            </a:r>
            <a:endParaRPr/>
          </a:p>
          <a:p>
            <a:pPr>
              <a:defRPr/>
            </a:pPr>
            <a:endParaRPr lang="de-DE">
              <a:solidFill>
                <a:schemeClr val="tx2"/>
              </a:solidFill>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66</a:t>
            </a:fld>
            <a:endParaRPr 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00FF00"/>
                </a:highlight>
              </a:rPr>
              <a:t>Gegenstrategie</a:t>
            </a:r>
            <a:r>
              <a:rPr lang="de-DE"/>
              <a:t>: Bündnisse</a:t>
            </a:r>
            <a:endParaRPr/>
          </a:p>
        </p:txBody>
      </p:sp>
      <p:sp>
        <p:nvSpPr>
          <p:cNvPr id="3" name="Textplatzhalter 2"/>
          <p:cNvSpPr>
            <a:spLocks noGrp="1"/>
          </p:cNvSpPr>
          <p:nvPr>
            <p:ph type="body" sz="quarter" idx="14"/>
          </p:nvPr>
        </p:nvSpPr>
        <p:spPr bwMode="auto"/>
        <p:txBody>
          <a:bodyPr>
            <a:normAutofit/>
          </a:bodyPr>
          <a:lstStyle/>
          <a:p>
            <a:pPr marL="342900" indent="-342900">
              <a:buFont typeface="Arial"/>
              <a:buChar char="•"/>
              <a:defRPr/>
            </a:pPr>
            <a:r>
              <a:rPr lang="de-DE" b="1">
                <a:solidFill>
                  <a:schemeClr val="tx2"/>
                </a:solidFill>
              </a:rPr>
              <a:t>Zivilgesellschaft </a:t>
            </a:r>
            <a:r>
              <a:rPr lang="de-DE">
                <a:solidFill>
                  <a:schemeClr val="tx2"/>
                </a:solidFill>
              </a:rPr>
              <a:t>(160 Organisationen: Wir sind die Brandmauer)</a:t>
            </a:r>
            <a:endParaRPr/>
          </a:p>
          <a:p>
            <a:pPr marL="342900" indent="-342900">
              <a:buFont typeface="Arial"/>
              <a:buChar char="•"/>
              <a:defRPr/>
            </a:pPr>
            <a:r>
              <a:rPr lang="de-DE">
                <a:solidFill>
                  <a:schemeClr val="tx2"/>
                </a:solidFill>
              </a:rPr>
              <a:t>Rundfunk/Presse, Museen (z.B. Bauhaus), Wissenschaft, Klimaschutz, z.B. “ARD und Volkshochschulen: Starke Partnerinnen für Demokratie..“</a:t>
            </a:r>
            <a:endParaRPr/>
          </a:p>
          <a:p>
            <a:pPr marL="342900" indent="-342900">
              <a:buFont typeface="Arial"/>
              <a:buChar char="•"/>
              <a:defRPr/>
            </a:pPr>
            <a:r>
              <a:rPr lang="de-DE" b="1">
                <a:solidFill>
                  <a:schemeClr val="tx2"/>
                </a:solidFill>
              </a:rPr>
              <a:t>Beamte</a:t>
            </a:r>
            <a:r>
              <a:rPr lang="de-DE">
                <a:solidFill>
                  <a:schemeClr val="tx2"/>
                </a:solidFill>
              </a:rPr>
              <a:t>, insbesondere Professuren und Lehramt</a:t>
            </a:r>
            <a:endParaRPr/>
          </a:p>
          <a:p>
            <a:pPr marL="342900" indent="-342900">
              <a:buFont typeface="Arial"/>
              <a:buChar char="•"/>
              <a:defRPr/>
            </a:pPr>
            <a:r>
              <a:rPr lang="de-DE" b="1">
                <a:solidFill>
                  <a:schemeClr val="tx2"/>
                </a:solidFill>
              </a:rPr>
              <a:t>Ältere</a:t>
            </a:r>
            <a:r>
              <a:rPr lang="de-DE">
                <a:solidFill>
                  <a:schemeClr val="tx2"/>
                </a:solidFill>
              </a:rPr>
              <a:t>, die keine Sorgen um ihr berufliches Fortkommen haben</a:t>
            </a:r>
            <a:endParaRPr/>
          </a:p>
          <a:p>
            <a:pPr marL="342900" indent="-342900">
              <a:buFont typeface="Arial"/>
              <a:buChar char="•"/>
              <a:defRPr/>
            </a:pPr>
            <a:r>
              <a:rPr lang="de-DE">
                <a:solidFill>
                  <a:schemeClr val="tx2"/>
                </a:solidFill>
              </a:rPr>
              <a:t>Zahlungskräftige Gruppen (im Westen: </a:t>
            </a:r>
            <a:r>
              <a:rPr lang="de-DE" b="1">
                <a:solidFill>
                  <a:schemeClr val="tx2"/>
                </a:solidFill>
              </a:rPr>
              <a:t>Boomer</a:t>
            </a:r>
            <a:r>
              <a:rPr lang="de-DE">
                <a:solidFill>
                  <a:schemeClr val="tx2"/>
                </a:solidFill>
              </a:rPr>
              <a:t>), die die Finanzierung von VHS stärker von kommunaler Zuwendung unabhängig machen</a:t>
            </a:r>
            <a:endParaRPr/>
          </a:p>
          <a:p>
            <a:pPr marL="342900" indent="-342900">
              <a:buFont typeface="Arial"/>
              <a:buChar char="•"/>
              <a:defRPr/>
            </a:pPr>
            <a:r>
              <a:rPr lang="de-DE">
                <a:solidFill>
                  <a:schemeClr val="tx2"/>
                </a:solidFill>
              </a:rPr>
              <a:t>In die CDU eintreten und „Wählerwille-statt-Brandmauer“-Politik verhindern </a:t>
            </a:r>
            <a:endParaRPr/>
          </a:p>
          <a:p>
            <a:pPr>
              <a:defRPr/>
            </a:pPr>
            <a:endParaRPr lang="de-DE">
              <a:solidFill>
                <a:schemeClr val="tx2"/>
              </a:solidFill>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67</a:t>
            </a:fld>
            <a:endParaRPr 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18839228" name="Titel 1"/>
          <p:cNvSpPr>
            <a:spLocks noGrp="1"/>
          </p:cNvSpPr>
          <p:nvPr>
            <p:ph type="title"/>
          </p:nvPr>
        </p:nvSpPr>
        <p:spPr bwMode="auto"/>
        <p:txBody>
          <a:bodyPr/>
          <a:lstStyle/>
          <a:p>
            <a:pPr>
              <a:defRPr/>
            </a:pPr>
            <a:r>
              <a:rPr lang="de-DE">
                <a:highlight>
                  <a:srgbClr val="FF00FF"/>
                </a:highlight>
              </a:rPr>
              <a:t>Strategietypen der 10 Fallberichte </a:t>
            </a:r>
            <a:r>
              <a:rPr lang="de-DE"/>
              <a:t>auf der Meso-Ebene</a:t>
            </a:r>
            <a:endParaRPr/>
          </a:p>
        </p:txBody>
      </p:sp>
      <p:sp>
        <p:nvSpPr>
          <p:cNvPr id="1791949131"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70000" lnSpcReduction="20000"/>
          </a:bodyPr>
          <a:lstStyle/>
          <a:p>
            <a:pPr>
              <a:defRPr/>
            </a:pPr>
            <a:r>
              <a:rPr sz="2000" b="1" i="0" u="none">
                <a:solidFill>
                  <a:srgbClr val="0F4860"/>
                </a:solidFill>
                <a:latin typeface="Arial"/>
                <a:ea typeface="Arial"/>
                <a:cs typeface="Arial"/>
              </a:rPr>
              <a:t>Strategietyp „nicht angreifbar werden</a:t>
            </a:r>
            <a:r>
              <a:rPr sz="2000" b="0" i="0" u="none">
                <a:solidFill>
                  <a:srgbClr val="0F4860"/>
                </a:solidFill>
                <a:latin typeface="Arial"/>
                <a:ea typeface="Arial"/>
                <a:cs typeface="Arial"/>
              </a:rPr>
              <a:t>“</a:t>
            </a:r>
            <a:r>
              <a:rPr b="1"/>
              <a:t> (empirisch unklar, ob das funktioniert)</a:t>
            </a:r>
            <a:endParaRPr/>
          </a:p>
          <a:p>
            <a:pPr>
              <a:defRPr/>
            </a:pPr>
            <a:r>
              <a:rPr sz="2000" b="0" i="0" u="none">
                <a:solidFill>
                  <a:srgbClr val="0F4860"/>
                </a:solidFill>
                <a:latin typeface="Arial"/>
                <a:ea typeface="Arial"/>
                <a:cs typeface="Arial"/>
              </a:rPr>
              <a:t>Sorge vor kleinen Anfragen * Lehrkraft von Rechten zum Feind erklärt &amp; einige VHS eingeknickt * </a:t>
            </a:r>
            <a:endParaRPr/>
          </a:p>
          <a:p>
            <a:pPr>
              <a:defRPr/>
            </a:pPr>
            <a:r>
              <a:rPr sz="2000" b="0" i="0" u="none">
                <a:solidFill>
                  <a:srgbClr val="0F4860"/>
                </a:solidFill>
                <a:latin typeface="Arial"/>
                <a:ea typeface="Arial"/>
                <a:cs typeface="Arial"/>
              </a:rPr>
              <a:t> </a:t>
            </a:r>
            <a:endParaRPr/>
          </a:p>
          <a:p>
            <a:pPr>
              <a:defRPr/>
            </a:pPr>
            <a:r>
              <a:rPr sz="2000" b="1" i="0" u="none">
                <a:solidFill>
                  <a:srgbClr val="0F4860"/>
                </a:solidFill>
                <a:latin typeface="Arial"/>
                <a:ea typeface="Arial"/>
                <a:cs typeface="Arial"/>
              </a:rPr>
              <a:t>Strategietyp „Positionierung und Reden“ (funktioniert bis auf einen Fall)</a:t>
            </a:r>
            <a:endParaRPr/>
          </a:p>
          <a:p>
            <a:pPr>
              <a:defRPr/>
            </a:pPr>
            <a:r>
              <a:rPr sz="2000" b="0" i="0" u="none">
                <a:solidFill>
                  <a:srgbClr val="0F4860"/>
                </a:solidFill>
                <a:latin typeface="Arial"/>
                <a:ea typeface="Arial"/>
                <a:cs typeface="Arial"/>
              </a:rPr>
              <a:t>Kirche soll sich nicht politisch äußern * Abfällige Äußerungen zu Deutschlernenden * Weigerung, im Integrationsbereich zu arbeiten (fail) *</a:t>
            </a:r>
            <a:endParaRPr/>
          </a:p>
          <a:p>
            <a:pPr>
              <a:defRPr/>
            </a:pPr>
            <a:r>
              <a:rPr sz="2000" b="0" i="0" u="none">
                <a:solidFill>
                  <a:srgbClr val="0F4860"/>
                </a:solidFill>
                <a:latin typeface="Arial"/>
                <a:ea typeface="Arial"/>
                <a:cs typeface="Arial"/>
              </a:rPr>
              <a:t> </a:t>
            </a:r>
            <a:endParaRPr/>
          </a:p>
          <a:p>
            <a:pPr>
              <a:defRPr/>
            </a:pPr>
            <a:r>
              <a:rPr sz="2000" b="1" i="0" u="none">
                <a:solidFill>
                  <a:srgbClr val="0F4860"/>
                </a:solidFill>
                <a:latin typeface="Arial"/>
                <a:ea typeface="Arial"/>
                <a:cs typeface="Arial"/>
              </a:rPr>
              <a:t>Strategietyp „Brandmauer“ (funktioniert)</a:t>
            </a:r>
            <a:endParaRPr/>
          </a:p>
          <a:p>
            <a:pPr>
              <a:defRPr/>
            </a:pPr>
            <a:r>
              <a:rPr sz="2000" b="0" i="0" u="none">
                <a:solidFill>
                  <a:srgbClr val="0F4860"/>
                </a:solidFill>
                <a:latin typeface="Arial"/>
                <a:ea typeface="Arial"/>
                <a:cs typeface="Arial"/>
              </a:rPr>
              <a:t>Extremisten (Anastasia) bieten Veranstaltungen an * Polizeipräsenz bei Ausstellungseröffnung * Rechter Referent eingeladen (Absage) *</a:t>
            </a:r>
            <a:endParaRPr/>
          </a:p>
          <a:p>
            <a:pPr>
              <a:defRPr/>
            </a:pPr>
            <a:r>
              <a:rPr sz="2000" b="0" i="0" u="none">
                <a:solidFill>
                  <a:srgbClr val="0F4860"/>
                </a:solidFill>
                <a:latin typeface="Arial"/>
                <a:ea typeface="Arial"/>
                <a:cs typeface="Arial"/>
              </a:rPr>
              <a:t> </a:t>
            </a:r>
            <a:endParaRPr/>
          </a:p>
          <a:p>
            <a:pPr>
              <a:defRPr/>
            </a:pPr>
            <a:r>
              <a:rPr sz="2000" b="1" i="0" u="none">
                <a:solidFill>
                  <a:srgbClr val="0F4860"/>
                </a:solidFill>
                <a:latin typeface="Arial"/>
                <a:ea typeface="Arial"/>
                <a:cs typeface="Arial"/>
              </a:rPr>
              <a:t>Strategietyp „Vernetzung, Fortbildung, Monitoring von Unvereinbarkeitsbeschlüssen“ (hilft)</a:t>
            </a:r>
            <a:endParaRPr/>
          </a:p>
          <a:p>
            <a:pPr>
              <a:defRPr/>
            </a:pPr>
            <a:r>
              <a:rPr sz="2000" b="0" i="0" u="none">
                <a:solidFill>
                  <a:srgbClr val="0F4860"/>
                </a:solidFill>
                <a:latin typeface="Arial"/>
                <a:ea typeface="Arial"/>
                <a:cs typeface="Arial"/>
              </a:rPr>
              <a:t>Extremisten (Anastasia) bieten Veranstaltungen an * verbale und tätliche Angriffe bei Mahnwachen etc.</a:t>
            </a:r>
            <a:endParaRPr/>
          </a:p>
        </p:txBody>
      </p:sp>
      <p:sp>
        <p:nvSpPr>
          <p:cNvPr id="1981955549" name="Fußzeilenplatzhalter 4"/>
          <p:cNvSpPr>
            <a:spLocks noGrp="1"/>
          </p:cNvSpPr>
          <p:nvPr>
            <p:ph type="ftr" sz="quarter" idx="16"/>
          </p:nvPr>
        </p:nvSpPr>
        <p:spPr bwMode="auto"/>
        <p:txBody>
          <a:bodyPr/>
          <a:lstStyle/>
          <a:p>
            <a:pPr>
              <a:defRPr/>
            </a:pPr>
            <a:r>
              <a:rPr lang="de-DE"/>
              <a:t>Prof. Dr. Anke Grotlüschen</a:t>
            </a:r>
          </a:p>
        </p:txBody>
      </p:sp>
      <p:sp>
        <p:nvSpPr>
          <p:cNvPr id="124646470" name="Foliennummernplatzhalter 5"/>
          <p:cNvSpPr>
            <a:spLocks noGrp="1"/>
          </p:cNvSpPr>
          <p:nvPr>
            <p:ph type="sldNum" sz="quarter" idx="17"/>
          </p:nvPr>
        </p:nvSpPr>
        <p:spPr bwMode="auto"/>
        <p:txBody>
          <a:bodyPr/>
          <a:lstStyle/>
          <a:p>
            <a:pPr>
              <a:defRPr/>
            </a:pPr>
            <a:fld id="{0E0AE6C7-337D-9DED-6006-A2C1BFE3B761}" type="slidenum">
              <a:rPr lang="de-DE"/>
              <a:t>68</a:t>
            </a:fld>
            <a:endParaRPr 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24127129"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sz="2600" b="1" i="0" u="none" strike="noStrike" cap="none" spc="0">
                <a:solidFill>
                  <a:schemeClr val="tx1"/>
                </a:solidFill>
                <a:latin typeface="TheSans UHH"/>
                <a:ea typeface="TheSans UHH"/>
                <a:cs typeface="TheSans UHH"/>
              </a:rPr>
              <a:t>Fall 738: Angst als Vorwand</a:t>
            </a:r>
            <a:endParaRPr/>
          </a:p>
        </p:txBody>
      </p:sp>
      <p:sp>
        <p:nvSpPr>
          <p:cNvPr id="1456643031" name="Textplatzhalter 9"/>
          <p:cNvSpPr>
            <a:spLocks noGrp="1"/>
          </p:cNvSpPr>
          <p:nvPr>
            <p:ph type="body" sz="quarter" idx="14"/>
          </p:nvPr>
        </p:nvSpPr>
        <p:spPr bwMode="auto">
          <a:xfrm>
            <a:off x="214768" y="1779661"/>
            <a:ext cx="8533694" cy="2880319"/>
          </a:xfrm>
          <a:prstGeom prst="rect">
            <a:avLst/>
          </a:prstGeom>
        </p:spPr>
        <p:txBody>
          <a:bodyPr vertOverflow="overflow" horzOverflow="overflow" vert="horz" wrap="square" lIns="91440" tIns="45720" rIns="91440" bIns="45720" numCol="1" spcCol="0" rtlCol="0" fromWordArt="0" anchor="t" anchorCtr="0" forceAA="0" compatLnSpc="0">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marL="272865" indent="-272865">
              <a:buFont typeface="Arial"/>
              <a:buChar char="–"/>
              <a:defRPr/>
            </a:pPr>
            <a:r>
              <a:rPr lang="de-DE" sz="2000" b="0" i="0" u="none" strike="noStrike" cap="none" spc="0">
                <a:solidFill>
                  <a:schemeClr val="tx1"/>
                </a:solidFill>
                <a:latin typeface="TheSans UHH"/>
                <a:ea typeface="TheSans UHH"/>
                <a:cs typeface="TheSans UHH"/>
              </a:rPr>
              <a:t>Verweigerung Abenddienst, da Verwaltungsmitarbeiterin Angst vor Migrant:innen hat, die sich zum Deutschkurs anmelden</a:t>
            </a:r>
          </a:p>
          <a:p>
            <a:pPr marL="272865" indent="-272865">
              <a:buFont typeface="Arial"/>
              <a:buChar char="–"/>
              <a:defRPr/>
            </a:pPr>
            <a:r>
              <a:rPr lang="de-DE" sz="2000" b="0" i="0" u="none" strike="noStrike" cap="none" spc="0">
                <a:solidFill>
                  <a:schemeClr val="tx1"/>
                </a:solidFill>
                <a:latin typeface="TheSans UHH"/>
                <a:ea typeface="TheSans UHH"/>
                <a:cs typeface="TheSans UHH"/>
              </a:rPr>
              <a:t>begründete ihre Angst damit, dass Migrant:innen „aggressiv“ werden könnten</a:t>
            </a:r>
          </a:p>
          <a:p>
            <a:pPr marL="272865" indent="-272865">
              <a:buFont typeface="Arial"/>
              <a:buChar char="–"/>
              <a:defRPr/>
            </a:pPr>
            <a:r>
              <a:rPr lang="de-DE" sz="2000" b="0" i="0" u="none" strike="noStrike" cap="none" spc="0">
                <a:solidFill>
                  <a:schemeClr val="tx1"/>
                </a:solidFill>
                <a:latin typeface="TheSans UHH"/>
                <a:ea typeface="TheSans UHH"/>
                <a:cs typeface="TheSans UHH"/>
              </a:rPr>
              <a:t>In Dienstbesprechung wurden andere Mitarbeitende überzeugt</a:t>
            </a:r>
          </a:p>
          <a:p>
            <a:pPr>
              <a:defRPr/>
            </a:pPr>
            <a:endParaRPr lang="de-DE" sz="2000" b="0" i="0" u="none" strike="noStrike" cap="none" spc="0">
              <a:solidFill>
                <a:schemeClr val="tx1"/>
              </a:solidFill>
              <a:latin typeface="TheSans UHH"/>
              <a:ea typeface="TheSans UHH"/>
              <a:cs typeface="TheSans UHH"/>
            </a:endParaRPr>
          </a:p>
          <a:p>
            <a:pPr>
              <a:defRPr/>
            </a:pPr>
            <a:r>
              <a:rPr lang="de-DE" sz="2000" b="0" i="0" u="none" strike="noStrike" cap="none" spc="0">
                <a:solidFill>
                  <a:schemeClr val="tx1"/>
                </a:solidFill>
                <a:latin typeface="TheSans UHH"/>
                <a:ea typeface="TheSans UHH"/>
                <a:cs typeface="TheSans UHH"/>
              </a:rPr>
              <a:t>→ </a:t>
            </a:r>
            <a:r>
              <a:rPr lang="de-DE" sz="2000" b="0" i="1" u="none" strike="noStrike" cap="none" spc="0">
                <a:solidFill>
                  <a:schemeClr val="tx1"/>
                </a:solidFill>
                <a:latin typeface="TheSans UHH"/>
                <a:ea typeface="TheSans UHH"/>
                <a:cs typeface="TheSans UHH"/>
              </a:rPr>
              <a:t>Folge</a:t>
            </a:r>
            <a:r>
              <a:rPr lang="de-DE" sz="2000" b="0" i="0" u="none" strike="noStrike" cap="none" spc="0">
                <a:solidFill>
                  <a:schemeClr val="tx1"/>
                </a:solidFill>
                <a:latin typeface="TheSans UHH"/>
                <a:ea typeface="TheSans UHH"/>
                <a:cs typeface="TheSans UHH"/>
              </a:rPr>
              <a:t>: Abenddienst ab jetzt im Home-Office, Anpassung der Öffnungszeiten, nur noch telefonische Sprechzeiten</a:t>
            </a:r>
          </a:p>
          <a:p>
            <a:pPr>
              <a:defRPr/>
            </a:pPr>
            <a:endParaRPr lang="de-DE" sz="2000" b="0" i="0" u="none" strike="noStrike" cap="none" spc="0">
              <a:solidFill>
                <a:schemeClr val="tx1"/>
              </a:solidFill>
              <a:latin typeface="TheSans UHH"/>
              <a:cs typeface="TheSans UHH"/>
            </a:endParaRPr>
          </a:p>
        </p:txBody>
      </p:sp>
      <p:sp>
        <p:nvSpPr>
          <p:cNvPr id="1408746870"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640645767" name="Foliennummernplatzhalter 3"/>
          <p:cNvSpPr>
            <a:spLocks noGrp="1"/>
          </p:cNvSpPr>
          <p:nvPr>
            <p:ph type="sldNum" sz="quarter" idx="17"/>
          </p:nvPr>
        </p:nvSpPr>
        <p:spPr bwMode="auto"/>
        <p:txBody>
          <a:bodyPr/>
          <a:lstStyle/>
          <a:p>
            <a:pPr>
              <a:defRPr/>
            </a:pPr>
            <a:fld id="{04C8A38A-00AE-5747-E822-C5191763C7A1}" type="slidenum">
              <a:rPr lang="de-DE"/>
              <a:t>69</a:t>
            </a:fld>
            <a:endParaRPr 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38553252"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sz="2600" b="1" i="0" u="none" strike="noStrike" cap="none" spc="0">
                <a:solidFill>
                  <a:schemeClr val="tx1"/>
                </a:solidFill>
                <a:latin typeface="TheSans UHH"/>
                <a:ea typeface="TheSans UHH"/>
                <a:cs typeface="TheSans UHH"/>
              </a:rPr>
              <a:t>Fall 783: Veranstaltung der Anastasia-Bewegung</a:t>
            </a:r>
            <a:endParaRPr/>
          </a:p>
        </p:txBody>
      </p:sp>
      <p:sp>
        <p:nvSpPr>
          <p:cNvPr id="1591876571" name="Textplatzhalter 9"/>
          <p:cNvSpPr>
            <a:spLocks noGrp="1"/>
          </p:cNvSpPr>
          <p:nvPr>
            <p:ph type="body" sz="quarter" idx="14"/>
          </p:nvPr>
        </p:nvSpPr>
        <p:spPr bwMode="auto">
          <a:xfrm>
            <a:off x="214768" y="1779661"/>
            <a:ext cx="8533694" cy="2880319"/>
          </a:xfrm>
          <a:prstGeom prst="rect">
            <a:avLst/>
          </a:prstGeom>
        </p:spPr>
        <p:txBody>
          <a:bodyPr vertOverflow="overflow" horzOverflow="overflow" vert="horz" wrap="square" lIns="91440" tIns="45720" rIns="91440" bIns="45720" numCol="1" spcCol="0" rtlCol="0" fromWordArt="0" anchor="t" anchorCtr="0" forceAA="0" compatLnSpc="0">
            <a:normAutofit fontScale="90000" lnSpcReduction="12000"/>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marL="283879" indent="-283879">
              <a:buFont typeface="Arial"/>
              <a:buChar char="–"/>
              <a:defRPr/>
            </a:pPr>
            <a:r>
              <a:rPr lang="de-DE" sz="2000" b="0" i="0" u="none" strike="noStrike" cap="none" spc="0">
                <a:solidFill>
                  <a:schemeClr val="tx1"/>
                </a:solidFill>
                <a:latin typeface="TheSans UHH"/>
                <a:ea typeface="TheSans UHH"/>
                <a:cs typeface="TheSans UHH"/>
              </a:rPr>
              <a:t>Mitglied der Anastasia-Bewegung hat einen Kurs im Bereich Naturschutz angeboten </a:t>
            </a:r>
          </a:p>
          <a:p>
            <a:pPr>
              <a:defRPr/>
            </a:pPr>
            <a:r>
              <a:rPr lang="de-DE" sz="2000" b="0" i="0" u="none" strike="noStrike" cap="none" spc="0">
                <a:solidFill>
                  <a:schemeClr val="tx1"/>
                </a:solidFill>
                <a:latin typeface="TheSans UHH"/>
                <a:ea typeface="TheSans UHH"/>
                <a:cs typeface="TheSans UHH"/>
              </a:rPr>
              <a:t>	→ Versuch extremistische Positionen unter dem Deckmantel des Naturschutz 	in Kursprogramm unterzubringen</a:t>
            </a:r>
            <a:endParaRPr lang="de-DE" sz="2000" b="0" i="0" u="none" strike="noStrike" cap="none" spc="0">
              <a:solidFill>
                <a:schemeClr val="tx1"/>
              </a:solidFill>
              <a:latin typeface="TheSans UHH"/>
              <a:cs typeface="TheSans UHH"/>
            </a:endParaRPr>
          </a:p>
          <a:p>
            <a:pPr marL="283879" indent="-283879">
              <a:buFont typeface="Arial"/>
              <a:buChar char="–"/>
              <a:defRPr/>
            </a:pPr>
            <a:r>
              <a:rPr lang="de-DE" sz="2000" b="0" i="0" u="none" strike="noStrike" cap="none" spc="0">
                <a:solidFill>
                  <a:schemeClr val="tx1"/>
                </a:solidFill>
                <a:latin typeface="TheSans UHH"/>
                <a:ea typeface="TheSans UHH"/>
                <a:cs typeface="TheSans UHH"/>
              </a:rPr>
              <a:t>Andeutung der Kursbeschreibung führten zum Erkennen der Intention</a:t>
            </a:r>
          </a:p>
          <a:p>
            <a:pPr>
              <a:defRPr/>
            </a:pPr>
            <a:endParaRPr lang="de-DE" sz="2000" b="0" i="0" u="none" strike="noStrike" cap="none" spc="0">
              <a:solidFill>
                <a:schemeClr val="tx1"/>
              </a:solidFill>
              <a:latin typeface="TheSans UHH"/>
              <a:cs typeface="TheSans UHH"/>
            </a:endParaRPr>
          </a:p>
          <a:p>
            <a:pPr>
              <a:defRPr/>
            </a:pPr>
            <a:r>
              <a:rPr lang="de-DE" sz="2000" b="0" i="0" u="none" strike="noStrike" cap="none" spc="0">
                <a:solidFill>
                  <a:schemeClr val="tx1"/>
                </a:solidFill>
                <a:latin typeface="TheSans UHH"/>
                <a:ea typeface="TheSans UHH"/>
                <a:cs typeface="TheSans UHH"/>
              </a:rPr>
              <a:t>→</a:t>
            </a:r>
            <a:r>
              <a:rPr lang="de-DE" sz="2000" b="0" i="1" u="none" strike="noStrike" cap="none" spc="0">
                <a:solidFill>
                  <a:schemeClr val="tx1"/>
                </a:solidFill>
                <a:latin typeface="TheSans UHH"/>
                <a:ea typeface="TheSans UHH"/>
                <a:cs typeface="TheSans UHH"/>
              </a:rPr>
              <a:t> Folge</a:t>
            </a:r>
            <a:r>
              <a:rPr lang="de-DE" sz="2000" b="0" i="0" u="none" strike="noStrike" cap="none" spc="0">
                <a:solidFill>
                  <a:schemeClr val="tx1"/>
                </a:solidFill>
                <a:latin typeface="TheSans UHH"/>
                <a:ea typeface="TheSans UHH"/>
                <a:cs typeface="TheSans UHH"/>
              </a:rPr>
              <a:t>: Ablehnung Kursangebot, Thematisierung im entsprechenden Bereich</a:t>
            </a:r>
            <a:endParaRPr lang="de-DE" sz="2000" b="0" i="0" u="none" strike="noStrike" cap="none" spc="0">
              <a:solidFill>
                <a:schemeClr val="tx1"/>
              </a:solidFill>
              <a:latin typeface="TheSans UHH"/>
              <a:cs typeface="TheSans UHH"/>
            </a:endParaRPr>
          </a:p>
          <a:p>
            <a:pPr marL="283879" indent="-283879">
              <a:buFont typeface="Arial"/>
              <a:buChar char="–"/>
              <a:defRPr/>
            </a:pPr>
            <a:r>
              <a:rPr lang="de-DE" sz="2000" b="0" i="1" u="none" strike="noStrike" cap="none" spc="0">
                <a:solidFill>
                  <a:schemeClr val="tx1"/>
                </a:solidFill>
                <a:latin typeface="TheSans UHH"/>
                <a:ea typeface="TheSans UHH"/>
                <a:cs typeface="TheSans UHH"/>
              </a:rPr>
              <a:t>Gegenstrategien</a:t>
            </a:r>
            <a:r>
              <a:rPr lang="de-DE" sz="2000" b="0" i="0" u="none" strike="noStrike" cap="none" spc="0">
                <a:solidFill>
                  <a:schemeClr val="tx1"/>
                </a:solidFill>
                <a:latin typeface="TheSans UHH"/>
                <a:ea typeface="TheSans UHH"/>
                <a:cs typeface="TheSans UHH"/>
              </a:rPr>
              <a:t>: Argumentationstraining gegen rechtsextreme Positionen, fundiertes Wissen (Positionen, Codes)</a:t>
            </a:r>
            <a:endParaRPr lang="de-DE" sz="2000" b="0" i="0" u="none" strike="noStrike" cap="none" spc="0">
              <a:solidFill>
                <a:schemeClr val="tx1"/>
              </a:solidFill>
              <a:latin typeface="TheSans UHH"/>
              <a:cs typeface="TheSans UHH"/>
            </a:endParaRPr>
          </a:p>
          <a:p>
            <a:pPr marL="283879" indent="-283879">
              <a:buFont typeface="Arial"/>
              <a:buChar char="–"/>
              <a:defRPr/>
            </a:pPr>
            <a:r>
              <a:rPr lang="de-DE" sz="2000" b="0" i="1" u="none" strike="noStrike" cap="none" spc="0">
                <a:solidFill>
                  <a:schemeClr val="tx1"/>
                </a:solidFill>
                <a:latin typeface="TheSans UHH"/>
                <a:ea typeface="TheSans UHH"/>
                <a:cs typeface="TheSans UHH"/>
              </a:rPr>
              <a:t>Wunsch</a:t>
            </a:r>
            <a:r>
              <a:rPr lang="de-DE" sz="2000" b="0" i="0" u="none" strike="noStrike" cap="none" spc="0">
                <a:solidFill>
                  <a:schemeClr val="tx1"/>
                </a:solidFill>
                <a:latin typeface="TheSans UHH"/>
                <a:ea typeface="TheSans UHH"/>
                <a:cs typeface="TheSans UHH"/>
              </a:rPr>
              <a:t>: klare Haltung Politiker*innen (und Institutionen)</a:t>
            </a:r>
            <a:endParaRPr lang="de-DE" sz="2000" b="0" i="0" u="none" strike="noStrike" cap="none" spc="0">
              <a:solidFill>
                <a:schemeClr val="tx1"/>
              </a:solidFill>
              <a:latin typeface="TheSans UHH"/>
              <a:cs typeface="TheSans UHH"/>
            </a:endParaRPr>
          </a:p>
        </p:txBody>
      </p:sp>
      <p:sp>
        <p:nvSpPr>
          <p:cNvPr id="1782587682"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1139491970" name="Foliennummernplatzhalter 3"/>
          <p:cNvSpPr>
            <a:spLocks noGrp="1"/>
          </p:cNvSpPr>
          <p:nvPr>
            <p:ph type="sldNum" sz="quarter" idx="17"/>
          </p:nvPr>
        </p:nvSpPr>
        <p:spPr bwMode="auto"/>
        <p:txBody>
          <a:bodyPr/>
          <a:lstStyle/>
          <a:p>
            <a:pPr>
              <a:defRPr/>
            </a:pPr>
            <a:fld id="{475C42F2-AA4C-6249-87E8-A2AAF77A8288}" type="slidenum">
              <a:rPr lang="de-DE"/>
              <a:t>70</a:t>
            </a:fld>
            <a:endParaRPr 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28860873"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t>Zusammenfassung Mesoebene</a:t>
            </a:r>
          </a:p>
        </p:txBody>
      </p:sp>
      <p:sp>
        <p:nvSpPr>
          <p:cNvPr id="203555879" name="Textplatzhalter 9"/>
          <p:cNvSpPr>
            <a:spLocks noGrp="1"/>
          </p:cNvSpPr>
          <p:nvPr>
            <p:ph type="body" sz="quarter" idx="14"/>
          </p:nvPr>
        </p:nvSpPr>
        <p:spPr bwMode="auto">
          <a:xfrm>
            <a:off x="214768" y="1779661"/>
            <a:ext cx="8533694" cy="2880319"/>
          </a:xfrm>
          <a:prstGeom prst="rect">
            <a:avLst/>
          </a:prstGeom>
        </p:spPr>
        <p:txBody>
          <a:bodyPr vertOverflow="overflow" horzOverflow="overflow" vert="horz" wrap="square" lIns="91440" tIns="45720" rIns="91440" bIns="45720" numCol="1" spcCol="0" rtlCol="0" fromWordArt="0" anchor="t" anchorCtr="0" forceAA="0" compatLnSpc="0">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marL="305908" indent="-305908">
              <a:buFont typeface="Arial"/>
              <a:buChar char="–"/>
              <a:defRPr/>
            </a:pPr>
            <a:r>
              <a:rPr lang="de-DE" sz="2000" b="0" i="0" u="none" strike="noStrike" cap="none" spc="0">
                <a:solidFill>
                  <a:schemeClr val="tx1"/>
                </a:solidFill>
                <a:latin typeface="TheSans UHH"/>
                <a:ea typeface="TheSans UHH"/>
                <a:cs typeface="TheSans UHH"/>
              </a:rPr>
              <a:t>Alle Fälle sehr unterschiedlich: Intensität, subjektive Wahrnehmung, Akteure, Reaktionen</a:t>
            </a:r>
          </a:p>
          <a:p>
            <a:pPr marL="305908" indent="-305908">
              <a:buFont typeface="Arial"/>
              <a:buChar char="–"/>
              <a:defRPr/>
            </a:pPr>
            <a:r>
              <a:rPr lang="de-DE" sz="2000" b="0" i="0" u="none" strike="noStrike" cap="none" spc="0">
                <a:solidFill>
                  <a:schemeClr val="tx1"/>
                </a:solidFill>
                <a:latin typeface="TheSans UHH"/>
                <a:ea typeface="TheSans UHH"/>
                <a:cs typeface="TheSans UHH"/>
              </a:rPr>
              <a:t>Fall “Angst als Vorwand” einziger Fall, wo keine Gegenstrategien benutzt wurden</a:t>
            </a:r>
            <a:endParaRPr lang="de-DE" sz="2000" b="0" i="0" u="none" strike="noStrike" cap="none" spc="0">
              <a:solidFill>
                <a:schemeClr val="tx1"/>
              </a:solidFill>
              <a:latin typeface="TheSans UHH"/>
              <a:cs typeface="TheSans UHH"/>
            </a:endParaRPr>
          </a:p>
          <a:p>
            <a:pPr marL="305908" indent="-305908">
              <a:buFont typeface="Arial"/>
              <a:buChar char="–"/>
              <a:defRPr/>
            </a:pPr>
            <a:r>
              <a:rPr lang="de-DE" sz="2000" b="0" i="0" u="none" strike="noStrike" cap="none" spc="0">
                <a:solidFill>
                  <a:schemeClr val="tx1"/>
                </a:solidFill>
                <a:latin typeface="TheSans UHH"/>
                <a:ea typeface="TheSans UHH"/>
                <a:cs typeface="TheSans UHH"/>
              </a:rPr>
              <a:t>Fall “Anastasia-Bewegung” zeigt, dass rechtes Gedankengut überall existiert → man kann nicht davon ausgehen, dass Menschen sich aktiv mit solchen Themen auseinandersetzen → Verantwortung der EWB, diese Lücke zu schließen</a:t>
            </a:r>
            <a:endParaRPr/>
          </a:p>
        </p:txBody>
      </p:sp>
      <p:sp>
        <p:nvSpPr>
          <p:cNvPr id="1216413266"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1401943221" name="Foliennummernplatzhalter 3"/>
          <p:cNvSpPr>
            <a:spLocks noGrp="1"/>
          </p:cNvSpPr>
          <p:nvPr>
            <p:ph type="sldNum" sz="quarter" idx="17"/>
          </p:nvPr>
        </p:nvSpPr>
        <p:spPr bwMode="auto"/>
        <p:txBody>
          <a:bodyPr/>
          <a:lstStyle/>
          <a:p>
            <a:pPr>
              <a:defRPr/>
            </a:pPr>
            <a:fld id="{F823FDD6-4280-D774-9BF0-B8E6A9996C38}" type="slidenum">
              <a:rPr lang="de-DE"/>
              <a:t>71</a:t>
            </a:fld>
            <a:endParaRPr 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518187"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t>Zitat Fall 899</a:t>
            </a:r>
          </a:p>
        </p:txBody>
      </p:sp>
      <p:sp>
        <p:nvSpPr>
          <p:cNvPr id="1944852252" name="Textplatzhalter 9"/>
          <p:cNvSpPr>
            <a:spLocks noGrp="1"/>
          </p:cNvSpPr>
          <p:nvPr>
            <p:ph type="body" sz="quarter" idx="14"/>
          </p:nvPr>
        </p:nvSpPr>
        <p:spPr bwMode="auto">
          <a:xfrm>
            <a:off x="214768" y="1779661"/>
            <a:ext cx="8533694" cy="2880319"/>
          </a:xfrm>
          <a:prstGeom prst="rect">
            <a:avLst/>
          </a:prstGeom>
        </p:spPr>
        <p:txBody>
          <a:bodyPr>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a:defRPr/>
            </a:pPr>
            <a:r>
              <a:rPr lang="de-DE" sz="2000" b="0" i="1" u="none" strike="noStrike" cap="none" spc="0" dirty="0">
                <a:solidFill>
                  <a:schemeClr val="tx1"/>
                </a:solidFill>
                <a:latin typeface="TheSans UHH"/>
                <a:ea typeface="TheSans UHH"/>
                <a:cs typeface="TheSans UHH"/>
              </a:rPr>
              <a:t>Welche Gegenmaßnahmen hatten Sie zur Hand, um auf die Einflussnahme zu reagieren?</a:t>
            </a:r>
          </a:p>
          <a:p>
            <a:pPr>
              <a:defRPr/>
            </a:pPr>
            <a:endParaRPr lang="de-DE" sz="2000" b="0" i="0" u="none" strike="noStrike" cap="none" spc="0" dirty="0">
              <a:solidFill>
                <a:schemeClr val="tx1"/>
              </a:solidFill>
              <a:latin typeface="TheSans UHH"/>
              <a:cs typeface="TheSans UHH"/>
            </a:endParaRPr>
          </a:p>
          <a:p>
            <a:pPr>
              <a:defRPr/>
            </a:pPr>
            <a:r>
              <a:rPr lang="de-DE" sz="2000" b="0" i="0" u="none" strike="noStrike" cap="none" spc="0" dirty="0">
                <a:solidFill>
                  <a:schemeClr val="tx1"/>
                </a:solidFill>
                <a:latin typeface="TheSans UHH"/>
                <a:ea typeface="TheSans UHH"/>
                <a:cs typeface="TheSans UHH"/>
              </a:rPr>
              <a:t>„Polizei, Aufklärung, Empowerment des Personals, innere Stärkung und Ermutigung, auf solche Veranstaltungen dennoch </a:t>
            </a:r>
            <a:r>
              <a:rPr lang="de-DE" sz="2000" b="1" i="0" u="none" strike="noStrike" cap="none" spc="0" dirty="0">
                <a:solidFill>
                  <a:schemeClr val="tx1"/>
                </a:solidFill>
                <a:latin typeface="TheSans UHH"/>
                <a:ea typeface="TheSans UHH"/>
                <a:cs typeface="TheSans UHH"/>
              </a:rPr>
              <a:t>nicht zu verzichten</a:t>
            </a:r>
            <a:r>
              <a:rPr lang="de-DE" sz="2000" b="0" i="0" u="none" strike="noStrike" cap="none" spc="0" dirty="0">
                <a:solidFill>
                  <a:schemeClr val="tx1"/>
                </a:solidFill>
                <a:latin typeface="TheSans UHH"/>
                <a:ea typeface="TheSans UHH"/>
                <a:cs typeface="TheSans UHH"/>
              </a:rPr>
              <a:t>!“</a:t>
            </a:r>
            <a:endParaRPr dirty="0"/>
          </a:p>
        </p:txBody>
      </p:sp>
      <p:sp>
        <p:nvSpPr>
          <p:cNvPr id="818472918"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1903213792" name="Foliennummernplatzhalter 3"/>
          <p:cNvSpPr>
            <a:spLocks noGrp="1"/>
          </p:cNvSpPr>
          <p:nvPr>
            <p:ph type="sldNum" sz="quarter" idx="17"/>
          </p:nvPr>
        </p:nvSpPr>
        <p:spPr bwMode="auto"/>
        <p:txBody>
          <a:bodyPr/>
          <a:lstStyle/>
          <a:p>
            <a:pPr>
              <a:defRPr/>
            </a:pPr>
            <a:fld id="{E5696503-AB86-9342-9F41-D4E0D11D6498}" type="slidenum">
              <a:rPr lang="de-DE"/>
              <a:t>72</a:t>
            </a:fld>
            <a:endParaRPr 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platzhalter 1"/>
          <p:cNvSpPr>
            <a:spLocks noGrp="1"/>
          </p:cNvSpPr>
          <p:nvPr>
            <p:ph type="body" sz="quarter" idx="10"/>
          </p:nvPr>
        </p:nvSpPr>
        <p:spPr bwMode="auto"/>
        <p:txBody>
          <a:bodyPr/>
          <a:lstStyle/>
          <a:p>
            <a:pPr>
              <a:defRPr/>
            </a:pPr>
            <a:r>
              <a:rPr lang="de-DE"/>
              <a:t>Prof. Dr. Anke Grotlüschen</a:t>
            </a:r>
            <a:endParaRPr/>
          </a:p>
        </p:txBody>
      </p:sp>
      <p:sp>
        <p:nvSpPr>
          <p:cNvPr id="3" name="Titel 2"/>
          <p:cNvSpPr>
            <a:spLocks noGrp="1"/>
          </p:cNvSpPr>
          <p:nvPr>
            <p:ph type="title"/>
          </p:nvPr>
        </p:nvSpPr>
        <p:spPr bwMode="auto"/>
        <p:txBody>
          <a:bodyPr/>
          <a:lstStyle/>
          <a:p>
            <a:pPr>
              <a:defRPr/>
            </a:pPr>
            <a:r>
              <a:rPr lang="de-DE"/>
              <a:t>Mikro-Ebene</a:t>
            </a:r>
            <a:br>
              <a:rPr lang="de-DE"/>
            </a:br>
            <a:endParaRPr lang="de-DE"/>
          </a:p>
        </p:txBody>
      </p:sp>
      <p:pic>
        <p:nvPicPr>
          <p:cNvPr id="5" name="Grafik 4" descr="Ein Bild, das Blütenblatt, Wirbellose, Biene, Pollen enthält.&#10;&#10;KI-generierte Inhalte können fehlerhaft sein.">
            <a:extLst>
              <a:ext uri="{FF2B5EF4-FFF2-40B4-BE49-F238E27FC236}">
                <a16:creationId xmlns:a16="http://schemas.microsoft.com/office/drawing/2014/main" id="{FC75297E-CBAF-191B-29B2-4CBFF5A802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24837"/>
            <a:ext cx="9144000" cy="245502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highlight>
                  <a:srgbClr val="FFFF00"/>
                </a:highlight>
              </a:rPr>
              <a:t>Zusammenfassung</a:t>
            </a:r>
            <a:r>
              <a:rPr lang="de-DE"/>
              <a:t> Mikro-Ebene</a:t>
            </a:r>
            <a:br>
              <a:rPr lang="de-DE"/>
            </a:br>
            <a:br>
              <a:rPr lang="de-DE"/>
            </a:br>
            <a:endParaRPr lang="de-DE"/>
          </a:p>
        </p:txBody>
      </p:sp>
      <p:sp>
        <p:nvSpPr>
          <p:cNvPr id="3" name="Textplatzhalter 2"/>
          <p:cNvSpPr>
            <a:spLocks noGrp="1"/>
          </p:cNvSpPr>
          <p:nvPr>
            <p:ph type="body" sz="quarter" idx="14"/>
          </p:nvPr>
        </p:nvSpPr>
        <p:spPr bwMode="auto"/>
        <p:txBody>
          <a:bodyPr>
            <a:normAutofit fontScale="77500" lnSpcReduction="20000"/>
          </a:bodyPr>
          <a:lstStyle/>
          <a:p>
            <a:pPr marL="342900" indent="-342900">
              <a:buFont typeface="Arial"/>
              <a:buChar char="•"/>
              <a:defRPr/>
            </a:pPr>
            <a:r>
              <a:rPr lang="de-DE" dirty="0">
                <a:solidFill>
                  <a:schemeClr val="tx2"/>
                </a:solidFill>
              </a:rPr>
              <a:t>Mdl. Bericht Januar 2025: AfD-Wahlpotenzial in hoher Zahl in (z.B. Näh-)Kurs vertreten (Ostdeutschland), einzelne KL kann da nicht argumentieren, Problemlösung gesucht</a:t>
            </a:r>
          </a:p>
          <a:p>
            <a:pPr marL="342900" indent="-342900">
              <a:buFont typeface="Arial"/>
              <a:buChar char="•"/>
              <a:defRPr/>
            </a:pPr>
            <a:r>
              <a:rPr lang="de-DE" dirty="0">
                <a:solidFill>
                  <a:schemeClr val="tx2"/>
                </a:solidFill>
              </a:rPr>
              <a:t>Mdl. Bericht Januar 2025: TN in Acrylmalkurs, „plötzlich wird gesagt, dass…“ Lehrkraft wünscht </a:t>
            </a:r>
            <a:r>
              <a:rPr lang="de-DE" dirty="0" err="1">
                <a:solidFill>
                  <a:schemeClr val="tx2"/>
                </a:solidFill>
              </a:rPr>
              <a:t>FoBi</a:t>
            </a:r>
            <a:r>
              <a:rPr lang="de-DE" dirty="0">
                <a:solidFill>
                  <a:schemeClr val="tx2"/>
                </a:solidFill>
              </a:rPr>
              <a:t> oder kollegiale Fallberatung.</a:t>
            </a:r>
          </a:p>
          <a:p>
            <a:pPr marL="342900" indent="-342900">
              <a:buFont typeface="Arial"/>
              <a:buChar char="•"/>
              <a:defRPr/>
            </a:pPr>
            <a:r>
              <a:rPr lang="de-DE" dirty="0">
                <a:solidFill>
                  <a:schemeClr val="tx2"/>
                </a:solidFill>
              </a:rPr>
              <a:t>AfD-Mitglieder üben als Kursteilnehmende Einfluss aus, indem sie ihre Positionen dort vertreten.</a:t>
            </a:r>
            <a:endParaRPr dirty="0"/>
          </a:p>
          <a:p>
            <a:pPr marL="342900" indent="-342900">
              <a:buFont typeface="Arial"/>
              <a:buChar char="•"/>
              <a:defRPr/>
            </a:pPr>
            <a:r>
              <a:rPr lang="de-DE" dirty="0">
                <a:solidFill>
                  <a:schemeClr val="tx2"/>
                </a:solidFill>
              </a:rPr>
              <a:t>Vermeintlich unpolitische Formate wie Singen im Chor, Eltern- oder Schöffenkurse werden von rechts vereinnahmt.</a:t>
            </a:r>
            <a:endParaRPr dirty="0"/>
          </a:p>
          <a:p>
            <a:pPr marL="342900" indent="-342900">
              <a:buFont typeface="Arial"/>
              <a:buChar char="•"/>
              <a:defRPr/>
            </a:pPr>
            <a:r>
              <a:rPr lang="de-DE" dirty="0">
                <a:solidFill>
                  <a:schemeClr val="tx2"/>
                </a:solidFill>
              </a:rPr>
              <a:t>Esoterische Angebote (Astrologie) unter dem Deckmantel seriöser Kurse (z.B. Yoga)</a:t>
            </a:r>
            <a:endParaRPr dirty="0"/>
          </a:p>
          <a:p>
            <a:pPr marL="342900" indent="-342900">
              <a:buFont typeface="Arial"/>
              <a:buChar char="•"/>
              <a:defRPr/>
            </a:pPr>
            <a:r>
              <a:rPr lang="de-DE" dirty="0">
                <a:solidFill>
                  <a:schemeClr val="tx2"/>
                </a:solidFill>
              </a:rPr>
              <a:t>Hass-Kommentare und Falschmeldungen auf Social-Media-Kanälen zu Themen wie Alphabetisierung und Grundbildung oder leichte Sprache.</a:t>
            </a:r>
            <a:endParaRPr dirty="0"/>
          </a:p>
          <a:p>
            <a:pPr marL="342900" indent="-342900">
              <a:buFont typeface="Arial"/>
              <a:buChar char="•"/>
              <a:defRPr/>
            </a:pPr>
            <a:r>
              <a:rPr lang="de-DE" dirty="0">
                <a:solidFill>
                  <a:schemeClr val="tx2"/>
                </a:solidFill>
              </a:rPr>
              <a:t>Lehrende in Hochschule und Weiterbildung werden als „links“ und „schwächlich“ diskreditiert, ggf. kommt es zu „</a:t>
            </a:r>
            <a:r>
              <a:rPr lang="de-DE" dirty="0" err="1">
                <a:solidFill>
                  <a:schemeClr val="tx2"/>
                </a:solidFill>
              </a:rPr>
              <a:t>witch</a:t>
            </a:r>
            <a:r>
              <a:rPr lang="de-DE" dirty="0">
                <a:solidFill>
                  <a:schemeClr val="tx2"/>
                </a:solidFill>
              </a:rPr>
              <a:t> </a:t>
            </a:r>
            <a:r>
              <a:rPr lang="de-DE" dirty="0" err="1">
                <a:solidFill>
                  <a:schemeClr val="tx2"/>
                </a:solidFill>
              </a:rPr>
              <a:t>hunts</a:t>
            </a:r>
            <a:r>
              <a:rPr lang="de-DE" dirty="0">
                <a:solidFill>
                  <a:schemeClr val="tx2"/>
                </a:solidFill>
              </a:rPr>
              <a:t>“ </a:t>
            </a:r>
            <a:r>
              <a:rPr lang="de-DE" sz="1100" dirty="0">
                <a:solidFill>
                  <a:schemeClr val="tx2"/>
                </a:solidFill>
              </a:rPr>
              <a:t> (Hussain &amp; Yunus, 2021, UK, Brazil, Israel)</a:t>
            </a:r>
            <a:endParaRPr dirty="0"/>
          </a:p>
          <a:p>
            <a:pPr marL="342900" indent="-342900">
              <a:buFont typeface="Arial"/>
              <a:buChar char="•"/>
              <a:defRPr/>
            </a:pPr>
            <a:endParaRPr lang="de-DE" dirty="0">
              <a:solidFill>
                <a:schemeClr val="tx2"/>
              </a:solidFill>
            </a:endParaRPr>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74</a:t>
            </a:fld>
            <a:endParaRPr 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Erfahrungen aus der kommunalen und Programmplanungsarbeit der VHS</a:t>
            </a:r>
            <a:endParaRPr/>
          </a:p>
        </p:txBody>
      </p:sp>
      <p:sp>
        <p:nvSpPr>
          <p:cNvPr id="3" name="Textplatzhalter 2"/>
          <p:cNvSpPr>
            <a:spLocks noGrp="1"/>
          </p:cNvSpPr>
          <p:nvPr>
            <p:ph type="body" sz="quarter" idx="14"/>
          </p:nvPr>
        </p:nvSpPr>
        <p:spPr bwMode="auto"/>
        <p:txBody>
          <a:bodyPr>
            <a:normAutofit fontScale="92500" lnSpcReduction="20000"/>
          </a:bodyPr>
          <a:lstStyle/>
          <a:p>
            <a:pPr>
              <a:defRPr/>
            </a:pPr>
            <a:endParaRPr lang="de-DE" dirty="0"/>
          </a:p>
          <a:p>
            <a:pPr>
              <a:defRPr/>
            </a:pPr>
            <a:endParaRPr lang="de-DE" dirty="0"/>
          </a:p>
          <a:p>
            <a:pPr marL="342900" indent="-342900">
              <a:buFont typeface="Arial"/>
              <a:buChar char="•"/>
              <a:defRPr/>
            </a:pPr>
            <a:r>
              <a:rPr lang="de-DE" dirty="0"/>
              <a:t>Elternkurs wird durch völkisches Elternangebot eingenommen</a:t>
            </a:r>
            <a:endParaRPr dirty="0"/>
          </a:p>
          <a:p>
            <a:pPr marL="342900" lvl="0" indent="-342900">
              <a:spcBef>
                <a:spcPts val="0"/>
              </a:spcBef>
              <a:buFont typeface="Arial"/>
              <a:buChar char="•"/>
              <a:defRPr/>
            </a:pPr>
            <a:r>
              <a:rPr lang="de-DE" dirty="0"/>
              <a:t>Volkshochschulen machen Info-Veranstaltungen zu Schöffen; </a:t>
            </a:r>
            <a:br>
              <a:rPr lang="de-DE" dirty="0"/>
            </a:br>
            <a:r>
              <a:rPr lang="de-DE" dirty="0"/>
              <a:t>Wahl und Schulungen wird von der AfD missbraucht</a:t>
            </a:r>
            <a:endParaRPr dirty="0"/>
          </a:p>
          <a:p>
            <a:pPr marL="342900" lvl="0" indent="-342900">
              <a:spcBef>
                <a:spcPts val="0"/>
              </a:spcBef>
              <a:buFont typeface="Arial"/>
              <a:buChar char="•"/>
              <a:defRPr/>
            </a:pPr>
            <a:r>
              <a:rPr lang="de-DE" dirty="0"/>
              <a:t>Aber auch: Osteuropäisch sozialisierte Integrationskursleitungen treffen auf syrische sozialisierte Geflüchtete</a:t>
            </a:r>
          </a:p>
          <a:p>
            <a:pPr marL="342900" lvl="0" indent="-342900">
              <a:spcBef>
                <a:spcPts val="0"/>
              </a:spcBef>
              <a:buFont typeface="Arial"/>
              <a:buChar char="•"/>
              <a:defRPr/>
            </a:pPr>
            <a:r>
              <a:rPr lang="de-DE" dirty="0"/>
              <a:t>Mündlicher Bericht über einen VHS-Kurs zu Renten: Lehrkraft habe gesagt, man solle die demokratischen Parteien nicht wählen, weil sie das Renteneintrittsalter hochsetzen werden. Teilnehmerin hat Vorfall gemeldet, Honorarkraft hört mit Angebot auf.</a:t>
            </a:r>
          </a:p>
          <a:p>
            <a:pPr>
              <a:defRPr/>
            </a:pPr>
            <a:endParaRPr lang="de-DE" dirty="0"/>
          </a:p>
          <a:p>
            <a:pPr>
              <a:defRPr/>
            </a:pPr>
            <a:endParaRPr lang="de-DE"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75</a:t>
            </a:fld>
            <a:endParaRPr 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Mikro-Ebene</a:t>
            </a:r>
            <a:br>
              <a:rPr lang="de-DE"/>
            </a:br>
            <a:br>
              <a:rPr lang="de-DE"/>
            </a:br>
            <a:endParaRPr lang="de-DE"/>
          </a:p>
        </p:txBody>
      </p:sp>
      <p:sp>
        <p:nvSpPr>
          <p:cNvPr id="3" name="Textplatzhalter 2"/>
          <p:cNvSpPr>
            <a:spLocks noGrp="1"/>
          </p:cNvSpPr>
          <p:nvPr>
            <p:ph type="body" sz="quarter" idx="14"/>
          </p:nvPr>
        </p:nvSpPr>
        <p:spPr bwMode="auto"/>
        <p:txBody>
          <a:bodyPr>
            <a:normAutofit fontScale="92500" lnSpcReduction="20000"/>
          </a:bodyPr>
          <a:lstStyle/>
          <a:p>
            <a:pPr>
              <a:defRPr/>
            </a:pPr>
            <a:r>
              <a:rPr lang="de-DE">
                <a:solidFill>
                  <a:schemeClr val="tx2"/>
                </a:solidFill>
              </a:rPr>
              <a:t>AfD-Mitglieder in der Veranstaltung</a:t>
            </a:r>
            <a:endParaRPr/>
          </a:p>
          <a:p>
            <a:pPr marL="342900" indent="-342900">
              <a:buFont typeface="Wingdings"/>
              <a:buChar char="Ø"/>
              <a:defRPr/>
            </a:pPr>
            <a:r>
              <a:rPr lang="de-DE">
                <a:solidFill>
                  <a:schemeClr val="tx2"/>
                </a:solidFill>
              </a:rPr>
              <a:t>Mögliche Reaktionen: aufklärende Rundschreiben, Handreichungen, Einstellungsregularien, Hausverweise, Einschalten der Exekutive </a:t>
            </a:r>
            <a:endParaRPr/>
          </a:p>
          <a:p>
            <a:pPr marL="342900" indent="-342900">
              <a:buFont typeface="Wingdings"/>
              <a:buChar char="Ø"/>
              <a:defRPr/>
            </a:pPr>
            <a:r>
              <a:rPr lang="de-DE">
                <a:solidFill>
                  <a:schemeClr val="tx2"/>
                </a:solidFill>
              </a:rPr>
              <a:t>Teilnahmeverträge mit Verpflichtung auf Vielfalt</a:t>
            </a:r>
            <a:endParaRPr/>
          </a:p>
          <a:p>
            <a:pPr>
              <a:defRPr/>
            </a:pPr>
            <a:endParaRPr lang="de-DE">
              <a:solidFill>
                <a:schemeClr val="tx2"/>
              </a:solidFill>
            </a:endParaRPr>
          </a:p>
          <a:p>
            <a:pPr>
              <a:defRPr/>
            </a:pPr>
            <a:r>
              <a:rPr lang="de-DE">
                <a:solidFill>
                  <a:schemeClr val="tx2"/>
                </a:solidFill>
              </a:rPr>
              <a:t>Querdenkende Yoga-Kursleiterin oder schwarzbraune Lieder wählende Chorleiterin?</a:t>
            </a:r>
            <a:endParaRPr/>
          </a:p>
          <a:p>
            <a:pPr marL="342900" indent="-342900">
              <a:buFont typeface="Wingdings"/>
              <a:buChar char="Ø"/>
              <a:defRPr/>
            </a:pPr>
            <a:r>
              <a:rPr lang="de-DE">
                <a:solidFill>
                  <a:schemeClr val="tx2"/>
                </a:solidFill>
              </a:rPr>
              <a:t>Kursleitungsverträge mit Verpflichtung auf Vielfalt</a:t>
            </a:r>
            <a:endParaRPr/>
          </a:p>
          <a:p>
            <a:pPr marL="342900" indent="-342900">
              <a:buFont typeface="Wingdings"/>
              <a:buChar char="Ø"/>
              <a:defRPr/>
            </a:pPr>
            <a:endParaRPr lang="de-DE">
              <a:solidFill>
                <a:schemeClr val="tx2"/>
              </a:solidFill>
            </a:endParaRPr>
          </a:p>
          <a:p>
            <a:pPr>
              <a:defRPr/>
            </a:pPr>
            <a:r>
              <a:rPr lang="de-DE">
                <a:solidFill>
                  <a:schemeClr val="tx2"/>
                </a:solidFill>
              </a:rPr>
              <a:t>Lehrende in Hochschule und Weiterbildung werden als „links“ und „schwächlich“ diskreditiert, ggf. kommt es zu „witch hunts“  (Hussain &amp; Yunus, 2021, UK, Brazil, Israel)</a:t>
            </a:r>
            <a:endParaRPr/>
          </a:p>
          <a:p>
            <a:pPr marL="342900" indent="-342900">
              <a:buFont typeface="Wingdings"/>
              <a:buChar char="Ø"/>
              <a:defRPr/>
            </a:pPr>
            <a:endParaRPr lang="de-DE">
              <a:solidFill>
                <a:schemeClr val="tx2"/>
              </a:solidFill>
            </a:endParaRPr>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76</a:t>
            </a:fld>
            <a:endParaRPr 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Alphabetisierung wird diskreditiert</a:t>
            </a:r>
            <a:br>
              <a:rPr lang="de-DE"/>
            </a:br>
            <a:endParaRPr lang="de-DE"/>
          </a:p>
        </p:txBody>
      </p:sp>
      <p:sp>
        <p:nvSpPr>
          <p:cNvPr id="3" name="Textplatzhalter 2"/>
          <p:cNvSpPr>
            <a:spLocks noGrp="1"/>
          </p:cNvSpPr>
          <p:nvPr>
            <p:ph type="body" sz="quarter" idx="14"/>
          </p:nvPr>
        </p:nvSpPr>
        <p:spPr bwMode="auto">
          <a:xfrm>
            <a:off x="214769" y="1779662"/>
            <a:ext cx="6301447" cy="2880320"/>
          </a:xfrm>
        </p:spPr>
        <p:txBody>
          <a:bodyPr>
            <a:normAutofit fontScale="85000" lnSpcReduction="10000"/>
          </a:bodyPr>
          <a:lstStyle/>
          <a:p>
            <a:pPr>
              <a:defRPr/>
            </a:pPr>
            <a:endParaRPr lang="de-DE"/>
          </a:p>
          <a:p>
            <a:pPr>
              <a:defRPr/>
            </a:pPr>
            <a:r>
              <a:rPr lang="de-DE"/>
              <a:t>X: „Im besten Deutschland liegt die Analphabeten-Quote </a:t>
            </a:r>
            <a:br>
              <a:rPr lang="de-DE"/>
            </a:br>
            <a:r>
              <a:rPr lang="de-DE"/>
              <a:t>bei ca. 12%. (…) Übrigens, im deutschen Kaiserreich (1871-1918) </a:t>
            </a:r>
            <a:br>
              <a:rPr lang="de-DE"/>
            </a:br>
            <a:r>
              <a:rPr lang="de-DE"/>
              <a:t>betrug sie weniger als 1% und Analphabetismus galt als </a:t>
            </a:r>
            <a:br>
              <a:rPr lang="de-DE"/>
            </a:br>
            <a:r>
              <a:rPr lang="de-DE"/>
              <a:t>überwunden“ - 7.400 Likes, Hasskommentare (gegen Zuwanderung, Behinderung, Bildungspolitik, Lehrkräfte)</a:t>
            </a:r>
            <a:endParaRPr/>
          </a:p>
          <a:p>
            <a:pPr>
              <a:defRPr/>
            </a:pPr>
            <a:endParaRPr lang="de-DE"/>
          </a:p>
          <a:p>
            <a:pPr>
              <a:defRPr/>
            </a:pPr>
            <a:r>
              <a:rPr lang="de-DE"/>
              <a:t>„wenn wir die LEO-Zahlen auf unserem Facebook-Kanal nennen, dann müssen wir meist jeden zweiten Kommentar ausblenden, weil dann nur noch gebasht wird: auf Flüchtlinge, auf die Grünen, auf die Ampel“</a:t>
            </a:r>
            <a:r>
              <a:rPr lang="de-DE" sz="1400"/>
              <a:t>(Pressereferentin der Alphadekade, Mail vom 9.9.2024)</a:t>
            </a:r>
            <a:endParaRPr/>
          </a:p>
          <a:p>
            <a:pPr>
              <a:defRPr/>
            </a:pPr>
            <a:endParaRPr lang="de-DE" sz="2600">
              <a:solidFill>
                <a:srgbClr val="FF0000"/>
              </a:solidFill>
            </a:endParaRPr>
          </a:p>
          <a:p>
            <a:pPr>
              <a:defRPr/>
            </a:pPr>
            <a:endParaRPr lang="de-DE"/>
          </a:p>
          <a:p>
            <a:pPr>
              <a:defRPr/>
            </a:pPr>
            <a:endParaRPr lang="de-DE"/>
          </a:p>
          <a:p>
            <a:pPr>
              <a:defRPr/>
            </a:pPr>
            <a:endParaRPr lang="de-DE"/>
          </a:p>
        </p:txBody>
      </p:sp>
      <p:sp>
        <p:nvSpPr>
          <p:cNvPr id="4" name="Datumsplatzhalter 3"/>
          <p:cNvSpPr>
            <a:spLocks noGrp="1"/>
          </p:cNvSpPr>
          <p:nvPr>
            <p:ph type="dt" sz="half" idx="15"/>
          </p:nvPr>
        </p:nvSpPr>
        <p:spPr bwMode="auto"/>
        <p:txBody>
          <a:bodyPr/>
          <a:lstStyle/>
          <a:p>
            <a:pPr>
              <a:defRPr/>
            </a:pPr>
            <a:r>
              <a:rPr lang="de-DE"/>
              <a:t>06.11.2024</a:t>
            </a:r>
            <a:endParaRPr/>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77</a:t>
            </a:fld>
            <a:endParaRPr lang="de-DE"/>
          </a:p>
        </p:txBody>
      </p:sp>
      <p:pic>
        <p:nvPicPr>
          <p:cNvPr id="9" name="Grafik 8" descr="Ein Bild, das Text, Kleidung, Menschliches Gesicht, Screenshot enthält.&#10;&#10;KI-generierte Inhalte können fehlerhaft sein.">
            <a:extLst>
              <a:ext uri="{FF2B5EF4-FFF2-40B4-BE49-F238E27FC236}">
                <a16:creationId xmlns:a16="http://schemas.microsoft.com/office/drawing/2014/main" id="{FBECEBF8-6B88-DCA0-46DB-827CE4144A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61908" y="2029716"/>
            <a:ext cx="2554778" cy="2380211"/>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Datumsplatzhalter 1"/>
          <p:cNvSpPr>
            <a:spLocks noGrp="1"/>
          </p:cNvSpPr>
          <p:nvPr>
            <p:ph type="dt" sz="half" idx="10"/>
          </p:nvPr>
        </p:nvSpPr>
        <p:spPr bwMode="auto"/>
        <p:txBody>
          <a:bodyPr/>
          <a:lstStyle/>
          <a:p>
            <a:pPr>
              <a:defRPr/>
            </a:pPr>
            <a:fld id="{B72907C4-1EFD-4528-9837-F1C8695AF08E}" type="datetime1">
              <a:rPr lang="de-DE"/>
              <a:t>03.07.2025</a:t>
            </a:fld>
            <a:endParaRPr lang="de-DE"/>
          </a:p>
        </p:txBody>
      </p:sp>
      <p:sp>
        <p:nvSpPr>
          <p:cNvPr id="4" name="Foliennummernplatzhalter 3"/>
          <p:cNvSpPr>
            <a:spLocks noGrp="1"/>
          </p:cNvSpPr>
          <p:nvPr>
            <p:ph type="sldNum" sz="quarter" idx="12"/>
          </p:nvPr>
        </p:nvSpPr>
        <p:spPr bwMode="auto"/>
        <p:txBody>
          <a:bodyPr/>
          <a:lstStyle/>
          <a:p>
            <a:pPr>
              <a:defRPr/>
            </a:pPr>
            <a:fld id="{9F4979F9-0711-4F61-AD09-180430C22961}" type="slidenum">
              <a:rPr lang="de-DE"/>
              <a:t>78</a:t>
            </a:fld>
            <a:endParaRPr lang="de-DE"/>
          </a:p>
        </p:txBody>
      </p:sp>
      <p:sp>
        <p:nvSpPr>
          <p:cNvPr id="3" name="Textfeld 2"/>
          <p:cNvSpPr txBox="1"/>
          <p:nvPr/>
        </p:nvSpPr>
        <p:spPr bwMode="auto">
          <a:xfrm>
            <a:off x="2827307" y="178957"/>
            <a:ext cx="3240360" cy="1200329"/>
          </a:xfrm>
          <a:prstGeom prst="rect">
            <a:avLst/>
          </a:prstGeom>
          <a:noFill/>
        </p:spPr>
        <p:txBody>
          <a:bodyPr wrap="square" rtlCol="0">
            <a:spAutoFit/>
          </a:bodyPr>
          <a:lstStyle/>
          <a:p>
            <a:pPr>
              <a:defRPr/>
            </a:pPr>
            <a:r>
              <a:rPr lang="de-DE"/>
              <a:t>Mikro-Ebene: Kommentare zu Social-Media Kampagne des BMBF, Hasskommentare werden gelöscht.</a:t>
            </a:r>
            <a:endParaRPr/>
          </a:p>
        </p:txBody>
      </p:sp>
      <p:pic>
        <p:nvPicPr>
          <p:cNvPr id="10" name="Grafik 9" descr="Ein Bild, das Text, Computer, Menschliches Gesicht, Kleidung enthält.&#10;&#10;KI-generierte Inhalte können fehlerhaft sein.">
            <a:extLst>
              <a:ext uri="{FF2B5EF4-FFF2-40B4-BE49-F238E27FC236}">
                <a16:creationId xmlns:a16="http://schemas.microsoft.com/office/drawing/2014/main" id="{6BAFB4A9-B46A-48AF-E934-BE58250AF410}"/>
              </a:ext>
            </a:extLst>
          </p:cNvPr>
          <p:cNvPicPr>
            <a:picLocks noChangeAspect="1"/>
          </p:cNvPicPr>
          <p:nvPr/>
        </p:nvPicPr>
        <p:blipFill>
          <a:blip r:embed="rId3"/>
          <a:stretch>
            <a:fillRect/>
          </a:stretch>
        </p:blipFill>
        <p:spPr>
          <a:xfrm>
            <a:off x="35590" y="1192784"/>
            <a:ext cx="2883170" cy="3913308"/>
          </a:xfrm>
          <a:prstGeom prst="rect">
            <a:avLst/>
          </a:prstGeom>
        </p:spPr>
      </p:pic>
      <p:pic>
        <p:nvPicPr>
          <p:cNvPr id="16" name="Grafik 15" descr="Ein Bild, das Text, Screenshot, Website, Webseite enthält.&#10;&#10;KI-generierte Inhalte können fehlerhaft sein.">
            <a:extLst>
              <a:ext uri="{FF2B5EF4-FFF2-40B4-BE49-F238E27FC236}">
                <a16:creationId xmlns:a16="http://schemas.microsoft.com/office/drawing/2014/main" id="{9D6FD481-3AD9-B1D4-356E-EE78FCEB3DC5}"/>
              </a:ext>
            </a:extLst>
          </p:cNvPr>
          <p:cNvPicPr>
            <a:picLocks noChangeAspect="1"/>
          </p:cNvPicPr>
          <p:nvPr/>
        </p:nvPicPr>
        <p:blipFill>
          <a:blip r:embed="rId4"/>
          <a:stretch>
            <a:fillRect/>
          </a:stretch>
        </p:blipFill>
        <p:spPr>
          <a:xfrm>
            <a:off x="2903218" y="2097386"/>
            <a:ext cx="6046732" cy="3029461"/>
          </a:xfrm>
          <a:prstGeom prst="rect">
            <a:avLst/>
          </a:prstGeom>
        </p:spPr>
      </p:pic>
      <p:pic>
        <p:nvPicPr>
          <p:cNvPr id="18" name="Grafik 17" descr="Ein Bild, das Text, Pflanze, Screenshot, Baum enthält.&#10;&#10;KI-generierte Inhalte können fehlerhaft sein.">
            <a:extLst>
              <a:ext uri="{FF2B5EF4-FFF2-40B4-BE49-F238E27FC236}">
                <a16:creationId xmlns:a16="http://schemas.microsoft.com/office/drawing/2014/main" id="{7D09102C-10B2-86F0-5563-DF5F2ADDD222}"/>
              </a:ext>
            </a:extLst>
          </p:cNvPr>
          <p:cNvPicPr>
            <a:picLocks noChangeAspect="1"/>
          </p:cNvPicPr>
          <p:nvPr/>
        </p:nvPicPr>
        <p:blipFill>
          <a:blip r:embed="rId5"/>
          <a:stretch>
            <a:fillRect/>
          </a:stretch>
        </p:blipFill>
        <p:spPr>
          <a:xfrm>
            <a:off x="6298736" y="0"/>
            <a:ext cx="2846597" cy="2200474"/>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sz="2800" b="1" i="0" u="none" strike="noStrike" dirty="0">
                <a:solidFill>
                  <a:srgbClr val="000000"/>
                </a:solidFill>
                <a:highlight>
                  <a:srgbClr val="00FF00"/>
                </a:highlight>
                <a:latin typeface="Calibri"/>
              </a:rPr>
              <a:t>Gegenstrategie</a:t>
            </a:r>
            <a:r>
              <a:rPr lang="de-DE" sz="2800" b="1" i="0" u="none" strike="noStrike" dirty="0">
                <a:solidFill>
                  <a:srgbClr val="000000"/>
                </a:solidFill>
                <a:latin typeface="Calibri"/>
              </a:rPr>
              <a:t>: Antidiskriminierungsregeln </a:t>
            </a:r>
            <a:br>
              <a:rPr lang="de-DE" sz="2800" b="1" i="0" u="none" strike="noStrike" dirty="0">
                <a:solidFill>
                  <a:srgbClr val="000000"/>
                </a:solidFill>
                <a:latin typeface="Calibri"/>
              </a:rPr>
            </a:br>
            <a:r>
              <a:rPr lang="de-DE" sz="2800" b="1" i="0" u="none" strike="noStrike" dirty="0">
                <a:solidFill>
                  <a:srgbClr val="000000"/>
                </a:solidFill>
                <a:latin typeface="Calibri"/>
              </a:rPr>
              <a:t>(Code of Conduct - Beispiel)</a:t>
            </a:r>
            <a:br>
              <a:rPr lang="de-DE" dirty="0"/>
            </a:br>
            <a:endParaRPr lang="de-DE" dirty="0"/>
          </a:p>
        </p:txBody>
      </p:sp>
      <p:sp>
        <p:nvSpPr>
          <p:cNvPr id="3" name="Textplatzhalter 2"/>
          <p:cNvSpPr>
            <a:spLocks noGrp="1"/>
          </p:cNvSpPr>
          <p:nvPr>
            <p:ph type="body" sz="quarter" idx="14"/>
          </p:nvPr>
        </p:nvSpPr>
        <p:spPr bwMode="auto">
          <a:xfrm>
            <a:off x="214769" y="2067694"/>
            <a:ext cx="6301447" cy="2880320"/>
          </a:xfrm>
        </p:spPr>
        <p:txBody>
          <a:bodyPr>
            <a:normAutofit fontScale="77500" lnSpcReduction="20000"/>
          </a:bodyPr>
          <a:lstStyle/>
          <a:p>
            <a:pPr algn="l">
              <a:defRPr/>
            </a:pPr>
            <a:endParaRPr lang="de-DE" sz="1800" b="0" i="0" u="none" strike="noStrike" dirty="0">
              <a:solidFill>
                <a:srgbClr val="000000"/>
              </a:solidFill>
              <a:latin typeface="Calibri"/>
            </a:endParaRPr>
          </a:p>
          <a:p>
            <a:pPr>
              <a:defRPr/>
            </a:pPr>
            <a:r>
              <a:rPr lang="de-DE" sz="1800" b="0" i="0" u="none" strike="noStrike" dirty="0">
                <a:solidFill>
                  <a:srgbClr val="000000"/>
                </a:solidFill>
                <a:latin typeface="Calibri"/>
              </a:rPr>
              <a:t>„Den Veranstaltenden ist ein respektvolles und diskriminierungsfreies Miteinander sehr wichtig. Störungen oder Beleidigungen führen zum Ausschluss aus der Veranstaltung. Die Veranstaltenden behalten sich vor, von ihrem Hausrecht Gebrauch zu machen und Personen, die rechtsextremen Parteien oder Organisationen angehören, der rechtsextremen Szene zuzuordnen sind oder bereits in der Vergangenheit durch rassistische, nationalistische, antisemitische oder sonstige menschenverachtende Äußerungen in Erscheinung getreten sind, den Zutritt zur Veranstaltung zu verwehren oder von dieser auszuschließen.“</a:t>
            </a:r>
            <a:r>
              <a:rPr lang="de-DE" sz="1800" b="0" i="1" u="none" strike="noStrike" dirty="0">
                <a:solidFill>
                  <a:srgbClr val="000000"/>
                </a:solidFill>
                <a:latin typeface="Calibri"/>
              </a:rPr>
              <a:t> </a:t>
            </a:r>
          </a:p>
          <a:p>
            <a:pPr>
              <a:defRPr/>
            </a:pPr>
            <a:endParaRPr lang="de-DE" sz="1800" i="1" dirty="0">
              <a:solidFill>
                <a:srgbClr val="000000"/>
              </a:solidFill>
              <a:latin typeface="Calibri"/>
            </a:endParaRPr>
          </a:p>
          <a:p>
            <a:pPr>
              <a:defRPr/>
            </a:pPr>
            <a:r>
              <a:rPr lang="de-DE" sz="1800" i="1" dirty="0">
                <a:solidFill>
                  <a:srgbClr val="000000"/>
                </a:solidFill>
                <a:latin typeface="Calibri"/>
              </a:rPr>
              <a:t>Der Passus steht am Ende der </a:t>
            </a:r>
            <a:r>
              <a:rPr lang="de-DE" sz="1800" b="1" i="1" dirty="0">
                <a:solidFill>
                  <a:srgbClr val="000000"/>
                </a:solidFill>
                <a:latin typeface="Calibri"/>
              </a:rPr>
              <a:t>Einladung zum Fachgespräch Demokratische Raumaneignung als Strategie gegen Rechts </a:t>
            </a:r>
            <a:r>
              <a:rPr lang="de-DE" sz="1800" i="1" dirty="0">
                <a:solidFill>
                  <a:srgbClr val="000000"/>
                </a:solidFill>
                <a:latin typeface="Calibri"/>
              </a:rPr>
              <a:t>Eine Veranstaltung des Kulturbüro Sachsen e.V. in Kooperation mit Limbach für Alle</a:t>
            </a:r>
            <a:endParaRPr lang="de-DE" sz="1800" i="1" dirty="0"/>
          </a:p>
          <a:p>
            <a:pPr>
              <a:defRPr/>
            </a:pPr>
            <a:br>
              <a:rPr lang="de-DE" sz="2600" dirty="0"/>
            </a:br>
            <a:endParaRPr lang="de-DE" sz="2600" dirty="0"/>
          </a:p>
          <a:p>
            <a:pPr>
              <a:defRPr/>
            </a:pPr>
            <a:endParaRPr lang="de-DE" dirty="0"/>
          </a:p>
          <a:p>
            <a:pPr>
              <a:defRPr/>
            </a:pPr>
            <a:endParaRPr lang="de-DE" dirty="0"/>
          </a:p>
          <a:p>
            <a:pPr>
              <a:defRPr/>
            </a:pPr>
            <a:endParaRPr lang="de-DE" dirty="0"/>
          </a:p>
        </p:txBody>
      </p:sp>
      <p:sp>
        <p:nvSpPr>
          <p:cNvPr id="4" name="Datumsplatzhalter 3"/>
          <p:cNvSpPr>
            <a:spLocks noGrp="1"/>
          </p:cNvSpPr>
          <p:nvPr>
            <p:ph type="dt" sz="half" idx="15"/>
          </p:nvPr>
        </p:nvSpPr>
        <p:spPr bwMode="auto"/>
        <p:txBody>
          <a:bodyPr/>
          <a:lstStyle/>
          <a:p>
            <a:pPr>
              <a:defRPr/>
            </a:pPr>
            <a:r>
              <a:rPr lang="de-DE"/>
              <a:t>06.11.2024</a:t>
            </a:r>
            <a:endParaRPr/>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79</a:t>
            </a:fld>
            <a:endParaRPr 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solidFill>
                  <a:schemeClr val="tx2"/>
                </a:solidFill>
                <a:highlight>
                  <a:srgbClr val="00FF00"/>
                </a:highlight>
              </a:rPr>
              <a:t>Gegenstrategien</a:t>
            </a:r>
            <a:endParaRPr lang="de-DE">
              <a:highlight>
                <a:srgbClr val="00FF00"/>
              </a:highlight>
            </a:endParaRPr>
          </a:p>
        </p:txBody>
      </p:sp>
      <p:sp>
        <p:nvSpPr>
          <p:cNvPr id="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75000" lnSpcReduction="20000"/>
          </a:bodyPr>
          <a:lstStyle/>
          <a:p>
            <a:pPr marL="342900" indent="-342900" algn="l">
              <a:lnSpc>
                <a:spcPct val="80000"/>
              </a:lnSpc>
              <a:spcBef>
                <a:spcPts val="0"/>
              </a:spcBef>
              <a:spcAft>
                <a:spcPts val="283"/>
              </a:spcAft>
              <a:buFont typeface="Arial"/>
              <a:buChar char="•"/>
              <a:defRPr/>
            </a:pPr>
            <a:r>
              <a:rPr lang="de-DE" dirty="0" err="1">
                <a:solidFill>
                  <a:schemeClr val="tx2"/>
                </a:solidFill>
              </a:rPr>
              <a:t>Hate</a:t>
            </a:r>
            <a:r>
              <a:rPr lang="de-DE" dirty="0">
                <a:solidFill>
                  <a:schemeClr val="tx2"/>
                </a:solidFill>
              </a:rPr>
              <a:t> Speech melden, </a:t>
            </a:r>
            <a:r>
              <a:rPr lang="de-DE" dirty="0" err="1">
                <a:solidFill>
                  <a:schemeClr val="tx2"/>
                </a:solidFill>
              </a:rPr>
              <a:t>HateAid</a:t>
            </a:r>
            <a:r>
              <a:rPr lang="de-DE" dirty="0">
                <a:solidFill>
                  <a:schemeClr val="tx2"/>
                </a:solidFill>
              </a:rPr>
              <a:t> etc. folgen, Faktenchecks / Counter-Speech unterstützen (Rechte blocken heißt auch Promote </a:t>
            </a:r>
            <a:r>
              <a:rPr lang="de-DE" dirty="0" err="1">
                <a:solidFill>
                  <a:schemeClr val="tx2"/>
                </a:solidFill>
              </a:rPr>
              <a:t>your</a:t>
            </a:r>
            <a:r>
              <a:rPr lang="de-DE" dirty="0">
                <a:solidFill>
                  <a:schemeClr val="tx2"/>
                </a:solidFill>
              </a:rPr>
              <a:t> Peers)</a:t>
            </a:r>
            <a:endParaRPr dirty="0"/>
          </a:p>
          <a:p>
            <a:pPr marL="342900" indent="-342900" algn="l">
              <a:lnSpc>
                <a:spcPct val="80000"/>
              </a:lnSpc>
              <a:spcBef>
                <a:spcPts val="0"/>
              </a:spcBef>
              <a:spcAft>
                <a:spcPts val="283"/>
              </a:spcAft>
              <a:buFont typeface="Arial"/>
              <a:buChar char="•"/>
              <a:defRPr/>
            </a:pPr>
            <a:r>
              <a:rPr lang="de-DE" dirty="0">
                <a:solidFill>
                  <a:schemeClr val="tx2"/>
                </a:solidFill>
              </a:rPr>
              <a:t>Antidiskriminierungsregeln (Code of Conduct) als Aushang oder im Ankündigungstext</a:t>
            </a:r>
            <a:endParaRPr dirty="0"/>
          </a:p>
          <a:p>
            <a:pPr marL="342900" indent="-342900" algn="l">
              <a:lnSpc>
                <a:spcPct val="80000"/>
              </a:lnSpc>
              <a:spcBef>
                <a:spcPts val="0"/>
              </a:spcBef>
              <a:spcAft>
                <a:spcPts val="283"/>
              </a:spcAft>
              <a:buFont typeface="Arial"/>
              <a:buChar char="•"/>
              <a:defRPr/>
            </a:pPr>
            <a:r>
              <a:rPr lang="de-DE" dirty="0">
                <a:solidFill>
                  <a:schemeClr val="tx2"/>
                </a:solidFill>
              </a:rPr>
              <a:t>Handreichungen, Fortbildungen, Tagungen, Nachbesprechungen</a:t>
            </a:r>
            <a:endParaRPr dirty="0"/>
          </a:p>
          <a:p>
            <a:pPr marL="342900" indent="-342900" algn="l">
              <a:lnSpc>
                <a:spcPct val="80000"/>
              </a:lnSpc>
              <a:spcBef>
                <a:spcPts val="0"/>
              </a:spcBef>
              <a:spcAft>
                <a:spcPts val="283"/>
              </a:spcAft>
              <a:buFont typeface="Arial"/>
              <a:buChar char="•"/>
              <a:defRPr/>
            </a:pPr>
            <a:r>
              <a:rPr lang="de-DE" dirty="0" err="1">
                <a:solidFill>
                  <a:schemeClr val="tx2"/>
                </a:solidFill>
              </a:rPr>
              <a:t>Allyship</a:t>
            </a:r>
            <a:r>
              <a:rPr lang="de-DE" dirty="0">
                <a:solidFill>
                  <a:schemeClr val="tx2"/>
                </a:solidFill>
              </a:rPr>
              <a:t> in der Veranstaltung erzeugen, kritische Veranstaltungen zu zweit moderieren</a:t>
            </a:r>
            <a:endParaRPr dirty="0"/>
          </a:p>
          <a:p>
            <a:pPr marL="342900" indent="-342900" algn="l">
              <a:lnSpc>
                <a:spcPct val="80000"/>
              </a:lnSpc>
              <a:spcBef>
                <a:spcPts val="0"/>
              </a:spcBef>
              <a:spcAft>
                <a:spcPts val="283"/>
              </a:spcAft>
              <a:buFont typeface="Arial"/>
              <a:buChar char="•"/>
              <a:defRPr/>
            </a:pPr>
            <a:r>
              <a:rPr lang="de-DE" dirty="0">
                <a:solidFill>
                  <a:schemeClr val="tx2"/>
                </a:solidFill>
              </a:rPr>
              <a:t>VA-Ort mit Hausrecht, Bühne &amp; Mikrofon, Filmverbot, Awareness- oder Sicherheitsdienst</a:t>
            </a:r>
            <a:endParaRPr dirty="0"/>
          </a:p>
          <a:p>
            <a:pPr marL="342900" indent="-342900" algn="l">
              <a:lnSpc>
                <a:spcPct val="80000"/>
              </a:lnSpc>
              <a:spcBef>
                <a:spcPts val="0"/>
              </a:spcBef>
              <a:spcAft>
                <a:spcPts val="283"/>
              </a:spcAft>
              <a:buFont typeface="Arial"/>
              <a:buChar char="•"/>
              <a:defRPr/>
            </a:pPr>
            <a:r>
              <a:rPr lang="de-DE" dirty="0">
                <a:solidFill>
                  <a:schemeClr val="tx2"/>
                </a:solidFill>
              </a:rPr>
              <a:t>Teilnahme- und Kursleitungsverträge mit Verpflichtung auf Vielfalt</a:t>
            </a:r>
            <a:endParaRPr dirty="0"/>
          </a:p>
          <a:p>
            <a:pPr marL="342900" indent="-342900" algn="l">
              <a:lnSpc>
                <a:spcPct val="80000"/>
              </a:lnSpc>
              <a:spcBef>
                <a:spcPts val="0"/>
              </a:spcBef>
              <a:spcAft>
                <a:spcPts val="283"/>
              </a:spcAft>
              <a:buFont typeface="Arial"/>
              <a:buChar char="•"/>
              <a:defRPr/>
            </a:pPr>
            <a:endParaRPr dirty="0">
              <a:solidFill>
                <a:schemeClr val="tx2"/>
              </a:solidFill>
            </a:endParaRPr>
          </a:p>
          <a:p>
            <a:pPr algn="l">
              <a:lnSpc>
                <a:spcPct val="80000"/>
              </a:lnSpc>
              <a:spcBef>
                <a:spcPts val="0"/>
              </a:spcBef>
              <a:spcAft>
                <a:spcPts val="283"/>
              </a:spcAft>
              <a:defRPr/>
            </a:pPr>
            <a:r>
              <a:rPr lang="de-DE" dirty="0">
                <a:solidFill>
                  <a:schemeClr val="tx2"/>
                </a:solidFill>
              </a:rPr>
              <a:t>Veranstaltungen als Gegenstrategie, hier Beispiele, die guten Zulauf hatten:</a:t>
            </a:r>
            <a:endParaRPr dirty="0"/>
          </a:p>
          <a:p>
            <a:pPr marL="342900" indent="-342900" algn="l">
              <a:lnSpc>
                <a:spcPct val="80000"/>
              </a:lnSpc>
              <a:spcBef>
                <a:spcPts val="0"/>
              </a:spcBef>
              <a:spcAft>
                <a:spcPts val="283"/>
              </a:spcAft>
              <a:buFont typeface="Arial"/>
              <a:buChar char="•"/>
              <a:defRPr/>
            </a:pPr>
            <a:r>
              <a:rPr lang="de-DE" dirty="0">
                <a:solidFill>
                  <a:schemeClr val="tx2"/>
                </a:solidFill>
              </a:rPr>
              <a:t>Hessischer Rundfunk: "Weil Hessen mehr verbindet“ </a:t>
            </a:r>
            <a:endParaRPr dirty="0"/>
          </a:p>
          <a:p>
            <a:pPr marL="342900" indent="-342900" algn="l">
              <a:lnSpc>
                <a:spcPct val="80000"/>
              </a:lnSpc>
              <a:spcBef>
                <a:spcPts val="0"/>
              </a:spcBef>
              <a:spcAft>
                <a:spcPts val="283"/>
              </a:spcAft>
              <a:buFont typeface="Arial"/>
              <a:buChar char="•"/>
              <a:defRPr/>
            </a:pPr>
            <a:r>
              <a:rPr lang="de-DE" dirty="0">
                <a:solidFill>
                  <a:schemeClr val="tx2"/>
                </a:solidFill>
              </a:rPr>
              <a:t>Bremer Wohnzimmer (VHS Bremen)</a:t>
            </a:r>
            <a:endParaRPr dirty="0"/>
          </a:p>
          <a:p>
            <a:pPr marL="342900" indent="-342900" algn="l">
              <a:lnSpc>
                <a:spcPct val="80000"/>
              </a:lnSpc>
              <a:spcBef>
                <a:spcPts val="0"/>
              </a:spcBef>
              <a:spcAft>
                <a:spcPts val="283"/>
              </a:spcAft>
              <a:buFont typeface="Arial"/>
              <a:buChar char="•"/>
              <a:defRPr/>
            </a:pPr>
            <a:r>
              <a:rPr lang="de-DE" dirty="0">
                <a:solidFill>
                  <a:schemeClr val="tx2"/>
                </a:solidFill>
              </a:rPr>
              <a:t>PEN-Veranstaltung „Das wird man ja noch sagen dürfen“ </a:t>
            </a:r>
            <a:endParaRPr dirty="0"/>
          </a:p>
          <a:p>
            <a:pPr>
              <a:defRPr/>
            </a:pPr>
            <a:endParaRPr lang="de-DE"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80</a:t>
            </a:fld>
            <a:endParaRPr 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solidFill>
                  <a:schemeClr val="tx2"/>
                </a:solidFill>
                <a:highlight>
                  <a:srgbClr val="00FF00"/>
                </a:highlight>
              </a:rPr>
              <a:t>Gegenstrategien</a:t>
            </a:r>
            <a:endParaRPr lang="de-DE">
              <a:highlight>
                <a:srgbClr val="00FF00"/>
              </a:highlight>
            </a:endParaRPr>
          </a:p>
        </p:txBody>
      </p:sp>
      <p:sp>
        <p:nvSpPr>
          <p:cNvPr id="3"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a:bodyPr>
          <a:lstStyle/>
          <a:p>
            <a:pPr algn="l">
              <a:lnSpc>
                <a:spcPct val="80000"/>
              </a:lnSpc>
              <a:spcBef>
                <a:spcPts val="0"/>
              </a:spcBef>
              <a:spcAft>
                <a:spcPts val="283"/>
              </a:spcAft>
              <a:defRPr/>
            </a:pPr>
            <a:r>
              <a:rPr lang="de-DE" sz="1600">
                <a:solidFill>
                  <a:schemeClr val="tx2"/>
                </a:solidFill>
              </a:rPr>
              <a:t>Bei Störung klären, ob sachliche Argumentation möglich ist, </a:t>
            </a:r>
          </a:p>
          <a:p>
            <a:pPr algn="l">
              <a:lnSpc>
                <a:spcPct val="80000"/>
              </a:lnSpc>
              <a:spcBef>
                <a:spcPts val="0"/>
              </a:spcBef>
              <a:spcAft>
                <a:spcPts val="282"/>
              </a:spcAft>
              <a:defRPr/>
            </a:pPr>
            <a:endParaRPr sz="1600"/>
          </a:p>
          <a:p>
            <a:pPr marL="342900" indent="-342900" algn="l">
              <a:lnSpc>
                <a:spcPct val="80000"/>
              </a:lnSpc>
              <a:spcBef>
                <a:spcPts val="0"/>
              </a:spcBef>
              <a:spcAft>
                <a:spcPts val="283"/>
              </a:spcAft>
              <a:buFont typeface="Arial"/>
              <a:buChar char="•"/>
              <a:defRPr/>
            </a:pPr>
            <a:r>
              <a:rPr lang="de-DE" sz="1600">
                <a:solidFill>
                  <a:schemeClr val="tx2"/>
                </a:solidFill>
              </a:rPr>
              <a:t>wenn ja: kritisches Gespräch aufrecht erhalten, kontroverse Veranstaltungen anbieten („Diskussion war steil, aber respektvoll“), Klarstellung (extremistische Äußerungen/ Verletzung FDGO)</a:t>
            </a:r>
          </a:p>
          <a:p>
            <a:pPr algn="l">
              <a:lnSpc>
                <a:spcPct val="80000"/>
              </a:lnSpc>
              <a:spcBef>
                <a:spcPts val="0"/>
              </a:spcBef>
              <a:spcAft>
                <a:spcPts val="282"/>
              </a:spcAft>
              <a:defRPr/>
            </a:pPr>
            <a:endParaRPr sz="1600"/>
          </a:p>
          <a:p>
            <a:pPr marL="342900" indent="-342900" algn="l">
              <a:lnSpc>
                <a:spcPct val="80000"/>
              </a:lnSpc>
              <a:spcBef>
                <a:spcPts val="0"/>
              </a:spcBef>
              <a:spcAft>
                <a:spcPts val="283"/>
              </a:spcAft>
              <a:buFont typeface="Arial"/>
              <a:buChar char="•"/>
              <a:defRPr/>
            </a:pPr>
            <a:r>
              <a:rPr lang="de-DE" sz="1600">
                <a:solidFill>
                  <a:schemeClr val="tx2"/>
                </a:solidFill>
              </a:rPr>
              <a:t>wenn nein: Störung/Störende kritisieren, mahnen, Rederecht entziehen, Ansprechpartner:in einbeziehen (Vorgesetzte), schriftliche Mahnung, Veranstaltungsverweis, Hausverweis </a:t>
            </a:r>
            <a:endParaRPr/>
          </a:p>
          <a:p>
            <a:pPr marL="342900" indent="-342900" algn="l">
              <a:lnSpc>
                <a:spcPct val="80000"/>
              </a:lnSpc>
              <a:spcBef>
                <a:spcPts val="0"/>
              </a:spcBef>
              <a:spcAft>
                <a:spcPts val="283"/>
              </a:spcAft>
              <a:buFont typeface="Arial"/>
              <a:buChar char="•"/>
              <a:defRPr/>
            </a:pPr>
            <a:endParaRPr>
              <a:solidFill>
                <a:schemeClr val="tx2"/>
              </a:solidFill>
            </a:endParaRPr>
          </a:p>
          <a:p>
            <a:pPr marL="342900" indent="-342900" algn="l">
              <a:lnSpc>
                <a:spcPct val="80000"/>
              </a:lnSpc>
              <a:spcBef>
                <a:spcPts val="0"/>
              </a:spcBef>
              <a:spcAft>
                <a:spcPts val="283"/>
              </a:spcAft>
              <a:buFont typeface="Arial"/>
              <a:buChar char="•"/>
              <a:defRPr/>
            </a:pPr>
            <a:endParaRPr>
              <a:solidFill>
                <a:schemeClr val="tx2"/>
              </a:solidFill>
            </a:endParaRPr>
          </a:p>
          <a:p>
            <a:pPr>
              <a:defRPr/>
            </a:pPr>
            <a:endParaRPr lang="de-DE"/>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81</a:t>
            </a:fld>
            <a:endParaRPr 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33984715" name="Titel 1"/>
          <p:cNvSpPr>
            <a:spLocks noGrp="1"/>
          </p:cNvSpPr>
          <p:nvPr>
            <p:ph type="title"/>
          </p:nvPr>
        </p:nvSpPr>
        <p:spPr bwMode="auto"/>
        <p:txBody>
          <a:bodyPr/>
          <a:lstStyle/>
          <a:p>
            <a:pPr>
              <a:defRPr/>
            </a:pPr>
            <a:r>
              <a:rPr lang="de-DE">
                <a:highlight>
                  <a:srgbClr val="FF00FF"/>
                </a:highlight>
              </a:rPr>
              <a:t>Übersicht der 27 Fallberichte </a:t>
            </a:r>
            <a:r>
              <a:rPr lang="de-DE"/>
              <a:t>auf der Mikro-Ebene</a:t>
            </a:r>
            <a:endParaRPr/>
          </a:p>
        </p:txBody>
      </p:sp>
      <p:sp>
        <p:nvSpPr>
          <p:cNvPr id="895949754" name="Textplatzhalter 2"/>
          <p:cNvSpPr>
            <a:spLocks noGrp="1"/>
          </p:cNvSpPr>
          <p:nvPr>
            <p:ph type="body" sz="quarter" idx="14"/>
          </p:nvPr>
        </p:nvSpPr>
        <p:spPr bwMode="auto"/>
        <p:txBody>
          <a:bodyPr>
            <a:normAutofit fontScale="85000" lnSpcReduction="10000"/>
          </a:bodyPr>
          <a:lstStyle/>
          <a:p>
            <a:pPr>
              <a:defRPr/>
            </a:pPr>
            <a:r>
              <a:rPr lang="de-DE"/>
              <a:t>AfD-Plakat als Mappe im Malkurs * Vorurteile über Newcomers im Sprachkurs, * missionierende Reichsbürgerin * Coronaleugnungen * Anastasia-Bewegung/ Mikrofon * Teilnehmende aus rechtem Spektrum * rassistisch/rechtsextremer Aufkleber * rechte Zwischenruf-Gruppe * rechte Kopp-Verlage * Security bei streitbaren Gästen * Rassismus in Umschulung * AfD-Mitgliedschaft offen * rechte Haltungen in Umschulung * Palästinenser aus Garten-AG gedrängt * Filmen und Stören bei Wahl-Podium * Rechte Parolen im Schulabschlusskurs * rechte Äußerungen in Bildungszeiten * die essen mit den Fingern * AfD-Störung bei Veranstaltung * von rechts gesprengte Veranstaltung * Hufeisentheorie * Vorurteile Kindeswohlgefährdung * Behinderung und Migrationsfeindlichkeit * Tirade über Kalifatsdemo * rechte Äußerungen in Kursen * Facebook * „Bei dem Publikum…“ * alle demokratieförderlichen Veranstaltungen</a:t>
            </a:r>
            <a:endParaRPr/>
          </a:p>
        </p:txBody>
      </p:sp>
      <p:sp>
        <p:nvSpPr>
          <p:cNvPr id="777656268" name="Fußzeilenplatzhalter 4"/>
          <p:cNvSpPr>
            <a:spLocks noGrp="1"/>
          </p:cNvSpPr>
          <p:nvPr>
            <p:ph type="ftr" sz="quarter" idx="16"/>
          </p:nvPr>
        </p:nvSpPr>
        <p:spPr bwMode="auto"/>
        <p:txBody>
          <a:bodyPr/>
          <a:lstStyle/>
          <a:p>
            <a:pPr>
              <a:defRPr/>
            </a:pPr>
            <a:r>
              <a:rPr lang="de-DE"/>
              <a:t>Prof. Dr. Anke Grotlüschen</a:t>
            </a:r>
          </a:p>
        </p:txBody>
      </p:sp>
      <p:sp>
        <p:nvSpPr>
          <p:cNvPr id="540642675" name="Foliennummernplatzhalter 5"/>
          <p:cNvSpPr>
            <a:spLocks noGrp="1"/>
          </p:cNvSpPr>
          <p:nvPr>
            <p:ph type="sldNum" sz="quarter" idx="17"/>
          </p:nvPr>
        </p:nvSpPr>
        <p:spPr bwMode="auto"/>
        <p:txBody>
          <a:bodyPr/>
          <a:lstStyle/>
          <a:p>
            <a:pPr>
              <a:defRPr/>
            </a:pPr>
            <a:fld id="{5B6474F2-59AA-FB5B-16CD-360466CEBC39}" type="slidenum">
              <a:rPr lang="de-DE"/>
              <a:t>82</a:t>
            </a:fld>
            <a:endParaRPr 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39320401" name="Titel 1"/>
          <p:cNvSpPr>
            <a:spLocks noGrp="1"/>
          </p:cNvSpPr>
          <p:nvPr>
            <p:ph type="title"/>
          </p:nvPr>
        </p:nvSpPr>
        <p:spPr bwMode="auto"/>
        <p:txBody>
          <a:bodyPr/>
          <a:lstStyle/>
          <a:p>
            <a:pPr>
              <a:defRPr/>
            </a:pPr>
            <a:r>
              <a:rPr lang="de-DE">
                <a:highlight>
                  <a:srgbClr val="FF00FF"/>
                </a:highlight>
              </a:rPr>
              <a:t>Strategietyp mit Rechten reden </a:t>
            </a:r>
            <a:r>
              <a:rPr lang="de-DE"/>
              <a:t>auf der Mikro-Ebene</a:t>
            </a:r>
            <a:endParaRPr/>
          </a:p>
        </p:txBody>
      </p:sp>
      <p:sp>
        <p:nvSpPr>
          <p:cNvPr id="1698483120"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85000" lnSpcReduction="10000"/>
          </a:bodyPr>
          <a:lstStyle/>
          <a:p>
            <a:pPr algn="l">
              <a:lnSpc>
                <a:spcPct val="90000"/>
              </a:lnSpc>
              <a:spcBef>
                <a:spcPts val="0"/>
              </a:spcBef>
              <a:spcAft>
                <a:spcPts val="0"/>
              </a:spcAft>
              <a:defRPr/>
            </a:pPr>
            <a:r>
              <a:rPr lang="de-DE" b="1"/>
              <a:t>AfD-Plakat als Mappe im Malkurs </a:t>
            </a:r>
            <a:r>
              <a:rPr lang="de-DE"/>
              <a:t>* </a:t>
            </a:r>
            <a:r>
              <a:rPr lang="de-DE" b="1"/>
              <a:t>Vorurteile über Newcomers im Sprachkurs</a:t>
            </a:r>
            <a:r>
              <a:rPr lang="de-DE"/>
              <a:t>, * missionierende Reichsbürgerin * </a:t>
            </a:r>
            <a:r>
              <a:rPr lang="de-DE" b="1"/>
              <a:t>Coronaleugnungen </a:t>
            </a:r>
            <a:r>
              <a:rPr lang="de-DE"/>
              <a:t>* Anastasia-Bewegung/ Mikrofon * Teilnehmende aus rechtem Spektrum * rassistisch/rechtsextremer Aufkleber * rechte Zwischenruf-Gruppe * </a:t>
            </a:r>
            <a:r>
              <a:rPr lang="de-DE" b="1"/>
              <a:t>Störung Vortragender rechte Kopp-Verlage * </a:t>
            </a:r>
            <a:r>
              <a:rPr lang="de-DE"/>
              <a:t>Security bei streitbaren Gästen * </a:t>
            </a:r>
            <a:r>
              <a:rPr lang="de-DE" b="1"/>
              <a:t>Rassismus in Umschulung </a:t>
            </a:r>
            <a:r>
              <a:rPr lang="de-DE"/>
              <a:t>* AfD-Mitgliedschaft offen * </a:t>
            </a:r>
            <a:r>
              <a:rPr lang="de-DE" b="1"/>
              <a:t>rechte Haltungen in Umschulung </a:t>
            </a:r>
            <a:r>
              <a:rPr lang="de-DE"/>
              <a:t>* </a:t>
            </a:r>
            <a:r>
              <a:rPr lang="de-DE" b="1"/>
              <a:t>Palästinenser aus Garten-AG gedrängt </a:t>
            </a:r>
            <a:r>
              <a:rPr lang="de-DE"/>
              <a:t>* Filmen und Stören bei Wahl-Podium * </a:t>
            </a:r>
            <a:r>
              <a:rPr lang="de-DE" b="1"/>
              <a:t>Rechte Parolen im Schulabschlusskurs </a:t>
            </a:r>
            <a:r>
              <a:rPr lang="de-DE"/>
              <a:t>* </a:t>
            </a:r>
            <a:r>
              <a:rPr lang="de-DE" b="1"/>
              <a:t>rechte Äußerungen in Bildungszeiten </a:t>
            </a:r>
            <a:r>
              <a:rPr lang="de-DE"/>
              <a:t>* die essen mit den Fingern * AfD-Störung bei Veranstaltung * von rechts gesprengte Veranstaltung * </a:t>
            </a:r>
            <a:r>
              <a:rPr lang="de-DE" b="1"/>
              <a:t>Hufeisentheorie </a:t>
            </a:r>
            <a:r>
              <a:rPr lang="de-DE"/>
              <a:t>* Vorurteile Kindeswohlgefährdung * </a:t>
            </a:r>
            <a:r>
              <a:rPr lang="de-DE" b="1"/>
              <a:t>Behinderung und Migrationsfeindlichkeit </a:t>
            </a:r>
            <a:r>
              <a:rPr lang="de-DE"/>
              <a:t>* </a:t>
            </a:r>
            <a:r>
              <a:rPr lang="de-DE" b="1"/>
              <a:t>Tirade über Kalifatsdemo </a:t>
            </a:r>
            <a:r>
              <a:rPr lang="de-DE"/>
              <a:t>* rechte Äußerungen in Kursen, Facebook * „Bei dem Publikum…“ * alle demokratieförderlichen Veranstaltungen</a:t>
            </a:r>
            <a:endParaRPr/>
          </a:p>
        </p:txBody>
      </p:sp>
      <p:sp>
        <p:nvSpPr>
          <p:cNvPr id="902100013" name="Fußzeilenplatzhalter 4"/>
          <p:cNvSpPr>
            <a:spLocks noGrp="1"/>
          </p:cNvSpPr>
          <p:nvPr>
            <p:ph type="ftr" sz="quarter" idx="16"/>
          </p:nvPr>
        </p:nvSpPr>
        <p:spPr bwMode="auto"/>
        <p:txBody>
          <a:bodyPr/>
          <a:lstStyle/>
          <a:p>
            <a:pPr>
              <a:defRPr/>
            </a:pPr>
            <a:r>
              <a:rPr lang="de-DE"/>
              <a:t>Prof. Dr. Anke Grotlüschen</a:t>
            </a:r>
          </a:p>
        </p:txBody>
      </p:sp>
      <p:sp>
        <p:nvSpPr>
          <p:cNvPr id="1177879587" name="Foliennummernplatzhalter 5"/>
          <p:cNvSpPr>
            <a:spLocks noGrp="1"/>
          </p:cNvSpPr>
          <p:nvPr>
            <p:ph type="sldNum" sz="quarter" idx="17"/>
          </p:nvPr>
        </p:nvSpPr>
        <p:spPr bwMode="auto"/>
        <p:txBody>
          <a:bodyPr/>
          <a:lstStyle/>
          <a:p>
            <a:pPr>
              <a:defRPr/>
            </a:pPr>
            <a:fld id="{5D828767-33B8-608D-B2E9-6A0CB83866CA}" type="slidenum">
              <a:rPr lang="de-DE"/>
              <a:t>83</a:t>
            </a:fld>
            <a:endParaRPr 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02743533" name="Titel 1"/>
          <p:cNvSpPr>
            <a:spLocks noGrp="1"/>
          </p:cNvSpPr>
          <p:nvPr>
            <p:ph type="title"/>
          </p:nvPr>
        </p:nvSpPr>
        <p:spPr bwMode="auto"/>
        <p:txBody>
          <a:bodyPr/>
          <a:lstStyle/>
          <a:p>
            <a:pPr>
              <a:defRPr/>
            </a:pPr>
            <a:r>
              <a:rPr lang="de-DE">
                <a:highlight>
                  <a:srgbClr val="FF00FF"/>
                </a:highlight>
              </a:rPr>
              <a:t>Strategietyp Brandmauer</a:t>
            </a:r>
            <a:r>
              <a:rPr lang="de-DE"/>
              <a:t> auf der Mikro-Ebene</a:t>
            </a:r>
            <a:endParaRPr/>
          </a:p>
        </p:txBody>
      </p:sp>
      <p:sp>
        <p:nvSpPr>
          <p:cNvPr id="654156818"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85000" lnSpcReduction="10000"/>
          </a:bodyPr>
          <a:lstStyle/>
          <a:p>
            <a:pPr algn="l">
              <a:lnSpc>
                <a:spcPct val="90000"/>
              </a:lnSpc>
              <a:spcBef>
                <a:spcPts val="0"/>
              </a:spcBef>
              <a:spcAft>
                <a:spcPts val="0"/>
              </a:spcAft>
              <a:defRPr/>
            </a:pPr>
            <a:r>
              <a:rPr lang="de-DE" b="1"/>
              <a:t>AfD-Plakat als Mappe im Malkurs </a:t>
            </a:r>
            <a:r>
              <a:rPr lang="de-DE"/>
              <a:t>* </a:t>
            </a:r>
            <a:r>
              <a:rPr lang="de-DE" b="1"/>
              <a:t>Vorurteile über Newcomers im Sprachkurs</a:t>
            </a:r>
            <a:r>
              <a:rPr lang="de-DE"/>
              <a:t>, * </a:t>
            </a:r>
            <a:r>
              <a:rPr lang="de-DE">
                <a:solidFill>
                  <a:schemeClr val="accent1"/>
                </a:solidFill>
              </a:rPr>
              <a:t>missionierende Reichsbürgerin *</a:t>
            </a:r>
            <a:r>
              <a:rPr lang="de-DE" b="1">
                <a:solidFill>
                  <a:schemeClr val="accent1"/>
                </a:solidFill>
              </a:rPr>
              <a:t> </a:t>
            </a:r>
            <a:r>
              <a:rPr lang="de-DE" b="1"/>
              <a:t>Coronaleugnungen </a:t>
            </a:r>
            <a:r>
              <a:rPr lang="de-DE"/>
              <a:t>* </a:t>
            </a:r>
            <a:r>
              <a:rPr lang="de-DE">
                <a:solidFill>
                  <a:schemeClr val="accent1"/>
                </a:solidFill>
              </a:rPr>
              <a:t>Anastasia-Bewegung/ Mikrofon </a:t>
            </a:r>
            <a:r>
              <a:rPr lang="de-DE"/>
              <a:t>* </a:t>
            </a:r>
            <a:r>
              <a:rPr lang="de-DE">
                <a:solidFill>
                  <a:schemeClr val="accent1"/>
                </a:solidFill>
              </a:rPr>
              <a:t>Teilnehmende aus rechtem Spektrum </a:t>
            </a:r>
            <a:r>
              <a:rPr lang="de-DE"/>
              <a:t>* </a:t>
            </a:r>
            <a:r>
              <a:rPr lang="de-DE">
                <a:solidFill>
                  <a:schemeClr val="accent1"/>
                </a:solidFill>
              </a:rPr>
              <a:t>rassistisch/rechtsextremer Aufkleber </a:t>
            </a:r>
            <a:r>
              <a:rPr lang="de-DE"/>
              <a:t>* </a:t>
            </a:r>
            <a:r>
              <a:rPr lang="de-DE">
                <a:solidFill>
                  <a:schemeClr val="accent1"/>
                </a:solidFill>
              </a:rPr>
              <a:t>rechte Zwischenruf-Gruppe </a:t>
            </a:r>
            <a:r>
              <a:rPr lang="de-DE"/>
              <a:t>* </a:t>
            </a:r>
            <a:r>
              <a:rPr lang="de-DE" b="1"/>
              <a:t>Störung Vortragender rechte Kopp-Verlage * </a:t>
            </a:r>
            <a:r>
              <a:rPr lang="de-DE">
                <a:solidFill>
                  <a:schemeClr val="accent1"/>
                </a:solidFill>
              </a:rPr>
              <a:t>Security bei streitbaren Gästen </a:t>
            </a:r>
            <a:r>
              <a:rPr lang="de-DE"/>
              <a:t>* </a:t>
            </a:r>
            <a:r>
              <a:rPr lang="de-DE" b="1"/>
              <a:t>Rassismus in Umschulung </a:t>
            </a:r>
            <a:r>
              <a:rPr lang="de-DE"/>
              <a:t>* </a:t>
            </a:r>
            <a:r>
              <a:rPr lang="de-DE">
                <a:solidFill>
                  <a:schemeClr val="accent1"/>
                </a:solidFill>
              </a:rPr>
              <a:t>AfD-Mitgliedschaft offen </a:t>
            </a:r>
            <a:r>
              <a:rPr lang="de-DE"/>
              <a:t>* </a:t>
            </a:r>
            <a:r>
              <a:rPr lang="de-DE" b="1"/>
              <a:t>rechte Haltungen in Umschulung </a:t>
            </a:r>
            <a:r>
              <a:rPr lang="de-DE"/>
              <a:t>* </a:t>
            </a:r>
            <a:r>
              <a:rPr lang="de-DE" b="1"/>
              <a:t>Palästinenser aus Garten-AG gedrängt </a:t>
            </a:r>
            <a:r>
              <a:rPr lang="de-DE"/>
              <a:t>* </a:t>
            </a:r>
            <a:r>
              <a:rPr lang="de-DE">
                <a:solidFill>
                  <a:schemeClr val="accent1"/>
                </a:solidFill>
              </a:rPr>
              <a:t>Filmen und Stören bei Wahl-Podium </a:t>
            </a:r>
            <a:r>
              <a:rPr lang="de-DE"/>
              <a:t>* </a:t>
            </a:r>
            <a:r>
              <a:rPr lang="de-DE" b="1"/>
              <a:t>Rechte Parolen im Schulabschlusskurs </a:t>
            </a:r>
            <a:r>
              <a:rPr lang="de-DE"/>
              <a:t>* </a:t>
            </a:r>
            <a:r>
              <a:rPr lang="de-DE" b="1"/>
              <a:t>rechte Äußerungen in Bildungszeiten </a:t>
            </a:r>
            <a:r>
              <a:rPr lang="de-DE"/>
              <a:t>* </a:t>
            </a:r>
            <a:r>
              <a:rPr lang="de-DE">
                <a:solidFill>
                  <a:schemeClr val="accent1"/>
                </a:solidFill>
              </a:rPr>
              <a:t>die essen mit den Fingern </a:t>
            </a:r>
            <a:r>
              <a:rPr lang="de-DE"/>
              <a:t>* </a:t>
            </a:r>
            <a:r>
              <a:rPr lang="de-DE">
                <a:solidFill>
                  <a:schemeClr val="accent1"/>
                </a:solidFill>
              </a:rPr>
              <a:t>AfD-Störung bei Veranstaltung </a:t>
            </a:r>
            <a:r>
              <a:rPr lang="de-DE"/>
              <a:t>* </a:t>
            </a:r>
            <a:r>
              <a:rPr lang="de-DE">
                <a:solidFill>
                  <a:schemeClr val="accent1"/>
                </a:solidFill>
              </a:rPr>
              <a:t>von rechts gesprengte Veranstaltung </a:t>
            </a:r>
            <a:r>
              <a:rPr lang="de-DE"/>
              <a:t>* </a:t>
            </a:r>
            <a:r>
              <a:rPr lang="de-DE" b="1"/>
              <a:t>Hufeisentheorie </a:t>
            </a:r>
            <a:r>
              <a:rPr lang="de-DE"/>
              <a:t>* </a:t>
            </a:r>
            <a:r>
              <a:rPr lang="de-DE">
                <a:solidFill>
                  <a:schemeClr val="accent1"/>
                </a:solidFill>
              </a:rPr>
              <a:t>Vorurteile Kindeswohlgefährdung </a:t>
            </a:r>
            <a:r>
              <a:rPr lang="de-DE"/>
              <a:t>* </a:t>
            </a:r>
            <a:r>
              <a:rPr lang="de-DE" b="1"/>
              <a:t>Behinderung und Migrationsfeindlichkeit </a:t>
            </a:r>
            <a:r>
              <a:rPr lang="de-DE"/>
              <a:t>* </a:t>
            </a:r>
            <a:r>
              <a:rPr lang="de-DE" b="1"/>
              <a:t>Tirade über Kalifatsdemo </a:t>
            </a:r>
            <a:r>
              <a:rPr lang="de-DE"/>
              <a:t>* </a:t>
            </a:r>
            <a:r>
              <a:rPr lang="de-DE">
                <a:solidFill>
                  <a:schemeClr val="accent1"/>
                </a:solidFill>
              </a:rPr>
              <a:t>rechte Äußerungen in Kursen, Facebook </a:t>
            </a:r>
            <a:r>
              <a:rPr lang="de-DE"/>
              <a:t>* „Bei dem Publikum…“ * </a:t>
            </a:r>
            <a:r>
              <a:rPr lang="de-DE">
                <a:solidFill>
                  <a:schemeClr val="accent1"/>
                </a:solidFill>
              </a:rPr>
              <a:t>alle demokratieförderlichen Veranstaltungen</a:t>
            </a:r>
            <a:endParaRPr/>
          </a:p>
        </p:txBody>
      </p:sp>
      <p:sp>
        <p:nvSpPr>
          <p:cNvPr id="301883589" name="Fußzeilenplatzhalter 4"/>
          <p:cNvSpPr>
            <a:spLocks noGrp="1"/>
          </p:cNvSpPr>
          <p:nvPr>
            <p:ph type="ftr" sz="quarter" idx="16"/>
          </p:nvPr>
        </p:nvSpPr>
        <p:spPr bwMode="auto"/>
        <p:txBody>
          <a:bodyPr/>
          <a:lstStyle/>
          <a:p>
            <a:pPr>
              <a:defRPr/>
            </a:pPr>
            <a:r>
              <a:rPr lang="de-DE"/>
              <a:t>Prof. Dr. Anke Grotlüschen</a:t>
            </a:r>
          </a:p>
        </p:txBody>
      </p:sp>
      <p:sp>
        <p:nvSpPr>
          <p:cNvPr id="246175616" name="Foliennummernplatzhalter 5"/>
          <p:cNvSpPr>
            <a:spLocks noGrp="1"/>
          </p:cNvSpPr>
          <p:nvPr>
            <p:ph type="sldNum" sz="quarter" idx="17"/>
          </p:nvPr>
        </p:nvSpPr>
        <p:spPr bwMode="auto"/>
        <p:txBody>
          <a:bodyPr/>
          <a:lstStyle/>
          <a:p>
            <a:pPr>
              <a:defRPr/>
            </a:pPr>
            <a:fld id="{B3F3E3CB-F1D1-8369-C90F-F362BAA06F3B}" type="slidenum">
              <a:rPr lang="de-DE"/>
              <a:t>84</a:t>
            </a:fld>
            <a:endParaRPr 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41867878" name="Titel 1"/>
          <p:cNvSpPr>
            <a:spLocks noGrp="1"/>
          </p:cNvSpPr>
          <p:nvPr>
            <p:ph type="title"/>
          </p:nvPr>
        </p:nvSpPr>
        <p:spPr bwMode="auto"/>
        <p:txBody>
          <a:bodyPr/>
          <a:lstStyle/>
          <a:p>
            <a:pPr>
              <a:defRPr/>
            </a:pPr>
            <a:r>
              <a:rPr lang="de-DE">
                <a:highlight>
                  <a:srgbClr val="FF00FF"/>
                </a:highlight>
              </a:rPr>
              <a:t>Arten von Gegenstrategien</a:t>
            </a:r>
            <a:r>
              <a:rPr lang="de-DE"/>
              <a:t> auf der Mikro-Ebene	</a:t>
            </a:r>
            <a:endParaRPr/>
          </a:p>
        </p:txBody>
      </p:sp>
      <p:sp>
        <p:nvSpPr>
          <p:cNvPr id="303383894"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72500" lnSpcReduction="20000"/>
          </a:bodyPr>
          <a:lstStyle/>
          <a:p>
            <a:pPr>
              <a:defRPr/>
            </a:pPr>
            <a:endParaRPr dirty="0"/>
          </a:p>
          <a:p>
            <a:pPr marL="457200" indent="-457200">
              <a:buFont typeface="Arial"/>
              <a:buAutoNum type="alphaLcParenR"/>
              <a:defRPr/>
            </a:pPr>
            <a:r>
              <a:rPr lang="de-DE" dirty="0"/>
              <a:t>Strategietyp „</a:t>
            </a:r>
            <a:r>
              <a:rPr lang="de-DE" b="1" dirty="0"/>
              <a:t>Prävention und Betriebsklima</a:t>
            </a:r>
            <a:r>
              <a:rPr lang="de-DE" dirty="0"/>
              <a:t>“ (Code of Conduct, AK Antirassismus, Diversity Fortbildungen, Selbstverpflichtungen, Kampagnen, Antidiskriminierungsstelle, Beschwerdemanagement, die politische Mitte stärken, Handreichungen </a:t>
            </a:r>
            <a:r>
              <a:rPr lang="de-DE" dirty="0" err="1"/>
              <a:t>KuMi</a:t>
            </a:r>
            <a:r>
              <a:rPr lang="de-DE" dirty="0"/>
              <a:t>/Dachverbände/ Gewerkschaften )</a:t>
            </a:r>
            <a:endParaRPr dirty="0"/>
          </a:p>
          <a:p>
            <a:pPr marL="457200" indent="-457200">
              <a:buAutoNum type="alphaLcParenR"/>
              <a:defRPr/>
            </a:pPr>
            <a:r>
              <a:rPr lang="de-DE" dirty="0"/>
              <a:t>Strategietyp „</a:t>
            </a:r>
            <a:r>
              <a:rPr lang="de-DE" b="1" dirty="0"/>
              <a:t>Mit Rechten reden</a:t>
            </a:r>
            <a:r>
              <a:rPr lang="de-DE" dirty="0"/>
              <a:t>“ (Fortbildung pädagogischen Personals (z.B.: Positioniert Euch!), bei Störung Gespräch suchen, an FDGO erinnern, überzeugen, kontroverse Debatten moderieren)</a:t>
            </a:r>
            <a:endParaRPr dirty="0"/>
          </a:p>
          <a:p>
            <a:pPr marL="457200" indent="-457200">
              <a:buAutoNum type="alphaLcParenR"/>
              <a:defRPr/>
            </a:pPr>
            <a:r>
              <a:rPr lang="de-DE" dirty="0"/>
              <a:t>Strategietyp „</a:t>
            </a:r>
            <a:r>
              <a:rPr lang="de-DE" b="1" dirty="0"/>
              <a:t>Brandmauer</a:t>
            </a:r>
            <a:r>
              <a:rPr lang="de-DE" dirty="0"/>
              <a:t>“ (Durchsetzung der FDGO, Redeverbot, Kursverbot, Hausverbot/Security, Nichteinstellung, Abmahnung, Versetzung, Entlassung, Strafanzeige)</a:t>
            </a:r>
          </a:p>
          <a:p>
            <a:pPr marL="457200" indent="-457200">
              <a:buAutoNum type="alphaLcParenR"/>
              <a:defRPr/>
            </a:pPr>
            <a:r>
              <a:rPr lang="de-DE" dirty="0">
                <a:solidFill>
                  <a:srgbClr val="7030A0"/>
                </a:solidFill>
              </a:rPr>
              <a:t>Sofern das Umfeld bedrohlich wird: Strategietyp </a:t>
            </a:r>
            <a:r>
              <a:rPr lang="de-DE" b="1" dirty="0">
                <a:solidFill>
                  <a:srgbClr val="7030A0"/>
                </a:solidFill>
              </a:rPr>
              <a:t>„U-Boot / Submarine“</a:t>
            </a:r>
            <a:r>
              <a:rPr lang="de-DE" dirty="0">
                <a:solidFill>
                  <a:srgbClr val="7030A0"/>
                </a:solidFill>
              </a:rPr>
              <a:t>: Veranstaltungen im Wege demokratischer Netzwerke ausbringen, z.B. „Teamarbeit“ nennen, „Rassismus“ taucht dann von selbst auf, wenn nach der Qualität der Teamarbeit gefragt wird (Schroeder et al., 2024, S. 71). </a:t>
            </a:r>
            <a:endParaRPr dirty="0">
              <a:solidFill>
                <a:srgbClr val="7030A0"/>
              </a:solidFill>
            </a:endParaRPr>
          </a:p>
        </p:txBody>
      </p:sp>
      <p:sp>
        <p:nvSpPr>
          <p:cNvPr id="1463939119" name="Fußzeilenplatzhalter 4"/>
          <p:cNvSpPr>
            <a:spLocks noGrp="1"/>
          </p:cNvSpPr>
          <p:nvPr>
            <p:ph type="ftr" sz="quarter" idx="16"/>
          </p:nvPr>
        </p:nvSpPr>
        <p:spPr bwMode="auto"/>
        <p:txBody>
          <a:bodyPr/>
          <a:lstStyle/>
          <a:p>
            <a:pPr>
              <a:defRPr/>
            </a:pPr>
            <a:r>
              <a:rPr lang="de-DE"/>
              <a:t>Prof. Dr. Anke Grotlüschen</a:t>
            </a:r>
          </a:p>
        </p:txBody>
      </p:sp>
      <p:sp>
        <p:nvSpPr>
          <p:cNvPr id="624183999" name="Foliennummernplatzhalter 5"/>
          <p:cNvSpPr>
            <a:spLocks noGrp="1"/>
          </p:cNvSpPr>
          <p:nvPr>
            <p:ph type="sldNum" sz="quarter" idx="17"/>
          </p:nvPr>
        </p:nvSpPr>
        <p:spPr bwMode="auto"/>
        <p:txBody>
          <a:bodyPr/>
          <a:lstStyle/>
          <a:p>
            <a:pPr>
              <a:defRPr/>
            </a:pPr>
            <a:fld id="{46A5BE31-FBEA-C2BD-48A5-5EB64F2AA6A5}" type="slidenum">
              <a:rPr lang="de-DE"/>
              <a:t>85</a:t>
            </a:fld>
            <a:endParaRPr 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64671737" name="Titel 1"/>
          <p:cNvSpPr>
            <a:spLocks noGrp="1"/>
          </p:cNvSpPr>
          <p:nvPr>
            <p:ph type="title"/>
          </p:nvPr>
        </p:nvSpPr>
        <p:spPr bwMode="auto">
          <a:xfrm>
            <a:off x="179387" y="1203597"/>
            <a:ext cx="9123724" cy="503881"/>
          </a:xfrm>
        </p:spPr>
        <p:txBody>
          <a:bodyPr/>
          <a:lstStyle/>
          <a:p>
            <a:pPr>
              <a:defRPr/>
            </a:pPr>
            <a:r>
              <a:rPr lang="de-DE"/>
              <a:t>Mikro-Ebene: Fall Nr. 578 - Reichsbürgerin im Buchbindekurs	</a:t>
            </a:r>
            <a:endParaRPr/>
          </a:p>
        </p:txBody>
      </p:sp>
      <p:sp>
        <p:nvSpPr>
          <p:cNvPr id="172996735" name="Textplatzhalter 9"/>
          <p:cNvSpPr>
            <a:spLocks noGrp="1"/>
          </p:cNvSpPr>
          <p:nvPr>
            <p:ph type="body" sz="quarter" idx="14"/>
          </p:nvPr>
        </p:nvSpPr>
        <p:spPr bwMode="auto">
          <a:xfrm>
            <a:off x="214768" y="1779661"/>
            <a:ext cx="8533694" cy="2880319"/>
          </a:xfrm>
          <a:prstGeom prst="rect">
            <a:avLst/>
          </a:prstGeom>
        </p:spPr>
        <p:txBody>
          <a:bodyPr>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marL="285750" indent="-285750">
              <a:buFont typeface="Arial" panose="020B0604020202020204" pitchFamily="34" charset="0"/>
              <a:buChar char="•"/>
              <a:defRPr/>
            </a:pPr>
            <a:endParaRPr lang="de-DE" sz="1800" b="0" i="0" u="none" dirty="0">
              <a:solidFill>
                <a:srgbClr val="000000"/>
              </a:solidFill>
              <a:latin typeface="TheSans UHH"/>
              <a:ea typeface="TheSans UHH"/>
              <a:cs typeface="TheSans UHH"/>
            </a:endParaRPr>
          </a:p>
          <a:p>
            <a:pPr marL="285750" indent="-285750">
              <a:buFont typeface="Arial" panose="020B0604020202020204" pitchFamily="34" charset="0"/>
              <a:buChar char="•"/>
              <a:defRPr/>
            </a:pPr>
            <a:r>
              <a:rPr sz="1800" b="0" i="0" u="none" dirty="0" err="1">
                <a:solidFill>
                  <a:srgbClr val="000000"/>
                </a:solidFill>
                <a:latin typeface="TheSans UHH"/>
                <a:ea typeface="TheSans UHH"/>
                <a:cs typeface="TheSans UHH"/>
              </a:rPr>
              <a:t>Teilnehmerin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unternahm</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trotz</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Ermahnungen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wiederholt</a:t>
            </a:r>
            <a:r>
              <a:rPr sz="1800" b="0" i="0" u="none" dirty="0">
                <a:solidFill>
                  <a:srgbClr val="000000"/>
                </a:solidFill>
                <a:latin typeface="TheSans UHH"/>
                <a:ea typeface="TheSans UHH"/>
                <a:cs typeface="TheSans UHH"/>
              </a:rPr>
              <a:t> "</a:t>
            </a:r>
            <a:r>
              <a:rPr sz="1800" b="0" i="1" u="none" dirty="0" err="1">
                <a:solidFill>
                  <a:srgbClr val="000000"/>
                </a:solidFill>
                <a:latin typeface="TheSans UHH"/>
                <a:ea typeface="TheSans UHH"/>
                <a:cs typeface="TheSans UHH"/>
              </a:rPr>
              <a:t>Missionierungsversuche</a:t>
            </a:r>
            <a:r>
              <a:rPr sz="1800" b="0" i="0" u="none" dirty="0">
                <a:solidFill>
                  <a:srgbClr val="000000"/>
                </a:solidFill>
                <a:latin typeface="TheSans UHH"/>
                <a:ea typeface="TheSans UHH"/>
                <a:cs typeface="TheSans UHH"/>
              </a:rPr>
              <a:t>"</a:t>
            </a:r>
          </a:p>
          <a:p>
            <a:pPr marL="285750" indent="-285750">
              <a:buFont typeface="Arial" panose="020B0604020202020204" pitchFamily="34" charset="0"/>
              <a:buChar char="•"/>
              <a:defRPr/>
            </a:pPr>
            <a:r>
              <a:rPr sz="1800" b="0" i="0" u="none" dirty="0">
                <a:solidFill>
                  <a:srgbClr val="000000"/>
                </a:solidFill>
                <a:latin typeface="TheSans UHH"/>
                <a:ea typeface="TheSans UHH"/>
                <a:cs typeface="TheSans UHH"/>
              </a:rPr>
              <a:t>Background: </a:t>
            </a:r>
            <a:r>
              <a:rPr sz="1800" b="0" i="0" u="none" dirty="0" err="1">
                <a:solidFill>
                  <a:srgbClr val="000000"/>
                </a:solidFill>
                <a:latin typeface="TheSans UHH"/>
                <a:ea typeface="TheSans UHH"/>
                <a:cs typeface="TheSans UHH"/>
              </a:rPr>
              <a:t>Wurde</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wegen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Rechtsextremismus</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aus</a:t>
            </a:r>
            <a:r>
              <a:rPr sz="1800" b="0" i="0" u="none" dirty="0">
                <a:solidFill>
                  <a:srgbClr val="000000"/>
                </a:solidFill>
                <a:latin typeface="TheSans UHH"/>
                <a:ea typeface="TheSans UHH"/>
                <a:cs typeface="TheSans UHH"/>
              </a:rPr>
              <a:t> der </a:t>
            </a:r>
            <a:r>
              <a:rPr sz="1800" b="0" i="0" u="none" dirty="0" err="1">
                <a:solidFill>
                  <a:srgbClr val="000000"/>
                </a:solidFill>
                <a:latin typeface="TheSans UHH"/>
                <a:ea typeface="TheSans UHH"/>
                <a:cs typeface="TheSans UHH"/>
              </a:rPr>
              <a:t>AfD</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ausgeschlossen</a:t>
            </a:r>
            <a:endParaRPr sz="1800" b="0" i="0" u="none" dirty="0">
              <a:solidFill>
                <a:srgbClr val="000000"/>
              </a:solidFill>
              <a:latin typeface="TheSans UHH"/>
              <a:ea typeface="TheSans UHH"/>
              <a:cs typeface="TheSans UHH"/>
            </a:endParaRPr>
          </a:p>
          <a:p>
            <a:pPr marL="285750" indent="-285750">
              <a:buFont typeface="Arial" panose="020B0604020202020204" pitchFamily="34" charset="0"/>
              <a:buChar char="•"/>
              <a:defRPr/>
            </a:pPr>
            <a:r>
              <a:rPr sz="1800" b="0" i="0" u="none" dirty="0">
                <a:solidFill>
                  <a:srgbClr val="000000"/>
                </a:solidFill>
                <a:latin typeface="TheSans UHH"/>
                <a:ea typeface="TheSans UHH"/>
                <a:cs typeface="TheSans UHH"/>
              </a:rPr>
              <a:t>Direktorin </a:t>
            </a:r>
            <a:r>
              <a:rPr sz="1800" b="0" i="0" u="none" dirty="0" err="1">
                <a:solidFill>
                  <a:srgbClr val="000000"/>
                </a:solidFill>
                <a:latin typeface="TheSans UHH"/>
                <a:ea typeface="TheSans UHH"/>
                <a:cs typeface="TheSans UHH"/>
              </a:rPr>
              <a:t>verhängte</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schließlich</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Hausverbot</a:t>
            </a:r>
            <a:endParaRPr sz="1800" dirty="0">
              <a:latin typeface="TheSans UHH"/>
              <a:cs typeface="TheSans UHH"/>
            </a:endParaRPr>
          </a:p>
        </p:txBody>
      </p:sp>
      <p:sp>
        <p:nvSpPr>
          <p:cNvPr id="1746936034" name="Fußzeilenplatzhalter 4"/>
          <p:cNvSpPr>
            <a:spLocks noGrp="1"/>
          </p:cNvSpPr>
          <p:nvPr>
            <p:ph type="ftr" sz="quarter" idx="16"/>
          </p:nvPr>
        </p:nvSpPr>
        <p:spPr bwMode="auto"/>
        <p:txBody>
          <a:bodyPr/>
          <a:lstStyle/>
          <a:p>
            <a:pPr>
              <a:defRPr/>
            </a:pPr>
            <a:r>
              <a:rPr lang="de-DE" sz="1200" b="0" i="0" u="none" strike="noStrike" cap="none" spc="0">
                <a:solidFill>
                  <a:schemeClr val="tx1"/>
                </a:solidFill>
                <a:latin typeface="TheSans UHH"/>
                <a:ea typeface="TheSans UHH"/>
                <a:cs typeface="TheSans UHH"/>
              </a:rPr>
              <a:t>Prof. Dr. Anke Grotlüschen</a:t>
            </a:r>
            <a:endParaRPr sz="1200"/>
          </a:p>
        </p:txBody>
      </p:sp>
      <p:sp>
        <p:nvSpPr>
          <p:cNvPr id="1134539507" name="Foliennummernplatzhalter 5"/>
          <p:cNvSpPr>
            <a:spLocks noGrp="1"/>
          </p:cNvSpPr>
          <p:nvPr>
            <p:ph type="sldNum" sz="quarter" idx="17"/>
          </p:nvPr>
        </p:nvSpPr>
        <p:spPr bwMode="auto"/>
        <p:txBody>
          <a:bodyPr/>
          <a:lstStyle/>
          <a:p>
            <a:pPr>
              <a:defRPr/>
            </a:pPr>
            <a:fld id="{FFE132A2-022A-7CC3-8BFB-F670A1518510}" type="slidenum">
              <a:rPr lang="de-DE"/>
              <a:t>86</a:t>
            </a:fld>
            <a:endParaRPr 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7795163" name="Titel 1"/>
          <p:cNvSpPr>
            <a:spLocks noGrp="1"/>
          </p:cNvSpPr>
          <p:nvPr>
            <p:ph type="title"/>
          </p:nvPr>
        </p:nvSpPr>
        <p:spPr bwMode="auto">
          <a:xfrm>
            <a:off x="108538" y="1203597"/>
            <a:ext cx="9123723" cy="503879"/>
          </a:xfrm>
        </p:spPr>
        <p:txBody>
          <a:bodyPr/>
          <a:lstStyle/>
          <a:p>
            <a:pPr>
              <a:defRPr/>
            </a:pPr>
            <a:r>
              <a:rPr lang="de-DE" sz="2400"/>
              <a:t>Mikro-Ebene: Fall Nr. 1088 – Querdenken &amp; Rechtspopulismus</a:t>
            </a:r>
            <a:br>
              <a:rPr lang="de-DE" sz="2400"/>
            </a:br>
            <a:endParaRPr sz="2400"/>
          </a:p>
        </p:txBody>
      </p:sp>
      <p:sp>
        <p:nvSpPr>
          <p:cNvPr id="115253185" name="Textplatzhalter 9"/>
          <p:cNvSpPr>
            <a:spLocks noGrp="1"/>
          </p:cNvSpPr>
          <p:nvPr>
            <p:ph type="body" sz="quarter" idx="14"/>
          </p:nvPr>
        </p:nvSpPr>
        <p:spPr bwMode="auto">
          <a:xfrm>
            <a:off x="214767" y="1779660"/>
            <a:ext cx="8533693" cy="2880318"/>
          </a:xfrm>
          <a:prstGeom prst="rect">
            <a:avLst/>
          </a:prstGeom>
        </p:spPr>
        <p:txBody>
          <a:bodyPr>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marL="285750" indent="-285750">
              <a:buFont typeface="Arial" panose="020B0604020202020204" pitchFamily="34" charset="0"/>
              <a:buChar char="•"/>
              <a:defRPr/>
            </a:pPr>
            <a:r>
              <a:rPr sz="1800" b="0" i="0" u="none" dirty="0">
                <a:solidFill>
                  <a:srgbClr val="000000"/>
                </a:solidFill>
                <a:latin typeface="TheSans UHH"/>
                <a:ea typeface="TheSans UHH"/>
                <a:cs typeface="TheSans UHH"/>
              </a:rPr>
              <a:t>Eine </a:t>
            </a:r>
            <a:r>
              <a:rPr sz="1800" b="0" i="0" u="none" dirty="0" err="1">
                <a:solidFill>
                  <a:srgbClr val="000000"/>
                </a:solidFill>
                <a:latin typeface="TheSans UHH"/>
                <a:ea typeface="TheSans UHH"/>
                <a:cs typeface="TheSans UHH"/>
              </a:rPr>
              <a:t>Veranstaltung</a:t>
            </a:r>
            <a:r>
              <a:rPr sz="1800" b="0" i="0" u="none" dirty="0">
                <a:solidFill>
                  <a:srgbClr val="000000"/>
                </a:solidFill>
                <a:latin typeface="TheSans UHH"/>
                <a:ea typeface="TheSans UHH"/>
                <a:cs typeface="TheSans UHH"/>
              </a:rPr>
              <a:t> zu </a:t>
            </a:r>
            <a:r>
              <a:rPr sz="1800" b="0" i="0" u="none" dirty="0" err="1">
                <a:solidFill>
                  <a:srgbClr val="000000"/>
                </a:solidFill>
                <a:latin typeface="TheSans UHH"/>
                <a:ea typeface="TheSans UHH"/>
                <a:cs typeface="TheSans UHH"/>
              </a:rPr>
              <a:t>Desinformationen</a:t>
            </a:r>
            <a:r>
              <a:rPr sz="1800" b="0" i="0" u="none" dirty="0">
                <a:solidFill>
                  <a:srgbClr val="000000"/>
                </a:solidFill>
                <a:latin typeface="TheSans UHH"/>
                <a:ea typeface="TheSans UHH"/>
                <a:cs typeface="TheSans UHH"/>
              </a:rPr>
              <a:t> und </a:t>
            </a:r>
            <a:r>
              <a:rPr sz="1800" b="1" i="0" u="none" dirty="0" err="1">
                <a:solidFill>
                  <a:srgbClr val="000000"/>
                </a:solidFill>
                <a:latin typeface="TheSans UHH"/>
                <a:ea typeface="TheSans UHH"/>
                <a:cs typeface="TheSans UHH"/>
              </a:rPr>
              <a:t>Verschwörungsideologien</a:t>
            </a:r>
            <a:r>
              <a:rPr sz="1800" b="1"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wurde</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durch</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teilnehmende</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Personen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mit</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verschwörungstheoretischen</a:t>
            </a:r>
            <a:r>
              <a:rPr sz="1800" b="0" i="0" u="none" dirty="0">
                <a:solidFill>
                  <a:srgbClr val="000000"/>
                </a:solidFill>
                <a:latin typeface="TheSans UHH"/>
                <a:ea typeface="TheSans UHH"/>
                <a:cs typeface="TheSans UHH"/>
              </a:rPr>
              <a:t> und </a:t>
            </a:r>
            <a:r>
              <a:rPr sz="1800" b="0" i="0" u="none" dirty="0" err="1">
                <a:solidFill>
                  <a:srgbClr val="000000"/>
                </a:solidFill>
                <a:latin typeface="TheSans UHH"/>
                <a:ea typeface="TheSans UHH"/>
                <a:cs typeface="TheSans UHH"/>
              </a:rPr>
              <a:t>rassistischen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Ansichten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gestört</a:t>
            </a:r>
            <a:r>
              <a:rPr sz="1800" b="0" i="0" u="none" dirty="0">
                <a:solidFill>
                  <a:srgbClr val="000000"/>
                </a:solidFill>
                <a:latin typeface="TheSans UHH"/>
                <a:ea typeface="TheSans UHH"/>
                <a:cs typeface="TheSans UHH"/>
              </a:rPr>
              <a:t>. </a:t>
            </a:r>
          </a:p>
          <a:p>
            <a:pPr marL="285750" indent="-285750">
              <a:buFont typeface="Arial" panose="020B0604020202020204" pitchFamily="34" charset="0"/>
              <a:buChar char="•"/>
              <a:defRPr/>
            </a:pPr>
            <a:r>
              <a:rPr sz="1800" b="0" i="0" u="none" dirty="0">
                <a:solidFill>
                  <a:srgbClr val="000000"/>
                </a:solidFill>
                <a:latin typeface="TheSans UHH"/>
                <a:ea typeface="TheSans UHH"/>
                <a:cs typeface="TheSans UHH"/>
              </a:rPr>
              <a:t>Der </a:t>
            </a:r>
            <a:r>
              <a:rPr sz="1800" b="1" i="0" u="none" dirty="0" err="1">
                <a:solidFill>
                  <a:srgbClr val="000000"/>
                </a:solidFill>
                <a:latin typeface="TheSans UHH"/>
                <a:ea typeface="TheSans UHH"/>
                <a:cs typeface="TheSans UHH"/>
              </a:rPr>
              <a:t>Dozent</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obwohl</a:t>
            </a:r>
            <a:r>
              <a:rPr sz="1800" b="0" i="0" u="none" dirty="0">
                <a:solidFill>
                  <a:srgbClr val="000000"/>
                </a:solidFill>
                <a:latin typeface="TheSans UHH"/>
                <a:ea typeface="TheSans UHH"/>
                <a:cs typeface="TheSans UHH"/>
              </a:rPr>
              <a:t> von </a:t>
            </a:r>
            <a:r>
              <a:rPr sz="1800" b="0" i="0" u="none" dirty="0" err="1">
                <a:solidFill>
                  <a:srgbClr val="000000"/>
                </a:solidFill>
                <a:latin typeface="TheSans UHH"/>
                <a:ea typeface="TheSans UHH"/>
                <a:cs typeface="TheSans UHH"/>
              </a:rPr>
              <a:t>einem</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themenbezogenen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Projekt</a:t>
            </a:r>
            <a:r>
              <a:rPr sz="1800" b="0" i="0" u="none" dirty="0">
                <a:solidFill>
                  <a:srgbClr val="000000"/>
                </a:solidFill>
                <a:latin typeface="TheSans UHH"/>
                <a:ea typeface="TheSans UHH"/>
                <a:cs typeface="TheSans UHH"/>
              </a:rPr>
              <a:t>, war </a:t>
            </a:r>
            <a:r>
              <a:rPr sz="1800" b="0" i="0" u="none" dirty="0" err="1">
                <a:solidFill>
                  <a:srgbClr val="000000"/>
                </a:solidFill>
                <a:latin typeface="TheSans UHH"/>
                <a:ea typeface="TheSans UHH"/>
                <a:cs typeface="TheSans UHH"/>
              </a:rPr>
              <a:t>mit</a:t>
            </a:r>
            <a:r>
              <a:rPr sz="1800" b="0" i="0" u="none" dirty="0">
                <a:solidFill>
                  <a:srgbClr val="000000"/>
                </a:solidFill>
                <a:latin typeface="TheSans UHH"/>
                <a:ea typeface="TheSans UHH"/>
                <a:cs typeface="TheSans UHH"/>
              </a:rPr>
              <a:t> der Situation </a:t>
            </a:r>
            <a:r>
              <a:rPr sz="1800" b="0" i="0" u="none" dirty="0" err="1">
                <a:solidFill>
                  <a:srgbClr val="000000"/>
                </a:solidFill>
                <a:latin typeface="TheSans UHH"/>
                <a:ea typeface="TheSans UHH"/>
                <a:cs typeface="TheSans UHH"/>
              </a:rPr>
              <a:t>überfordert</a:t>
            </a:r>
            <a:r>
              <a:rPr sz="1800" b="0" i="0" u="none" dirty="0">
                <a:solidFill>
                  <a:srgbClr val="000000"/>
                </a:solidFill>
                <a:latin typeface="TheSans UHH"/>
                <a:ea typeface="TheSans UHH"/>
                <a:cs typeface="TheSans UHH"/>
              </a:rPr>
              <a:t>, und </a:t>
            </a:r>
            <a:r>
              <a:rPr sz="1800" b="0" i="0" u="none" dirty="0" err="1">
                <a:solidFill>
                  <a:srgbClr val="000000"/>
                </a:solidFill>
                <a:latin typeface="TheSans UHH"/>
                <a:ea typeface="TheSans UHH"/>
                <a:cs typeface="TheSans UHH"/>
              </a:rPr>
              <a:t>interessierte</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Teilnehmer</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wurden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frustriert</a:t>
            </a:r>
            <a:r>
              <a:rPr sz="1800" b="0" i="0" u="none" dirty="0">
                <a:solidFill>
                  <a:srgbClr val="000000"/>
                </a:solidFill>
                <a:latin typeface="TheSans UHH"/>
                <a:ea typeface="TheSans UHH"/>
                <a:cs typeface="TheSans UHH"/>
              </a:rPr>
              <a:t>. </a:t>
            </a:r>
            <a:endParaRPr sz="1800" dirty="0">
              <a:latin typeface="TheSans UHH"/>
              <a:cs typeface="TheSans UHH"/>
            </a:endParaRPr>
          </a:p>
          <a:p>
            <a:pPr marL="285750" indent="-285750">
              <a:buFont typeface="Arial" panose="020B0604020202020204" pitchFamily="34" charset="0"/>
              <a:buChar char="•"/>
              <a:defRPr/>
            </a:pPr>
            <a:r>
              <a:rPr sz="1800" b="0" i="0" u="none" dirty="0">
                <a:solidFill>
                  <a:srgbClr val="000000"/>
                </a:solidFill>
                <a:latin typeface="TheSans UHH"/>
                <a:ea typeface="TheSans UHH"/>
                <a:cs typeface="TheSans UHH"/>
              </a:rPr>
              <a:t>Die </a:t>
            </a:r>
            <a:r>
              <a:rPr sz="1800" b="1" i="0" u="none" dirty="0" err="1">
                <a:solidFill>
                  <a:srgbClr val="000000"/>
                </a:solidFill>
                <a:latin typeface="TheSans UHH"/>
                <a:ea typeface="TheSans UHH"/>
                <a:cs typeface="TheSans UHH"/>
              </a:rPr>
              <a:t>Veranstaltung</a:t>
            </a:r>
            <a:r>
              <a:rPr sz="1800" b="1"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konnte</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nicht</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sachlich</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fortgeführt</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werden</a:t>
            </a:r>
            <a:r>
              <a:rPr sz="1800" b="0" i="0" u="none" dirty="0">
                <a:solidFill>
                  <a:srgbClr val="000000"/>
                </a:solidFill>
                <a:latin typeface="TheSans UHH"/>
                <a:ea typeface="TheSans UHH"/>
                <a:cs typeface="TheSans UHH"/>
              </a:rPr>
              <a:t>, und es gab </a:t>
            </a:r>
            <a:r>
              <a:rPr sz="1800" b="0" i="0" u="none" dirty="0" err="1">
                <a:solidFill>
                  <a:srgbClr val="000000"/>
                </a:solidFill>
                <a:latin typeface="TheSans UHH"/>
                <a:ea typeface="TheSans UHH"/>
                <a:cs typeface="TheSans UHH"/>
              </a:rPr>
              <a:t>keinen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Folgetermin</a:t>
            </a:r>
            <a:r>
              <a:rPr sz="1800" b="0" i="0" u="none" dirty="0">
                <a:solidFill>
                  <a:srgbClr val="000000"/>
                </a:solidFill>
                <a:latin typeface="TheSans UHH"/>
                <a:ea typeface="TheSans UHH"/>
                <a:cs typeface="TheSans UHH"/>
              </a:rPr>
              <a:t>. </a:t>
            </a:r>
            <a:endParaRPr sz="1800" dirty="0">
              <a:latin typeface="TheSans UHH"/>
              <a:cs typeface="TheSans UHH"/>
            </a:endParaRPr>
          </a:p>
          <a:p>
            <a:pPr marL="285750" indent="-285750">
              <a:buFont typeface="Arial" panose="020B0604020202020204" pitchFamily="34" charset="0"/>
              <a:buChar char="•"/>
              <a:defRPr/>
            </a:pPr>
            <a:r>
              <a:rPr sz="1800" b="1" i="0" u="none" dirty="0" err="1">
                <a:solidFill>
                  <a:srgbClr val="000000"/>
                </a:solidFill>
                <a:latin typeface="TheSans UHH"/>
                <a:ea typeface="TheSans UHH"/>
                <a:cs typeface="TheSans UHH"/>
              </a:rPr>
              <a:t>Gewünscht</a:t>
            </a:r>
            <a:r>
              <a:rPr sz="1800" b="1"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wurde</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ein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besser</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moderierender</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Dozent</a:t>
            </a:r>
            <a:r>
              <a:rPr sz="1800" b="0" i="0" u="none" dirty="0">
                <a:solidFill>
                  <a:srgbClr val="000000"/>
                </a:solidFill>
                <a:latin typeface="TheSans UHH"/>
                <a:ea typeface="TheSans UHH"/>
                <a:cs typeface="TheSans UHH"/>
              </a:rPr>
              <a:t>, um </a:t>
            </a:r>
            <a:r>
              <a:rPr sz="1800" b="0" i="0" u="none" dirty="0" err="1">
                <a:solidFill>
                  <a:srgbClr val="000000"/>
                </a:solidFill>
                <a:latin typeface="TheSans UHH"/>
                <a:ea typeface="TheSans UHH"/>
                <a:cs typeface="TheSans UHH"/>
              </a:rPr>
              <a:t>solche</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Situationen</a:t>
            </a:r>
            <a:r>
              <a:rPr sz="1800" b="0" i="0" u="none" dirty="0">
                <a:solidFill>
                  <a:srgbClr val="000000"/>
                </a:solidFill>
                <a:latin typeface="TheSans UHH"/>
                <a:ea typeface="TheSans UHH"/>
                <a:cs typeface="TheSans UHH"/>
              </a:rPr>
              <a:t> </a:t>
            </a:r>
            <a:r>
              <a:rPr sz="1800" b="0" i="0" u="none" dirty="0" err="1">
                <a:solidFill>
                  <a:srgbClr val="000000"/>
                </a:solidFill>
                <a:latin typeface="TheSans UHH"/>
                <a:ea typeface="TheSans UHH"/>
                <a:cs typeface="TheSans UHH"/>
              </a:rPr>
              <a:t>zukünftig</a:t>
            </a:r>
            <a:r>
              <a:rPr sz="1800" b="0" i="0" u="none" dirty="0">
                <a:solidFill>
                  <a:srgbClr val="000000"/>
                </a:solidFill>
                <a:latin typeface="TheSans UHH"/>
                <a:ea typeface="TheSans UHH"/>
                <a:cs typeface="TheSans UHH"/>
              </a:rPr>
              <a:t> zu </a:t>
            </a:r>
            <a:r>
              <a:rPr sz="1800" b="0" i="0" u="none" dirty="0" err="1">
                <a:solidFill>
                  <a:srgbClr val="000000"/>
                </a:solidFill>
                <a:latin typeface="TheSans UHH"/>
                <a:ea typeface="TheSans UHH"/>
                <a:cs typeface="TheSans UHH"/>
              </a:rPr>
              <a:t>vermeiden</a:t>
            </a:r>
            <a:r>
              <a:rPr sz="1800" b="0" i="0" u="none" dirty="0">
                <a:solidFill>
                  <a:srgbClr val="000000"/>
                </a:solidFill>
                <a:latin typeface="TheSans UHH"/>
                <a:ea typeface="TheSans UHH"/>
                <a:cs typeface="TheSans UHH"/>
              </a:rPr>
              <a:t>. </a:t>
            </a:r>
            <a:endParaRPr sz="1800" dirty="0">
              <a:latin typeface="TheSans UHH"/>
              <a:cs typeface="TheSans UHH"/>
            </a:endParaRPr>
          </a:p>
        </p:txBody>
      </p:sp>
      <p:sp>
        <p:nvSpPr>
          <p:cNvPr id="302016236" name="Fußzeilenplatzhalter 4"/>
          <p:cNvSpPr>
            <a:spLocks noGrp="1"/>
          </p:cNvSpPr>
          <p:nvPr>
            <p:ph type="ftr" sz="quarter" idx="16"/>
          </p:nvPr>
        </p:nvSpPr>
        <p:spPr bwMode="auto"/>
        <p:txBody>
          <a:bodyPr/>
          <a:lstStyle/>
          <a:p>
            <a:pPr>
              <a:defRPr/>
            </a:pPr>
            <a:r>
              <a:rPr lang="de-DE" sz="1200" b="0" i="0" u="none" strike="noStrike" cap="none" spc="0">
                <a:solidFill>
                  <a:schemeClr val="tx1"/>
                </a:solidFill>
                <a:latin typeface="TheSans UHH"/>
                <a:ea typeface="TheSans UHH"/>
                <a:cs typeface="TheSans UHH"/>
              </a:rPr>
              <a:t>Prof. Dr. Anke Grotlüschen</a:t>
            </a:r>
            <a:endParaRPr sz="1200"/>
          </a:p>
        </p:txBody>
      </p:sp>
      <p:sp>
        <p:nvSpPr>
          <p:cNvPr id="746683301" name="Foliennummernplatzhalter 5"/>
          <p:cNvSpPr>
            <a:spLocks noGrp="1"/>
          </p:cNvSpPr>
          <p:nvPr>
            <p:ph type="sldNum" sz="quarter" idx="17"/>
          </p:nvPr>
        </p:nvSpPr>
        <p:spPr bwMode="auto"/>
        <p:txBody>
          <a:bodyPr/>
          <a:lstStyle/>
          <a:p>
            <a:pPr>
              <a:defRPr/>
            </a:pPr>
            <a:fld id="{E9194139-3D06-33DC-A161-AAEF8C82656A}" type="slidenum">
              <a:rPr lang="de-DE"/>
              <a:t>87</a:t>
            </a:fld>
            <a:endParaRPr 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54701223" name="Titel 1"/>
          <p:cNvSpPr>
            <a:spLocks noGrp="1"/>
          </p:cNvSpPr>
          <p:nvPr>
            <p:ph type="title"/>
          </p:nvPr>
        </p:nvSpPr>
        <p:spPr bwMode="auto">
          <a:xfrm>
            <a:off x="179386" y="1203597"/>
            <a:ext cx="9123723" cy="503880"/>
          </a:xfrm>
        </p:spPr>
        <p:txBody>
          <a:bodyPr/>
          <a:lstStyle/>
          <a:p>
            <a:pPr>
              <a:defRPr/>
            </a:pPr>
            <a:r>
              <a:rPr lang="de-DE"/>
              <a:t>Erwünschte Gegenmaßnahmen</a:t>
            </a:r>
            <a:r>
              <a:t> &amp; Unterstützung</a:t>
            </a:r>
          </a:p>
        </p:txBody>
      </p:sp>
      <p:sp>
        <p:nvSpPr>
          <p:cNvPr id="1380990237" name="Textplatzhalter 9"/>
          <p:cNvSpPr>
            <a:spLocks noGrp="1"/>
          </p:cNvSpPr>
          <p:nvPr>
            <p:ph type="body" sz="quarter" idx="14"/>
          </p:nvPr>
        </p:nvSpPr>
        <p:spPr bwMode="auto">
          <a:xfrm>
            <a:off x="179386" y="1779660"/>
            <a:ext cx="4474667" cy="2880318"/>
          </a:xfrm>
          <a:prstGeom prst="rect">
            <a:avLst/>
          </a:prstGeom>
        </p:spPr>
        <p:txBody>
          <a:bodyPr vertOverflow="overflow" horzOverflow="overflow" vert="horz" wrap="square" lIns="91440" tIns="45720" rIns="91440" bIns="45720" numCol="1" spcCol="0" rtlCol="0" fromWordArt="0" anchor="t" anchorCtr="0" forceAA="0" compatLnSpc="0">
            <a:normAutofit fontScale="95000" lnSpcReduction="1000"/>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a:defRPr/>
            </a:pPr>
            <a:r>
              <a:rPr sz="1600" b="0" i="1" u="none">
                <a:solidFill>
                  <a:srgbClr val="000000"/>
                </a:solidFill>
                <a:latin typeface="TheSans UHH"/>
                <a:ea typeface="TheSans UHH"/>
                <a:cs typeface="TheSans UHH"/>
              </a:rPr>
              <a:t>"Mehr Zivilcourage auch von anderen </a:t>
            </a:r>
            <a:r>
              <a:rPr sz="1600" b="0" i="1" u="none">
                <a:solidFill>
                  <a:srgbClr val="FF0000"/>
                </a:solidFill>
                <a:latin typeface="TheSans UHH"/>
                <a:ea typeface="TheSans UHH"/>
                <a:cs typeface="TheSans UHH"/>
              </a:rPr>
              <a:t>Studierenden</a:t>
            </a:r>
            <a:r>
              <a:rPr sz="1600" b="0" i="1" u="none">
                <a:solidFill>
                  <a:srgbClr val="000000"/>
                </a:solidFill>
                <a:latin typeface="TheSans UHH"/>
                <a:ea typeface="TheSans UHH"/>
                <a:cs typeface="TheSans UHH"/>
              </a:rPr>
              <a:t>"</a:t>
            </a:r>
            <a:r>
              <a:rPr sz="1600" b="0" i="0" u="none">
                <a:solidFill>
                  <a:srgbClr val="000000"/>
                </a:solidFill>
                <a:latin typeface="TheSans UHH"/>
                <a:ea typeface="TheSans UHH"/>
                <a:cs typeface="TheSans UHH"/>
              </a:rPr>
              <a:t> (106)</a:t>
            </a:r>
            <a:endParaRPr>
              <a:latin typeface="TheSans UHH"/>
              <a:cs typeface="TheSans UHH"/>
            </a:endParaRPr>
          </a:p>
          <a:p>
            <a:pPr>
              <a:defRPr/>
            </a:pPr>
            <a:endParaRPr>
              <a:latin typeface="TheSans UHH"/>
              <a:cs typeface="TheSans UHH"/>
            </a:endParaRPr>
          </a:p>
          <a:p>
            <a:pPr>
              <a:defRPr/>
            </a:pPr>
            <a:r>
              <a:rPr sz="1600" b="0" i="1" u="none">
                <a:solidFill>
                  <a:srgbClr val="000000"/>
                </a:solidFill>
                <a:latin typeface="TheSans UHH"/>
                <a:ea typeface="TheSans UHH"/>
                <a:cs typeface="TheSans UHH"/>
              </a:rPr>
              <a:t>"Ernstzunehmende Reaktion der </a:t>
            </a:r>
            <a:r>
              <a:rPr sz="1600" b="0" i="1" u="none">
                <a:solidFill>
                  <a:srgbClr val="FF0000"/>
                </a:solidFill>
                <a:latin typeface="TheSans UHH"/>
                <a:ea typeface="TheSans UHH"/>
                <a:cs typeface="TheSans UHH"/>
              </a:rPr>
              <a:t>Polizei</a:t>
            </a:r>
            <a:r>
              <a:rPr sz="1600" b="0" i="1" u="none">
                <a:solidFill>
                  <a:srgbClr val="000000"/>
                </a:solidFill>
                <a:latin typeface="TheSans UHH"/>
                <a:ea typeface="TheSans UHH"/>
                <a:cs typeface="TheSans UHH"/>
              </a:rPr>
              <a:t>. Nicht: 'Wir nehmen das mal auf und melden uns, wenn nötig. Wir würden das aber nicht weiterverfolgen.'" </a:t>
            </a:r>
            <a:r>
              <a:rPr sz="1600" b="0" i="0" u="none">
                <a:solidFill>
                  <a:srgbClr val="000000"/>
                </a:solidFill>
                <a:latin typeface="TheSans UHH"/>
                <a:ea typeface="TheSans UHH"/>
                <a:cs typeface="TheSans UHH"/>
              </a:rPr>
              <a:t>(738)</a:t>
            </a:r>
            <a:endParaRPr>
              <a:latin typeface="TheSans UHH"/>
              <a:cs typeface="TheSans UHH"/>
            </a:endParaRPr>
          </a:p>
          <a:p>
            <a:pPr>
              <a:defRPr/>
            </a:pPr>
            <a:endParaRPr>
              <a:latin typeface="TheSans UHH"/>
              <a:cs typeface="TheSans UHH"/>
            </a:endParaRPr>
          </a:p>
          <a:p>
            <a:pPr>
              <a:defRPr/>
            </a:pPr>
            <a:r>
              <a:rPr sz="1600" b="0" i="1" u="none">
                <a:solidFill>
                  <a:srgbClr val="000000"/>
                </a:solidFill>
                <a:latin typeface="TheSans UHH"/>
                <a:ea typeface="TheSans UHH"/>
                <a:cs typeface="TheSans UHH"/>
              </a:rPr>
              <a:t>"Die </a:t>
            </a:r>
            <a:r>
              <a:rPr sz="1600" b="0" i="1" u="none">
                <a:solidFill>
                  <a:srgbClr val="FF0000"/>
                </a:solidFill>
                <a:latin typeface="TheSans UHH"/>
                <a:ea typeface="TheSans UHH"/>
                <a:cs typeface="TheSans UHH"/>
              </a:rPr>
              <a:t>Leute</a:t>
            </a:r>
            <a:r>
              <a:rPr sz="1600" b="0" i="1" u="none">
                <a:solidFill>
                  <a:srgbClr val="08A1D9"/>
                </a:solidFill>
                <a:latin typeface="TheSans UHH"/>
                <a:ea typeface="TheSans UHH"/>
                <a:cs typeface="TheSans UHH"/>
              </a:rPr>
              <a:t> </a:t>
            </a:r>
            <a:r>
              <a:rPr sz="1600" b="0" i="1" u="none">
                <a:solidFill>
                  <a:srgbClr val="000000"/>
                </a:solidFill>
                <a:latin typeface="TheSans UHH"/>
                <a:ea typeface="TheSans UHH"/>
                <a:cs typeface="TheSans UHH"/>
              </a:rPr>
              <a:t>zu ermuntern, mehr über dieses zu lesen." </a:t>
            </a:r>
            <a:r>
              <a:rPr sz="1600" b="0" i="0" u="none">
                <a:solidFill>
                  <a:srgbClr val="000000"/>
                </a:solidFill>
                <a:latin typeface="TheSans UHH"/>
                <a:ea typeface="TheSans UHH"/>
                <a:cs typeface="TheSans UHH"/>
              </a:rPr>
              <a:t>(341)</a:t>
            </a:r>
            <a:endParaRPr>
              <a:latin typeface="TheSans UHH"/>
              <a:cs typeface="TheSans UHH"/>
            </a:endParaRPr>
          </a:p>
          <a:p>
            <a:pPr>
              <a:defRPr/>
            </a:pPr>
            <a:endParaRPr>
              <a:latin typeface="TheSans UHH"/>
              <a:cs typeface="TheSans UHH"/>
            </a:endParaRPr>
          </a:p>
        </p:txBody>
      </p:sp>
      <p:sp>
        <p:nvSpPr>
          <p:cNvPr id="1493341275" name="Fußzeilenplatzhalter 4"/>
          <p:cNvSpPr>
            <a:spLocks noGrp="1"/>
          </p:cNvSpPr>
          <p:nvPr>
            <p:ph type="ftr" sz="quarter" idx="16"/>
          </p:nvPr>
        </p:nvSpPr>
        <p:spPr bwMode="auto"/>
        <p:txBody>
          <a:bodyPr/>
          <a:lstStyle/>
          <a:p>
            <a:pPr>
              <a:defRPr/>
            </a:pPr>
            <a:r>
              <a:rPr lang="de-DE" sz="1200" b="0" i="0" u="none" strike="noStrike" cap="none" spc="0">
                <a:solidFill>
                  <a:schemeClr val="tx1"/>
                </a:solidFill>
                <a:latin typeface="TheSans UHH"/>
                <a:ea typeface="TheSans UHH"/>
                <a:cs typeface="TheSans UHH"/>
              </a:rPr>
              <a:t>Prof. Dr. Anke Grotlüschen</a:t>
            </a:r>
            <a:endParaRPr sz="1200"/>
          </a:p>
        </p:txBody>
      </p:sp>
      <p:sp>
        <p:nvSpPr>
          <p:cNvPr id="1903322423" name="Foliennummernplatzhalter 5"/>
          <p:cNvSpPr>
            <a:spLocks noGrp="1"/>
          </p:cNvSpPr>
          <p:nvPr>
            <p:ph type="sldNum" sz="quarter" idx="17"/>
          </p:nvPr>
        </p:nvSpPr>
        <p:spPr bwMode="auto"/>
        <p:txBody>
          <a:bodyPr/>
          <a:lstStyle/>
          <a:p>
            <a:pPr>
              <a:defRPr/>
            </a:pPr>
            <a:fld id="{1D96B139-CB04-3FF7-AE01-975666DDFFF0}" type="slidenum">
              <a:rPr lang="de-DE"/>
              <a:t>88</a:t>
            </a:fld>
            <a:endParaRPr lang="de-DE"/>
          </a:p>
        </p:txBody>
      </p:sp>
      <p:sp>
        <p:nvSpPr>
          <p:cNvPr id="1208613654" name="Textplatzhalter 9"/>
          <p:cNvSpPr>
            <a:spLocks noGrp="1"/>
          </p:cNvSpPr>
          <p:nvPr/>
        </p:nvSpPr>
        <p:spPr bwMode="auto">
          <a:xfrm>
            <a:off x="4654053" y="1779660"/>
            <a:ext cx="4392612" cy="2880318"/>
          </a:xfrm>
          <a:prstGeom prst="rect">
            <a:avLst/>
          </a:prstGeom>
        </p:spPr>
        <p:txBody>
          <a:bodyPr vertOverflow="overflow" horzOverflow="overflow" vert="horz" wrap="square" lIns="91440" tIns="45720" rIns="91440" bIns="45720" numCol="1" spcCol="0" rtlCol="0" fromWordArt="0" anchor="t" anchorCtr="0" forceAA="0" compatLnSpc="0">
            <a:normAutofit/>
          </a:bodyPr>
          <a:lstStyle>
            <a:lvl1pPr marL="0" indent="0" algn="l" defTabSz="457200">
              <a:spcBef>
                <a:spcPts val="0"/>
              </a:spcBef>
              <a:buFont typeface="Arial"/>
              <a:buNone/>
              <a:defRPr sz="2000">
                <a:solidFill>
                  <a:schemeClr val="tx1"/>
                </a:solidFill>
                <a:latin typeface="TheSans UHH"/>
                <a:ea typeface="TheSans UHH"/>
                <a:cs typeface="TheSans UHH"/>
              </a:defRPr>
            </a:lvl1pPr>
            <a:lvl2pPr marL="742950" indent="-285750" algn="l" defTabSz="457200">
              <a:spcBef>
                <a:spcPts val="0"/>
              </a:spcBef>
              <a:buFont typeface="Arial"/>
              <a:buChar char="–"/>
              <a:defRPr sz="2600">
                <a:solidFill>
                  <a:schemeClr val="tx1"/>
                </a:solidFill>
                <a:latin typeface="TheSans UHH Bold Caps"/>
                <a:ea typeface="TheSans UHH Bold Caps"/>
                <a:cs typeface="TheSans UHH Bold Caps"/>
              </a:defRPr>
            </a:lvl2pPr>
            <a:lvl3pPr marL="1143000" indent="-228600" algn="l" defTabSz="457200">
              <a:spcBef>
                <a:spcPts val="0"/>
              </a:spcBef>
              <a:buFont typeface="Arial"/>
              <a:buChar char="•"/>
              <a:defRPr sz="2600">
                <a:solidFill>
                  <a:schemeClr val="tx1"/>
                </a:solidFill>
                <a:latin typeface="TheSans UHH Bold Caps"/>
                <a:ea typeface="TheSans UHH Bold Caps"/>
                <a:cs typeface="TheSans UHH Bold Caps"/>
              </a:defRPr>
            </a:lvl3pPr>
            <a:lvl4pPr marL="1600200" indent="-228600" algn="l" defTabSz="457200">
              <a:spcBef>
                <a:spcPts val="0"/>
              </a:spcBef>
              <a:buFont typeface="Arial"/>
              <a:buChar char="–"/>
              <a:defRPr sz="2600">
                <a:solidFill>
                  <a:schemeClr val="tx1"/>
                </a:solidFill>
                <a:latin typeface="TheSans UHH Bold Caps"/>
                <a:ea typeface="TheSans UHH Bold Caps"/>
                <a:cs typeface="TheSans UHH Bold Caps"/>
              </a:defRPr>
            </a:lvl4pPr>
            <a:lvl5pPr marL="2057400" indent="-228600" algn="l" defTabSz="457200">
              <a:spcBef>
                <a:spcPts val="0"/>
              </a:spcBef>
              <a:buFont typeface="Arial"/>
              <a:buChar char="»"/>
              <a:defRPr sz="2600">
                <a:solidFill>
                  <a:schemeClr val="tx1"/>
                </a:solidFill>
                <a:latin typeface="TheSans UHH Bold Caps"/>
                <a:ea typeface="TheSans UHH Bold Caps"/>
                <a:cs typeface="TheSans UHH Bold Caps"/>
              </a:defRPr>
            </a:lvl5pPr>
            <a:lvl6pPr marL="2514599"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defRPr/>
            </a:pPr>
            <a:r>
              <a:rPr sz="1500" b="0" i="1" u="none">
                <a:solidFill>
                  <a:srgbClr val="000000"/>
                </a:solidFill>
                <a:latin typeface="TheSans UHH"/>
                <a:ea typeface="TheSans UHH"/>
                <a:cs typeface="TheSans UHH"/>
              </a:rPr>
              <a:t>"Ich würde mir von den </a:t>
            </a:r>
            <a:r>
              <a:rPr sz="1500" b="0" i="1" u="none">
                <a:solidFill>
                  <a:srgbClr val="FF0000"/>
                </a:solidFill>
                <a:latin typeface="TheSans UHH"/>
                <a:ea typeface="TheSans UHH"/>
                <a:cs typeface="TheSans UHH"/>
              </a:rPr>
              <a:t>Institutionen</a:t>
            </a:r>
            <a:r>
              <a:rPr sz="1500" b="0" i="1" u="none">
                <a:solidFill>
                  <a:srgbClr val="F96A1B"/>
                </a:solidFill>
                <a:latin typeface="TheSans UHH"/>
                <a:ea typeface="TheSans UHH"/>
                <a:cs typeface="TheSans UHH"/>
              </a:rPr>
              <a:t> </a:t>
            </a:r>
            <a:r>
              <a:rPr sz="1500" b="0" i="1" u="none">
                <a:solidFill>
                  <a:srgbClr val="000000"/>
                </a:solidFill>
                <a:latin typeface="TheSans UHH"/>
                <a:ea typeface="TheSans UHH"/>
                <a:cs typeface="TheSans UHH"/>
              </a:rPr>
              <a:t>mehr Leitlinien, Handhaben, Ansprechspartner*innen wünschen. [...] Ich wünsche mir eine stärkere Auseinandersetzung der </a:t>
            </a:r>
            <a:r>
              <a:rPr sz="1500" b="0" i="1" u="none">
                <a:solidFill>
                  <a:srgbClr val="FF0000"/>
                </a:solidFill>
                <a:latin typeface="TheSans UHH"/>
                <a:ea typeface="TheSans UHH"/>
                <a:cs typeface="TheSans UHH"/>
              </a:rPr>
              <a:t>Institutionen</a:t>
            </a:r>
            <a:r>
              <a:rPr sz="1500" b="0" i="1" u="none">
                <a:solidFill>
                  <a:srgbClr val="F96A1B"/>
                </a:solidFill>
                <a:latin typeface="TheSans UHH"/>
                <a:ea typeface="TheSans UHH"/>
                <a:cs typeface="TheSans UHH"/>
              </a:rPr>
              <a:t> </a:t>
            </a:r>
            <a:r>
              <a:rPr sz="1500" b="0" i="1" u="none">
                <a:solidFill>
                  <a:srgbClr val="000000"/>
                </a:solidFill>
                <a:latin typeface="TheSans UHH"/>
                <a:ea typeface="TheSans UHH"/>
                <a:cs typeface="TheSans UHH"/>
              </a:rPr>
              <a:t>und zwar Fach-/Statusgruppen-/ und positionenübergreifend mit Themen zur Wahrung der Demokratie und Positionierung der Institution." </a:t>
            </a:r>
            <a:r>
              <a:rPr sz="1500" b="0" i="0" u="none">
                <a:solidFill>
                  <a:srgbClr val="000000"/>
                </a:solidFill>
                <a:latin typeface="TheSans UHH"/>
                <a:ea typeface="TheSans UHH"/>
                <a:cs typeface="TheSans UHH"/>
              </a:rPr>
              <a:t>(176)</a:t>
            </a:r>
            <a:endParaRPr sz="1500">
              <a:latin typeface="TheSans UHH"/>
              <a:ea typeface="TheSans UHH"/>
              <a:cs typeface="TheSans UHH"/>
            </a:endParaRPr>
          </a:p>
          <a:p>
            <a:pPr>
              <a:defRPr/>
            </a:pPr>
            <a:endParaRPr sz="1500">
              <a:latin typeface="TheSans UHH"/>
              <a:cs typeface="TheSans UHH"/>
            </a:endParaRPr>
          </a:p>
          <a:p>
            <a:pPr>
              <a:defRPr/>
            </a:pPr>
            <a:r>
              <a:rPr sz="1500" b="0" i="1" u="none">
                <a:solidFill>
                  <a:srgbClr val="000000"/>
                </a:solidFill>
                <a:latin typeface="TheSans UHH"/>
                <a:ea typeface="TheSans UHH"/>
                <a:cs typeface="TheSans UHH"/>
              </a:rPr>
              <a:t>"</a:t>
            </a:r>
            <a:r>
              <a:rPr sz="1500" b="0" i="1" u="none">
                <a:solidFill>
                  <a:srgbClr val="FF0000"/>
                </a:solidFill>
                <a:latin typeface="TheSans UHH"/>
                <a:ea typeface="TheSans UHH"/>
                <a:cs typeface="TheSans UHH"/>
              </a:rPr>
              <a:t>Filmverbot</a:t>
            </a:r>
            <a:r>
              <a:rPr sz="1500" b="0" i="1" u="none">
                <a:solidFill>
                  <a:srgbClr val="F96A1B"/>
                </a:solidFill>
                <a:latin typeface="TheSans UHH"/>
                <a:ea typeface="TheSans UHH"/>
                <a:cs typeface="TheSans UHH"/>
              </a:rPr>
              <a:t> </a:t>
            </a:r>
            <a:r>
              <a:rPr sz="1500" b="0" i="1" u="none">
                <a:solidFill>
                  <a:srgbClr val="000000"/>
                </a:solidFill>
                <a:latin typeface="TheSans UHH"/>
                <a:ea typeface="TheSans UHH"/>
                <a:cs typeface="TheSans UHH"/>
              </a:rPr>
              <a:t>bei Veranstaltungen" </a:t>
            </a:r>
            <a:r>
              <a:rPr sz="1500" b="0" i="0" u="none">
                <a:solidFill>
                  <a:srgbClr val="000000"/>
                </a:solidFill>
                <a:latin typeface="TheSans UHH"/>
                <a:ea typeface="TheSans UHH"/>
                <a:cs typeface="TheSans UHH"/>
              </a:rPr>
              <a:t>(833)</a:t>
            </a:r>
            <a:endParaRPr>
              <a:latin typeface="TheSans UHH"/>
              <a:cs typeface="TheSans UHH"/>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79824559" name="Titel 1"/>
          <p:cNvSpPr>
            <a:spLocks noGrp="1"/>
          </p:cNvSpPr>
          <p:nvPr>
            <p:ph type="title"/>
          </p:nvPr>
        </p:nvSpPr>
        <p:spPr bwMode="auto">
          <a:xfrm>
            <a:off x="179386" y="1203597"/>
            <a:ext cx="9123723" cy="503880"/>
          </a:xfrm>
        </p:spPr>
        <p:txBody>
          <a:bodyPr/>
          <a:lstStyle/>
          <a:p>
            <a:pPr>
              <a:defRPr/>
            </a:pPr>
            <a:r>
              <a:rPr lang="de-DE" dirty="0"/>
              <a:t>Mikro-Ebene: Fazit</a:t>
            </a:r>
            <a:endParaRPr dirty="0"/>
          </a:p>
        </p:txBody>
      </p:sp>
      <p:sp>
        <p:nvSpPr>
          <p:cNvPr id="1521830373" name="Textplatzhalter 9"/>
          <p:cNvSpPr>
            <a:spLocks noGrp="1"/>
          </p:cNvSpPr>
          <p:nvPr>
            <p:ph type="body" sz="quarter" idx="14"/>
          </p:nvPr>
        </p:nvSpPr>
        <p:spPr bwMode="auto">
          <a:xfrm>
            <a:off x="214767" y="1779660"/>
            <a:ext cx="8533693" cy="2880318"/>
          </a:xfrm>
          <a:prstGeom prst="rect">
            <a:avLst/>
          </a:prstGeom>
        </p:spPr>
        <p:txBody>
          <a:bodyPr>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marL="283879" indent="-283879">
              <a:buFont typeface="Arial"/>
              <a:buChar char="•"/>
              <a:defRPr/>
            </a:pPr>
            <a:r>
              <a:rPr sz="1800" b="0" i="0" u="none">
                <a:solidFill>
                  <a:srgbClr val="000000"/>
                </a:solidFill>
                <a:latin typeface="TheSans UHH"/>
                <a:ea typeface="TheSans UHH"/>
                <a:cs typeface="TheSans UHH"/>
              </a:rPr>
              <a:t>Der </a:t>
            </a:r>
            <a:r>
              <a:rPr sz="1800" b="1" i="0" u="none">
                <a:solidFill>
                  <a:srgbClr val="000000"/>
                </a:solidFill>
                <a:latin typeface="TheSans UHH"/>
                <a:ea typeface="TheSans UHH"/>
                <a:cs typeface="TheSans UHH"/>
              </a:rPr>
              <a:t>Wille</a:t>
            </a:r>
            <a:r>
              <a:rPr sz="1800" b="0" i="0" u="none">
                <a:solidFill>
                  <a:srgbClr val="000000"/>
                </a:solidFill>
                <a:latin typeface="TheSans UHH"/>
                <a:ea typeface="TheSans UHH"/>
                <a:cs typeface="TheSans UHH"/>
              </a:rPr>
              <a:t> von Teilnehmenden und Lehrenden, bei rechten Äußerungen und Verhalten zu intervenieren, schien grundsätzlich vorhanden</a:t>
            </a:r>
            <a:endParaRPr>
              <a:latin typeface="TheSans UHH"/>
              <a:cs typeface="TheSans UHH"/>
            </a:endParaRPr>
          </a:p>
          <a:p>
            <a:pPr>
              <a:defRPr/>
            </a:pPr>
            <a:endParaRPr>
              <a:latin typeface="TheSans UHH"/>
              <a:cs typeface="TheSans UHH"/>
            </a:endParaRPr>
          </a:p>
          <a:p>
            <a:pPr marL="283879" indent="-283879">
              <a:buFont typeface="Arial"/>
              <a:buChar char="•"/>
              <a:defRPr/>
            </a:pPr>
            <a:r>
              <a:rPr sz="1800" b="0" i="0" u="none">
                <a:solidFill>
                  <a:srgbClr val="000000"/>
                </a:solidFill>
                <a:latin typeface="TheSans UHH"/>
                <a:ea typeface="TheSans UHH"/>
                <a:cs typeface="TheSans UHH"/>
              </a:rPr>
              <a:t>Es ist ein Mangel an Skills zu vermuten, nachhaltig und angemessen zu reagieren </a:t>
            </a:r>
            <a:br>
              <a:rPr sz="1800" b="0" i="0" u="none">
                <a:solidFill>
                  <a:srgbClr val="000000"/>
                </a:solidFill>
                <a:latin typeface="TheSans UHH"/>
                <a:ea typeface="TheSans UHH"/>
                <a:cs typeface="TheSans UHH"/>
              </a:rPr>
            </a:br>
            <a:r>
              <a:rPr sz="1800" b="0" i="0" u="none">
                <a:solidFill>
                  <a:srgbClr val="000000"/>
                </a:solidFill>
                <a:latin typeface="TheSans UHH"/>
                <a:ea typeface="TheSans UHH"/>
                <a:cs typeface="TheSans UHH"/>
              </a:rPr>
              <a:t>    —&gt; </a:t>
            </a:r>
            <a:r>
              <a:rPr sz="1800" b="1" i="0" u="none">
                <a:solidFill>
                  <a:srgbClr val="000000"/>
                </a:solidFill>
                <a:latin typeface="TheSans UHH"/>
                <a:ea typeface="TheSans UHH"/>
                <a:cs typeface="TheSans UHH"/>
              </a:rPr>
              <a:t>Überforderung</a:t>
            </a:r>
            <a:r>
              <a:rPr sz="1800" b="0" i="0" u="none">
                <a:solidFill>
                  <a:srgbClr val="000000"/>
                </a:solidFill>
                <a:latin typeface="TheSans UHH"/>
                <a:ea typeface="TheSans UHH"/>
                <a:cs typeface="TheSans UHH"/>
              </a:rPr>
              <a:t>?</a:t>
            </a:r>
            <a:endParaRPr>
              <a:latin typeface="TheSans UHH"/>
              <a:cs typeface="TheSans UHH"/>
            </a:endParaRPr>
          </a:p>
          <a:p>
            <a:pPr>
              <a:defRPr/>
            </a:pPr>
            <a:endParaRPr>
              <a:latin typeface="TheSans UHH"/>
              <a:cs typeface="TheSans UHH"/>
            </a:endParaRPr>
          </a:p>
          <a:p>
            <a:pPr marL="283879" indent="-283879">
              <a:buFont typeface="Arial"/>
              <a:buChar char="•"/>
              <a:defRPr/>
            </a:pPr>
            <a:r>
              <a:rPr sz="1800" b="0" i="0" u="none">
                <a:solidFill>
                  <a:srgbClr val="000000"/>
                </a:solidFill>
                <a:latin typeface="TheSans UHH"/>
                <a:ea typeface="TheSans UHH"/>
                <a:cs typeface="TheSans UHH"/>
              </a:rPr>
              <a:t>Wunsch nach </a:t>
            </a:r>
            <a:r>
              <a:rPr sz="1800" b="1" i="0" u="none">
                <a:solidFill>
                  <a:srgbClr val="000000"/>
                </a:solidFill>
                <a:latin typeface="TheSans UHH"/>
                <a:ea typeface="TheSans UHH"/>
                <a:cs typeface="TheSans UHH"/>
              </a:rPr>
              <a:t>Prävention</a:t>
            </a:r>
            <a:r>
              <a:rPr sz="1800" b="0" i="0" u="none">
                <a:solidFill>
                  <a:srgbClr val="000000"/>
                </a:solidFill>
                <a:latin typeface="TheSans UHH"/>
                <a:ea typeface="TheSans UHH"/>
                <a:cs typeface="TheSans UHH"/>
              </a:rPr>
              <a:t> zum Thema und </a:t>
            </a:r>
            <a:r>
              <a:rPr sz="1800" b="1" i="0" u="none">
                <a:solidFill>
                  <a:srgbClr val="000000"/>
                </a:solidFill>
                <a:latin typeface="TheSans UHH"/>
                <a:ea typeface="TheSans UHH"/>
                <a:cs typeface="TheSans UHH"/>
              </a:rPr>
              <a:t>Umgangsweisen</a:t>
            </a:r>
            <a:r>
              <a:rPr sz="1800" b="0" i="0" u="none">
                <a:solidFill>
                  <a:srgbClr val="000000"/>
                </a:solidFill>
                <a:latin typeface="TheSans UHH"/>
                <a:ea typeface="TheSans UHH"/>
                <a:cs typeface="TheSans UHH"/>
              </a:rPr>
              <a:t> - sowohl bei Lehrenden als auch bei Teilnehmenden</a:t>
            </a:r>
            <a:endParaRPr>
              <a:latin typeface="TheSans UHH"/>
              <a:cs typeface="TheSans UHH"/>
            </a:endParaRPr>
          </a:p>
        </p:txBody>
      </p:sp>
      <p:sp>
        <p:nvSpPr>
          <p:cNvPr id="894829749" name="Fußzeilenplatzhalter 4"/>
          <p:cNvSpPr>
            <a:spLocks noGrp="1"/>
          </p:cNvSpPr>
          <p:nvPr>
            <p:ph type="ftr" sz="quarter" idx="16"/>
          </p:nvPr>
        </p:nvSpPr>
        <p:spPr bwMode="auto"/>
        <p:txBody>
          <a:bodyPr/>
          <a:lstStyle/>
          <a:p>
            <a:pPr>
              <a:defRPr/>
            </a:pPr>
            <a:r>
              <a:rPr lang="de-DE" sz="1200" b="0" i="0" u="none" strike="noStrike" cap="none" spc="0">
                <a:solidFill>
                  <a:schemeClr val="tx1"/>
                </a:solidFill>
                <a:latin typeface="TheSans UHH"/>
                <a:ea typeface="TheSans UHH"/>
                <a:cs typeface="TheSans UHH"/>
              </a:rPr>
              <a:t>Prof. Dr. Anke Grotlüschen</a:t>
            </a:r>
            <a:endParaRPr sz="1200"/>
          </a:p>
        </p:txBody>
      </p:sp>
      <p:sp>
        <p:nvSpPr>
          <p:cNvPr id="840411734" name="Foliennummernplatzhalter 5"/>
          <p:cNvSpPr>
            <a:spLocks noGrp="1"/>
          </p:cNvSpPr>
          <p:nvPr>
            <p:ph type="sldNum" sz="quarter" idx="17"/>
          </p:nvPr>
        </p:nvSpPr>
        <p:spPr bwMode="auto"/>
        <p:txBody>
          <a:bodyPr/>
          <a:lstStyle/>
          <a:p>
            <a:pPr>
              <a:defRPr/>
            </a:pPr>
            <a:fld id="{81641B1A-3DC5-7E72-DF78-A888AB648B04}" type="slidenum">
              <a:rPr lang="de-DE"/>
              <a:t>89</a:t>
            </a:fld>
            <a:endParaRPr lang="de-DE"/>
          </a:p>
        </p:txBody>
      </p:sp>
      <p:sp>
        <p:nvSpPr>
          <p:cNvPr id="1493814713" name="Textplatzhalter 9"/>
          <p:cNvSpPr>
            <a:spLocks noGrp="1"/>
          </p:cNvSpPr>
          <p:nvPr/>
        </p:nvSpPr>
        <p:spPr bwMode="auto">
          <a:xfrm>
            <a:off x="4351872" y="21974"/>
            <a:ext cx="4758711" cy="1067301"/>
          </a:xfrm>
          <a:prstGeom prst="rect">
            <a:avLst/>
          </a:prstGeom>
        </p:spPr>
        <p:txBody>
          <a:bodyPr>
            <a:normAutofit/>
          </a:bodyPr>
          <a:lstStyle>
            <a:lvl1pPr marL="0" indent="0" algn="l" defTabSz="457200">
              <a:spcBef>
                <a:spcPts val="0"/>
              </a:spcBef>
              <a:buFont typeface="Arial"/>
              <a:buNone/>
              <a:defRPr sz="2000">
                <a:solidFill>
                  <a:schemeClr val="tx1"/>
                </a:solidFill>
                <a:latin typeface="TheSans UHH"/>
                <a:ea typeface="TheSans UHH"/>
                <a:cs typeface="TheSans UHH"/>
              </a:defRPr>
            </a:lvl1pPr>
            <a:lvl2pPr marL="742950" indent="-285750" algn="l" defTabSz="457200">
              <a:spcBef>
                <a:spcPts val="0"/>
              </a:spcBef>
              <a:buFont typeface="Arial"/>
              <a:buChar char="–"/>
              <a:defRPr sz="2600">
                <a:solidFill>
                  <a:schemeClr val="tx1"/>
                </a:solidFill>
                <a:latin typeface="TheSans UHH Bold Caps"/>
                <a:ea typeface="TheSans UHH Bold Caps"/>
                <a:cs typeface="TheSans UHH Bold Caps"/>
              </a:defRPr>
            </a:lvl2pPr>
            <a:lvl3pPr marL="1143000" indent="-228600" algn="l" defTabSz="457200">
              <a:spcBef>
                <a:spcPts val="0"/>
              </a:spcBef>
              <a:buFont typeface="Arial"/>
              <a:buChar char="•"/>
              <a:defRPr sz="2600">
                <a:solidFill>
                  <a:schemeClr val="tx1"/>
                </a:solidFill>
                <a:latin typeface="TheSans UHH Bold Caps"/>
                <a:ea typeface="TheSans UHH Bold Caps"/>
                <a:cs typeface="TheSans UHH Bold Caps"/>
              </a:defRPr>
            </a:lvl3pPr>
            <a:lvl4pPr marL="1600200" indent="-228600" algn="l" defTabSz="457200">
              <a:spcBef>
                <a:spcPts val="0"/>
              </a:spcBef>
              <a:buFont typeface="Arial"/>
              <a:buChar char="–"/>
              <a:defRPr sz="2600">
                <a:solidFill>
                  <a:schemeClr val="tx1"/>
                </a:solidFill>
                <a:latin typeface="TheSans UHH Bold Caps"/>
                <a:ea typeface="TheSans UHH Bold Caps"/>
                <a:cs typeface="TheSans UHH Bold Caps"/>
              </a:defRPr>
            </a:lvl4pPr>
            <a:lvl5pPr marL="2057400" indent="-228600" algn="l" defTabSz="457200">
              <a:spcBef>
                <a:spcPts val="0"/>
              </a:spcBef>
              <a:buFont typeface="Arial"/>
              <a:buChar char="»"/>
              <a:defRPr sz="2600">
                <a:solidFill>
                  <a:schemeClr val="tx1"/>
                </a:solidFill>
                <a:latin typeface="TheSans UHH Bold Caps"/>
                <a:ea typeface="TheSans UHH Bold Caps"/>
                <a:cs typeface="TheSans UHH Bold Caps"/>
              </a:defRPr>
            </a:lvl5pPr>
            <a:lvl6pPr marL="2514599"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lgn="ctr">
              <a:defRPr/>
            </a:pPr>
            <a:r>
              <a:rPr sz="1900">
                <a:latin typeface="TheSans UHH"/>
                <a:cs typeface="TheSans UHH"/>
              </a:rPr>
              <a:t>bezieht sich nur auf die Personen, die auch den Fragebogen ausgefüllt haben</a:t>
            </a:r>
          </a:p>
          <a:p>
            <a:pPr algn="ctr">
              <a:defRPr/>
            </a:pPr>
            <a:r>
              <a:rPr sz="1900" b="1">
                <a:solidFill>
                  <a:srgbClr val="C00000"/>
                </a:solidFill>
                <a:latin typeface="TheSans UHH"/>
                <a:cs typeface="TheSans UHH"/>
              </a:rPr>
              <a:t>— nicht repräsentativ</a:t>
            </a:r>
            <a:endParaRPr sz="1900">
              <a:latin typeface="TheSans UHH"/>
              <a:cs typeface="TheSans UHH"/>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7B0A9A-E0F7-4F16-A4BD-C98EF5D125B4}"/>
              </a:ext>
            </a:extLst>
          </p:cNvPr>
          <p:cNvSpPr>
            <a:spLocks noGrp="1"/>
          </p:cNvSpPr>
          <p:nvPr>
            <p:ph type="title"/>
          </p:nvPr>
        </p:nvSpPr>
        <p:spPr/>
        <p:txBody>
          <a:bodyPr/>
          <a:lstStyle/>
          <a:p>
            <a:r>
              <a:rPr lang="de-DE" dirty="0"/>
              <a:t>Nachtrag: Strategien in den USA</a:t>
            </a:r>
          </a:p>
        </p:txBody>
      </p:sp>
      <p:sp>
        <p:nvSpPr>
          <p:cNvPr id="3" name="Textplatzhalter 2">
            <a:extLst>
              <a:ext uri="{FF2B5EF4-FFF2-40B4-BE49-F238E27FC236}">
                <a16:creationId xmlns:a16="http://schemas.microsoft.com/office/drawing/2014/main" id="{A2347966-E4C0-4686-AE13-584DEB7B6487}"/>
              </a:ext>
            </a:extLst>
          </p:cNvPr>
          <p:cNvSpPr>
            <a:spLocks noGrp="1"/>
          </p:cNvSpPr>
          <p:nvPr>
            <p:ph type="body" sz="quarter" idx="14"/>
          </p:nvPr>
        </p:nvSpPr>
        <p:spPr/>
        <p:txBody>
          <a:bodyPr>
            <a:normAutofit fontScale="85000" lnSpcReduction="20000"/>
          </a:bodyPr>
          <a:lstStyle/>
          <a:p>
            <a:r>
              <a:rPr lang="de-DE" dirty="0"/>
              <a:t>"Declaration </a:t>
            </a:r>
            <a:r>
              <a:rPr lang="de-DE" dirty="0" err="1"/>
              <a:t>To</a:t>
            </a:r>
            <a:r>
              <a:rPr lang="de-DE" dirty="0"/>
              <a:t> #</a:t>
            </a:r>
            <a:r>
              <a:rPr lang="de-DE" dirty="0" err="1"/>
              <a:t>DefendResearch</a:t>
            </a:r>
            <a:r>
              <a:rPr lang="de-DE" dirty="0"/>
              <a:t> </a:t>
            </a:r>
            <a:r>
              <a:rPr lang="de-DE" dirty="0" err="1"/>
              <a:t>Against</a:t>
            </a:r>
            <a:r>
              <a:rPr lang="de-DE" dirty="0"/>
              <a:t> U.S. Government </a:t>
            </a:r>
            <a:r>
              <a:rPr lang="de-DE" dirty="0" err="1"/>
              <a:t>Censorship</a:t>
            </a:r>
            <a:r>
              <a:rPr lang="de-DE" dirty="0"/>
              <a:t>" (</a:t>
            </a:r>
            <a:r>
              <a:rPr lang="de-DE" u="sng" dirty="0">
                <a:hlinkClick r:id="rId2"/>
              </a:rPr>
              <a:t>https://www.defendresearch.org/</a:t>
            </a:r>
            <a:endParaRPr lang="de-DE" u="sng" dirty="0"/>
          </a:p>
          <a:p>
            <a:endParaRPr lang="de-DE" u="sng" dirty="0"/>
          </a:p>
          <a:p>
            <a:pPr marL="457200" indent="-457200">
              <a:buAutoNum type="arabicPeriod"/>
            </a:pPr>
            <a:r>
              <a:rPr lang="de-DE" b="1" dirty="0" err="1"/>
              <a:t>Resist</a:t>
            </a:r>
            <a:r>
              <a:rPr lang="de-DE" b="1" dirty="0"/>
              <a:t>: </a:t>
            </a:r>
            <a:r>
              <a:rPr lang="en-US" dirty="0"/>
              <a:t>Support instances of resistance to U.S. government censorship</a:t>
            </a:r>
          </a:p>
          <a:p>
            <a:pPr marL="457200" indent="-457200">
              <a:buAutoNum type="arabicPeriod"/>
            </a:pPr>
            <a:r>
              <a:rPr lang="en-US" b="1" dirty="0"/>
              <a:t>Safeguard: </a:t>
            </a:r>
            <a:r>
              <a:rPr lang="en-US" dirty="0"/>
              <a:t>Promote venues for scholars to share, safeguard, and preserve their work, beyond the reach of censorship</a:t>
            </a:r>
          </a:p>
          <a:p>
            <a:pPr marL="457200" indent="-457200">
              <a:buAutoNum type="arabicPeriod"/>
            </a:pPr>
            <a:r>
              <a:rPr lang="de-DE" b="1" dirty="0"/>
              <a:t>Track</a:t>
            </a:r>
            <a:r>
              <a:rPr lang="de-DE" dirty="0"/>
              <a:t>: </a:t>
            </a:r>
            <a:r>
              <a:rPr lang="en-US" dirty="0"/>
              <a:t>Participate in efforts to track and record instances of U.S. government censorship</a:t>
            </a:r>
          </a:p>
          <a:p>
            <a:pPr marL="457200" indent="-457200">
              <a:buAutoNum type="arabicPeriod"/>
            </a:pPr>
            <a:r>
              <a:rPr lang="en-US" b="1" dirty="0"/>
              <a:t>Share</a:t>
            </a:r>
            <a:r>
              <a:rPr lang="en-US" dirty="0"/>
              <a:t>: Share this Declaration broadly and encourage individuals and organizations in your communities to sign and support it.</a:t>
            </a:r>
          </a:p>
          <a:p>
            <a:r>
              <a:rPr lang="en-US" dirty="0">
                <a:solidFill>
                  <a:srgbClr val="FF0000"/>
                </a:solidFill>
              </a:rPr>
              <a:t>Auf der Website </a:t>
            </a:r>
            <a:r>
              <a:rPr lang="en-US" dirty="0" err="1">
                <a:solidFill>
                  <a:srgbClr val="FF0000"/>
                </a:solidFill>
              </a:rPr>
              <a:t>sind</a:t>
            </a:r>
            <a:r>
              <a:rPr lang="en-US" dirty="0">
                <a:solidFill>
                  <a:srgbClr val="FF0000"/>
                </a:solidFill>
              </a:rPr>
              <a:t> </a:t>
            </a:r>
            <a:r>
              <a:rPr lang="en-US" dirty="0" err="1">
                <a:solidFill>
                  <a:srgbClr val="FF0000"/>
                </a:solidFill>
              </a:rPr>
              <a:t>weiterführende</a:t>
            </a:r>
            <a:r>
              <a:rPr lang="en-US" dirty="0">
                <a:solidFill>
                  <a:srgbClr val="FF0000"/>
                </a:solidFill>
              </a:rPr>
              <a:t> Links </a:t>
            </a:r>
            <a:r>
              <a:rPr lang="en-US" dirty="0" err="1">
                <a:solidFill>
                  <a:srgbClr val="FF0000"/>
                </a:solidFill>
              </a:rPr>
              <a:t>mit</a:t>
            </a:r>
            <a:r>
              <a:rPr lang="en-US" dirty="0">
                <a:solidFill>
                  <a:srgbClr val="FF0000"/>
                </a:solidFill>
              </a:rPr>
              <a:t> </a:t>
            </a:r>
            <a:r>
              <a:rPr lang="en-US" dirty="0" err="1">
                <a:solidFill>
                  <a:srgbClr val="FF0000"/>
                </a:solidFill>
              </a:rPr>
              <a:t>genauen</a:t>
            </a:r>
            <a:r>
              <a:rPr lang="en-US" dirty="0">
                <a:solidFill>
                  <a:srgbClr val="FF0000"/>
                </a:solidFill>
              </a:rPr>
              <a:t> </a:t>
            </a:r>
            <a:r>
              <a:rPr lang="en-US" dirty="0" err="1">
                <a:solidFill>
                  <a:srgbClr val="FF0000"/>
                </a:solidFill>
              </a:rPr>
              <a:t>Möglichkeiten</a:t>
            </a:r>
            <a:r>
              <a:rPr lang="en-US" dirty="0">
                <a:solidFill>
                  <a:srgbClr val="FF0000"/>
                </a:solidFill>
              </a:rPr>
              <a:t>, die </a:t>
            </a:r>
            <a:r>
              <a:rPr lang="en-US" dirty="0" err="1">
                <a:solidFill>
                  <a:srgbClr val="FF0000"/>
                </a:solidFill>
              </a:rPr>
              <a:t>vier</a:t>
            </a:r>
            <a:r>
              <a:rPr lang="en-US" dirty="0">
                <a:solidFill>
                  <a:srgbClr val="FF0000"/>
                </a:solidFill>
              </a:rPr>
              <a:t> </a:t>
            </a:r>
            <a:r>
              <a:rPr lang="en-US" dirty="0" err="1">
                <a:solidFill>
                  <a:srgbClr val="FF0000"/>
                </a:solidFill>
              </a:rPr>
              <a:t>Strategien</a:t>
            </a:r>
            <a:r>
              <a:rPr lang="en-US" dirty="0">
                <a:solidFill>
                  <a:srgbClr val="FF0000"/>
                </a:solidFill>
              </a:rPr>
              <a:t> </a:t>
            </a:r>
            <a:r>
              <a:rPr lang="en-US" dirty="0" err="1">
                <a:solidFill>
                  <a:srgbClr val="FF0000"/>
                </a:solidFill>
              </a:rPr>
              <a:t>auszuführen</a:t>
            </a:r>
            <a:r>
              <a:rPr lang="en-US" dirty="0">
                <a:solidFill>
                  <a:srgbClr val="FF0000"/>
                </a:solidFill>
              </a:rPr>
              <a:t>.</a:t>
            </a:r>
            <a:r>
              <a:rPr lang="en-US" dirty="0"/>
              <a:t> </a:t>
            </a:r>
            <a:endParaRPr lang="de-DE" dirty="0"/>
          </a:p>
        </p:txBody>
      </p:sp>
      <p:sp>
        <p:nvSpPr>
          <p:cNvPr id="5" name="Fußzeilenplatzhalter 4">
            <a:extLst>
              <a:ext uri="{FF2B5EF4-FFF2-40B4-BE49-F238E27FC236}">
                <a16:creationId xmlns:a16="http://schemas.microsoft.com/office/drawing/2014/main" id="{964CBD3A-143C-48C4-8317-E18972BC46F2}"/>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270A3750-9B64-4BC9-A298-8608A69EAA11}"/>
              </a:ext>
            </a:extLst>
          </p:cNvPr>
          <p:cNvSpPr>
            <a:spLocks noGrp="1"/>
          </p:cNvSpPr>
          <p:nvPr>
            <p:ph type="sldNum" sz="quarter" idx="17"/>
          </p:nvPr>
        </p:nvSpPr>
        <p:spPr/>
        <p:txBody>
          <a:bodyPr/>
          <a:lstStyle/>
          <a:p>
            <a:pPr>
              <a:defRPr/>
            </a:pPr>
            <a:fld id="{3E01A2B2-10AD-754B-9B4C-E5B6FED423D0}" type="slidenum">
              <a:rPr lang="de-DE" smtClean="0"/>
              <a:t>90</a:t>
            </a:fld>
            <a:endParaRPr lang="de-DE"/>
          </a:p>
        </p:txBody>
      </p:sp>
    </p:spTree>
    <p:extLst>
      <p:ext uri="{BB962C8B-B14F-4D97-AF65-F5344CB8AC3E}">
        <p14:creationId xmlns:p14="http://schemas.microsoft.com/office/powerpoint/2010/main" val="6124440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Inhalt: Rechte Einflüsse auf Erwachsenenbildung</a:t>
            </a:r>
            <a:endParaRPr dirty="0"/>
          </a:p>
        </p:txBody>
      </p:sp>
      <p:sp>
        <p:nvSpPr>
          <p:cNvPr id="3" name="Textplatzhalter 2"/>
          <p:cNvSpPr>
            <a:spLocks noGrp="1"/>
          </p:cNvSpPr>
          <p:nvPr>
            <p:ph type="body" sz="quarter" idx="14"/>
          </p:nvPr>
        </p:nvSpPr>
        <p:spPr bwMode="auto"/>
        <p:txBody>
          <a:bodyPr/>
          <a:lstStyle/>
          <a:p>
            <a:pPr marL="342900" indent="-342900">
              <a:buFont typeface="Arial"/>
              <a:buChar char="•"/>
              <a:defRPr/>
            </a:pPr>
            <a:r>
              <a:rPr lang="de-DE" dirty="0"/>
              <a:t>Die </a:t>
            </a:r>
            <a:r>
              <a:rPr lang="de-DE" b="1" dirty="0"/>
              <a:t>Grenzen des Sagbaren </a:t>
            </a:r>
            <a:r>
              <a:rPr lang="de-DE" dirty="0"/>
              <a:t>werden mit Absicht verschoben.</a:t>
            </a:r>
          </a:p>
          <a:p>
            <a:pPr marL="342900" indent="-342900">
              <a:buFont typeface="Arial"/>
              <a:buChar char="•"/>
              <a:defRPr/>
            </a:pPr>
            <a:r>
              <a:rPr lang="de-DE" b="1" dirty="0"/>
              <a:t>Definitionen </a:t>
            </a:r>
            <a:r>
              <a:rPr lang="de-DE" dirty="0"/>
              <a:t>und die Brandmauer-Kontroverse</a:t>
            </a:r>
          </a:p>
          <a:p>
            <a:pPr marL="342900" indent="-342900">
              <a:buFont typeface="Arial"/>
              <a:buChar char="•"/>
              <a:defRPr/>
            </a:pPr>
            <a:r>
              <a:rPr lang="de-DE" dirty="0"/>
              <a:t>Empirischer Zugriff: </a:t>
            </a:r>
            <a:r>
              <a:rPr lang="de-DE" b="1" dirty="0"/>
              <a:t>Qualitativer </a:t>
            </a:r>
            <a:r>
              <a:rPr lang="de-DE" b="1" dirty="0" err="1"/>
              <a:t>SoSci</a:t>
            </a:r>
            <a:r>
              <a:rPr lang="de-DE" b="1" dirty="0"/>
              <a:t>-Survey</a:t>
            </a:r>
            <a:endParaRPr b="1" dirty="0"/>
          </a:p>
          <a:p>
            <a:pPr marL="342900" indent="-342900">
              <a:buFont typeface="Arial"/>
              <a:buChar char="•"/>
              <a:defRPr/>
            </a:pPr>
            <a:r>
              <a:rPr lang="de-DE" dirty="0">
                <a:solidFill>
                  <a:schemeClr val="accent6">
                    <a:lumMod val="40000"/>
                    <a:lumOff val="60000"/>
                  </a:schemeClr>
                </a:solidFill>
              </a:rPr>
              <a:t>Ausgeblendet: </a:t>
            </a:r>
            <a:r>
              <a:rPr lang="de-DE" b="1" dirty="0">
                <a:solidFill>
                  <a:schemeClr val="accent6">
                    <a:lumMod val="40000"/>
                    <a:lumOff val="60000"/>
                  </a:schemeClr>
                </a:solidFill>
              </a:rPr>
              <a:t>Mega-Ebene </a:t>
            </a:r>
            <a:r>
              <a:rPr lang="de-DE" dirty="0">
                <a:solidFill>
                  <a:schemeClr val="accent6">
                    <a:lumMod val="40000"/>
                    <a:lumOff val="60000"/>
                  </a:schemeClr>
                </a:solidFill>
              </a:rPr>
              <a:t>(Einflussversuche und Gegenstrategien)</a:t>
            </a:r>
            <a:endParaRPr dirty="0">
              <a:solidFill>
                <a:schemeClr val="accent6">
                  <a:lumMod val="40000"/>
                  <a:lumOff val="60000"/>
                </a:schemeClr>
              </a:solidFill>
            </a:endParaRPr>
          </a:p>
          <a:p>
            <a:pPr marL="342900" indent="-342900">
              <a:buFont typeface="Arial"/>
              <a:buChar char="•"/>
              <a:defRPr/>
            </a:pPr>
            <a:r>
              <a:rPr lang="de-DE" b="1" dirty="0"/>
              <a:t>Makro-Ebene</a:t>
            </a:r>
            <a:r>
              <a:rPr lang="de-DE" dirty="0"/>
              <a:t> (Einflussversuche und Gegenstrategien)</a:t>
            </a:r>
            <a:endParaRPr dirty="0"/>
          </a:p>
          <a:p>
            <a:pPr marL="342900" indent="-342900">
              <a:buFont typeface="Arial"/>
              <a:buChar char="•"/>
              <a:defRPr/>
            </a:pPr>
            <a:r>
              <a:rPr lang="de-DE" b="1" dirty="0"/>
              <a:t>Meso-Ebene</a:t>
            </a:r>
            <a:r>
              <a:rPr lang="de-DE" dirty="0"/>
              <a:t> (Einflussversuche und Gegenstrategien)</a:t>
            </a:r>
            <a:endParaRPr dirty="0"/>
          </a:p>
          <a:p>
            <a:pPr marL="342900" indent="-342900">
              <a:buFont typeface="Arial"/>
              <a:buChar char="•"/>
              <a:defRPr/>
            </a:pPr>
            <a:r>
              <a:rPr lang="de-DE" b="1" dirty="0"/>
              <a:t>Mikro-Ebene</a:t>
            </a:r>
            <a:r>
              <a:rPr lang="de-DE" dirty="0"/>
              <a:t> (Einflussversuche und Gegenstrategien)</a:t>
            </a:r>
            <a:endParaRPr dirty="0"/>
          </a:p>
          <a:p>
            <a:pPr marL="342900" indent="-342900">
              <a:buFont typeface="Arial"/>
              <a:buChar char="•"/>
              <a:defRPr/>
            </a:pPr>
            <a:r>
              <a:rPr lang="de-DE" dirty="0"/>
              <a:t>Linklisten und Literaturlisten </a:t>
            </a:r>
          </a:p>
          <a:p>
            <a:pPr marL="342900" indent="-342900">
              <a:buFont typeface="Arial"/>
              <a:buChar char="•"/>
              <a:defRPr/>
            </a:pPr>
            <a:r>
              <a:rPr lang="de-DE" dirty="0">
                <a:solidFill>
                  <a:schemeClr val="accent6">
                    <a:lumMod val="40000"/>
                    <a:lumOff val="60000"/>
                  </a:schemeClr>
                </a:solidFill>
              </a:rPr>
              <a:t>Ausgeblendeter Anhang: </a:t>
            </a:r>
            <a:r>
              <a:rPr lang="de-DE" b="1" dirty="0">
                <a:solidFill>
                  <a:schemeClr val="accent6">
                    <a:lumMod val="40000"/>
                    <a:lumOff val="60000"/>
                  </a:schemeClr>
                </a:solidFill>
              </a:rPr>
              <a:t>Brandmauern im Betrieb</a:t>
            </a:r>
            <a:endParaRPr b="1" dirty="0">
              <a:solidFill>
                <a:schemeClr val="accent6">
                  <a:lumMod val="40000"/>
                  <a:lumOff val="60000"/>
                </a:schemeClr>
              </a:solidFill>
            </a:endParaRPr>
          </a:p>
          <a:p>
            <a:pPr>
              <a:defRPr/>
            </a:pPr>
            <a:endParaRPr lang="de-DE" dirty="0"/>
          </a:p>
        </p:txBody>
      </p:sp>
      <p:sp>
        <p:nvSpPr>
          <p:cNvPr id="5" name="Fußzeilenplatzhalter 4"/>
          <p:cNvSpPr>
            <a:spLocks noGrp="1"/>
          </p:cNvSpPr>
          <p:nvPr>
            <p:ph type="ftr" sz="quarter" idx="16"/>
          </p:nvPr>
        </p:nvSpPr>
        <p:spPr bwMode="auto"/>
        <p:txBody>
          <a:bodyPr/>
          <a:lstStyle/>
          <a:p>
            <a:pPr>
              <a:defRPr/>
            </a:pPr>
            <a:r>
              <a:rPr lang="de-DE"/>
              <a:t>Prof. Dr. Anke Grotlüschen</a:t>
            </a:r>
          </a:p>
        </p:txBody>
      </p:sp>
      <p:sp>
        <p:nvSpPr>
          <p:cNvPr id="6" name="Foliennummernplatzhalter 5"/>
          <p:cNvSpPr>
            <a:spLocks noGrp="1"/>
          </p:cNvSpPr>
          <p:nvPr>
            <p:ph type="sldNum" sz="quarter" idx="17"/>
          </p:nvPr>
        </p:nvSpPr>
        <p:spPr bwMode="auto"/>
        <p:txBody>
          <a:bodyPr/>
          <a:lstStyle/>
          <a:p>
            <a:pPr>
              <a:defRPr/>
            </a:pPr>
            <a:fld id="{3E01A2B2-10AD-754B-9B4C-E5B6FED423D0}" type="slidenum">
              <a:rPr lang="de-DE"/>
              <a:t>91</a:t>
            </a:fld>
            <a:endParaRPr lang="de-DE"/>
          </a:p>
        </p:txBody>
      </p:sp>
    </p:spTree>
    <p:extLst>
      <p:ext uri="{BB962C8B-B14F-4D97-AF65-F5344CB8AC3E}">
        <p14:creationId xmlns:p14="http://schemas.microsoft.com/office/powerpoint/2010/main" val="28585670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platzhalter 1"/>
          <p:cNvSpPr>
            <a:spLocks noGrp="1"/>
          </p:cNvSpPr>
          <p:nvPr>
            <p:ph type="body" sz="quarter" idx="10"/>
          </p:nvPr>
        </p:nvSpPr>
        <p:spPr bwMode="auto"/>
        <p:txBody>
          <a:bodyPr/>
          <a:lstStyle/>
          <a:p>
            <a:pPr>
              <a:defRPr/>
            </a:pPr>
            <a:r>
              <a:rPr lang="de-DE"/>
              <a:t>Prof. Dr. Anke Grotlüschen</a:t>
            </a:r>
            <a:endParaRPr/>
          </a:p>
        </p:txBody>
      </p:sp>
      <p:sp>
        <p:nvSpPr>
          <p:cNvPr id="3" name="Titel 2"/>
          <p:cNvSpPr>
            <a:spLocks noGrp="1"/>
          </p:cNvSpPr>
          <p:nvPr>
            <p:ph type="title"/>
          </p:nvPr>
        </p:nvSpPr>
        <p:spPr bwMode="auto"/>
        <p:txBody>
          <a:bodyPr/>
          <a:lstStyle/>
          <a:p>
            <a:pPr>
              <a:defRPr/>
            </a:pPr>
            <a:r>
              <a:rPr lang="de-DE"/>
              <a:t>Vielen Dank für Ihre wehrhafte Haltung.</a:t>
            </a:r>
            <a:endParaRPr/>
          </a:p>
        </p:txBody>
      </p:sp>
      <p:pic>
        <p:nvPicPr>
          <p:cNvPr id="5" name="Grafik 4" descr="Ein Bild, das Pflanze, Blume, Blütenblatt, Frangipani enthält.&#10;&#10;KI-generierte Inhalte können fehlerhaft sein.">
            <a:extLst>
              <a:ext uri="{FF2B5EF4-FFF2-40B4-BE49-F238E27FC236}">
                <a16:creationId xmlns:a16="http://schemas.microsoft.com/office/drawing/2014/main" id="{30D11D19-17E2-8CCC-6242-8BBA9A15B8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059582"/>
            <a:ext cx="9144000" cy="2455025"/>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64307450" name="Textplatzhalter 13"/>
          <p:cNvSpPr>
            <a:spLocks noGrp="1"/>
          </p:cNvSpPr>
          <p:nvPr>
            <p:ph type="body" sz="quarter" idx="10" hasCustomPrompt="1"/>
          </p:nvPr>
        </p:nvSpPr>
        <p:spPr bwMode="auto">
          <a:xfrm>
            <a:off x="250823" y="3579861"/>
            <a:ext cx="4681215" cy="370800"/>
          </a:xfrm>
          <a:prstGeom prst="rect">
            <a:avLst/>
          </a:prstGeom>
        </p:spPr>
        <p:txBody>
          <a:bodyPr vert="horz"/>
          <a:lstStyle>
            <a:lvl1pPr marL="0" indent="0">
              <a:buNone/>
              <a:defRPr sz="1800" b="0" i="0">
                <a:solidFill>
                  <a:schemeClr val="tx1"/>
                </a:solidFill>
                <a:latin typeface="TheSans UHH"/>
                <a:cs typeface="TheSans UHH"/>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a:defRPr/>
            </a:pPr>
            <a:r>
              <a:t>Prof. Dr. Anke Grotlüschen</a:t>
            </a:r>
          </a:p>
        </p:txBody>
      </p:sp>
      <p:sp>
        <p:nvSpPr>
          <p:cNvPr id="90263622" name="Titel 1"/>
          <p:cNvSpPr>
            <a:spLocks noGrp="1"/>
          </p:cNvSpPr>
          <p:nvPr>
            <p:ph type="title" hasCustomPrompt="1"/>
          </p:nvPr>
        </p:nvSpPr>
        <p:spPr bwMode="auto">
          <a:xfrm>
            <a:off x="251519" y="3994927"/>
            <a:ext cx="8096400" cy="1015200"/>
          </a:xfrm>
          <a:prstGeom prst="rect">
            <a:avLst/>
          </a:prstGeom>
        </p:spPr>
        <p:txBody>
          <a:bodyPr/>
          <a:lstStyle>
            <a:lvl1pPr algn="l">
              <a:defRPr sz="3000" b="1" i="0">
                <a:solidFill>
                  <a:schemeClr val="tx1"/>
                </a:solidFill>
                <a:latin typeface="TheSans UHH"/>
                <a:cs typeface="TheSans UHH"/>
              </a:defRPr>
            </a:lvl1pPr>
          </a:lstStyle>
          <a:p>
            <a:pPr>
              <a:defRPr/>
            </a:pPr>
            <a:r>
              <a:rPr lang="de-DE" sz="3000" b="1" i="0" u="none" strike="noStrike" cap="none" spc="0">
                <a:solidFill>
                  <a:schemeClr val="tx1"/>
                </a:solidFill>
                <a:latin typeface="TheSans UHH"/>
                <a:ea typeface="TheSans UHH"/>
                <a:cs typeface="TheSans UHH"/>
              </a:rPr>
              <a:t>Brandmauern im Betrieb – Strategien gegen rechte Einflüsse</a:t>
            </a:r>
            <a:endParaRPr/>
          </a:p>
        </p:txBody>
      </p:sp>
      <p:pic>
        <p:nvPicPr>
          <p:cNvPr id="6" name="Grafik 5" descr="Ein Bild, das draußen, Wasser, Welle, Wasserwelle enthält.&#10;&#10;KI-generierte Inhalte können fehlerhaft sein.">
            <a:extLst>
              <a:ext uri="{FF2B5EF4-FFF2-40B4-BE49-F238E27FC236}">
                <a16:creationId xmlns:a16="http://schemas.microsoft.com/office/drawing/2014/main" id="{2753F781-F75E-129C-3795-C3370271E3C6}"/>
              </a:ext>
            </a:extLst>
          </p:cNvPr>
          <p:cNvPicPr>
            <a:picLocks noChangeAspect="1"/>
          </p:cNvPicPr>
          <p:nvPr/>
        </p:nvPicPr>
        <p:blipFill>
          <a:blip r:embed="rId3"/>
          <a:stretch>
            <a:fillRect/>
          </a:stretch>
        </p:blipFill>
        <p:spPr>
          <a:xfrm>
            <a:off x="0" y="1128761"/>
            <a:ext cx="9144000" cy="2451100"/>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3005113"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marL="0" indent="0">
              <a:buClr>
                <a:schemeClr val="tx1"/>
              </a:buClr>
              <a:buFont typeface="Wingdings"/>
              <a:buNone/>
              <a:defRPr/>
            </a:pPr>
            <a:r>
              <a:rPr sz="2400" b="1" i="0" u="none">
                <a:solidFill>
                  <a:srgbClr val="000000"/>
                </a:solidFill>
                <a:latin typeface="TheSans UHH"/>
                <a:ea typeface="TheSans UHH"/>
                <a:cs typeface="TheSans UHH"/>
              </a:rPr>
              <a:t>Brandmauern im Betrieb? Strategien gegen rechte Einflüsse</a:t>
            </a:r>
            <a:endParaRPr sz="2600">
              <a:latin typeface="TheSans UHH"/>
              <a:cs typeface="TheSans UHH"/>
            </a:endParaRPr>
          </a:p>
          <a:p>
            <a:pPr>
              <a:defRPr/>
            </a:pPr>
            <a:endParaRPr>
              <a:latin typeface="TheSans UHH"/>
              <a:cs typeface="TheSans UHH"/>
            </a:endParaRPr>
          </a:p>
        </p:txBody>
      </p:sp>
      <p:sp>
        <p:nvSpPr>
          <p:cNvPr id="380006656" name="Textplatzhalter 3"/>
          <p:cNvSpPr>
            <a:spLocks noGrp="1"/>
          </p:cNvSpPr>
          <p:nvPr>
            <p:ph type="body" sz="quarter" idx="16"/>
          </p:nvPr>
        </p:nvSpPr>
        <p:spPr bwMode="auto">
          <a:xfrm>
            <a:off x="214310" y="2210912"/>
            <a:ext cx="8534151" cy="2448400"/>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lang="de-DE" sz="1200" b="0" i="0" u="none" dirty="0">
                <a:solidFill>
                  <a:srgbClr val="000000"/>
                </a:solidFill>
                <a:latin typeface="TheSans UHH"/>
                <a:ea typeface="TheSans UHH"/>
                <a:cs typeface="TheSans UHH"/>
              </a:rPr>
              <a:t>Ankündigungstext: </a:t>
            </a:r>
            <a:r>
              <a:rPr sz="1200" b="0" i="0" u="none" dirty="0" err="1">
                <a:solidFill>
                  <a:srgbClr val="000000"/>
                </a:solidFill>
                <a:latin typeface="TheSans UHH"/>
                <a:ea typeface="TheSans UHH"/>
                <a:cs typeface="TheSans UHH"/>
              </a:rPr>
              <a:t>Rechtspopulistische</a:t>
            </a:r>
            <a:r>
              <a:rPr sz="1200" b="0" i="0" u="none" dirty="0">
                <a:solidFill>
                  <a:srgbClr val="000000"/>
                </a:solidFill>
                <a:latin typeface="TheSans UHH"/>
                <a:ea typeface="TheSans UHH"/>
                <a:cs typeface="TheSans UHH"/>
              </a:rPr>
              <a:t> und </a:t>
            </a:r>
            <a:r>
              <a:rPr sz="1200" b="0" i="0" u="none" dirty="0" err="1">
                <a:solidFill>
                  <a:srgbClr val="000000"/>
                </a:solidFill>
                <a:latin typeface="TheSans UHH"/>
                <a:ea typeface="TheSans UHH"/>
                <a:cs typeface="TheSans UHH"/>
              </a:rPr>
              <a:t>rechtsextreme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Einflüsse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machen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vor</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Betrieben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nicht</a:t>
            </a:r>
            <a:r>
              <a:rPr sz="1200" b="0" i="0" u="none" dirty="0">
                <a:solidFill>
                  <a:srgbClr val="000000"/>
                </a:solidFill>
                <a:latin typeface="TheSans UHH"/>
                <a:ea typeface="TheSans UHH"/>
                <a:cs typeface="TheSans UHH"/>
              </a:rPr>
              <a:t> halt. </a:t>
            </a:r>
            <a:r>
              <a:rPr sz="1200" b="0" i="0" u="none" dirty="0" err="1">
                <a:solidFill>
                  <a:srgbClr val="000000"/>
                </a:solidFill>
                <a:latin typeface="TheSans UHH"/>
                <a:ea typeface="TheSans UHH"/>
                <a:cs typeface="TheSans UHH"/>
              </a:rPr>
              <a:t>Viele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Betriebe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wehren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sich</a:t>
            </a:r>
            <a:r>
              <a:rPr sz="1200" b="0" i="0" u="none" dirty="0">
                <a:solidFill>
                  <a:srgbClr val="000000"/>
                </a:solidFill>
                <a:latin typeface="TheSans UHH"/>
                <a:ea typeface="TheSans UHH"/>
                <a:cs typeface="TheSans UHH"/>
              </a:rPr>
              <a:t> und </a:t>
            </a:r>
            <a:r>
              <a:rPr sz="1200" b="0" i="0" u="none" dirty="0" err="1">
                <a:solidFill>
                  <a:srgbClr val="000000"/>
                </a:solidFill>
                <a:latin typeface="TheSans UHH"/>
                <a:ea typeface="TheSans UHH"/>
                <a:cs typeface="TheSans UHH"/>
              </a:rPr>
              <a:t>beziehen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deutlich</a:t>
            </a:r>
            <a:r>
              <a:rPr sz="1200" b="0" i="0" u="none" dirty="0">
                <a:solidFill>
                  <a:srgbClr val="000000"/>
                </a:solidFill>
                <a:latin typeface="TheSans UHH"/>
                <a:ea typeface="TheSans UHH"/>
                <a:cs typeface="TheSans UHH"/>
              </a:rPr>
              <a:t> Position  für </a:t>
            </a:r>
            <a:r>
              <a:rPr sz="1200" b="0" i="0" u="none" dirty="0" err="1">
                <a:solidFill>
                  <a:srgbClr val="000000"/>
                </a:solidFill>
                <a:latin typeface="TheSans UHH"/>
                <a:ea typeface="TheSans UHH"/>
                <a:cs typeface="TheSans UHH"/>
              </a:rPr>
              <a:t>Vielfalt</a:t>
            </a:r>
            <a:r>
              <a:rPr sz="1200" b="0" i="0" u="none" dirty="0">
                <a:solidFill>
                  <a:srgbClr val="000000"/>
                </a:solidFill>
                <a:latin typeface="TheSans UHH"/>
                <a:ea typeface="TheSans UHH"/>
                <a:cs typeface="TheSans UHH"/>
              </a:rPr>
              <a:t> und </a:t>
            </a:r>
            <a:r>
              <a:rPr sz="1200" b="0" i="0" u="none" dirty="0" err="1">
                <a:solidFill>
                  <a:srgbClr val="000000"/>
                </a:solidFill>
                <a:latin typeface="TheSans UHH"/>
                <a:ea typeface="TheSans UHH"/>
                <a:cs typeface="TheSans UHH"/>
              </a:rPr>
              <a:t>Toleranz</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Gemeinsam</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mit</a:t>
            </a:r>
            <a:r>
              <a:rPr sz="1200" b="0" i="0" u="none" dirty="0">
                <a:solidFill>
                  <a:srgbClr val="000000"/>
                </a:solidFill>
                <a:latin typeface="TheSans UHH"/>
                <a:ea typeface="TheSans UHH"/>
                <a:cs typeface="TheSans UHH"/>
              </a:rPr>
              <a:t> den </a:t>
            </a:r>
            <a:r>
              <a:rPr sz="1200" b="0" i="0" u="none" dirty="0" err="1">
                <a:solidFill>
                  <a:srgbClr val="000000"/>
                </a:solidFill>
                <a:latin typeface="TheSans UHH"/>
                <a:ea typeface="TheSans UHH"/>
                <a:cs typeface="TheSans UHH"/>
              </a:rPr>
              <a:t>beiden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Autor:innen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aus</a:t>
            </a:r>
            <a:r>
              <a:rPr sz="1200" b="0" i="0" u="none" dirty="0">
                <a:solidFill>
                  <a:srgbClr val="000000"/>
                </a:solidFill>
                <a:latin typeface="TheSans UHH"/>
                <a:ea typeface="TheSans UHH"/>
                <a:cs typeface="TheSans UHH"/>
              </a:rPr>
              <a:t> dem  </a:t>
            </a:r>
            <a:r>
              <a:rPr sz="1200" b="0" i="0" u="none" dirty="0" err="1">
                <a:solidFill>
                  <a:srgbClr val="000000"/>
                </a:solidFill>
                <a:latin typeface="TheSans UHH"/>
                <a:ea typeface="TheSans UHH"/>
                <a:cs typeface="TheSans UHH"/>
              </a:rPr>
              <a:t>Handbuch</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Betriebliche</a:t>
            </a:r>
            <a:r>
              <a:rPr sz="1200" b="0" i="0" u="none" dirty="0">
                <a:solidFill>
                  <a:srgbClr val="000000"/>
                </a:solidFill>
                <a:latin typeface="TheSans UHH"/>
                <a:ea typeface="TheSans UHH"/>
                <a:cs typeface="TheSans UHH"/>
              </a:rPr>
              <a:t> Weiterbildung Prof. Dr. Anke Grotlüschen und Dr.  Tom </a:t>
            </a:r>
            <a:r>
              <a:rPr sz="1200" b="0" i="0" u="none" dirty="0" err="1">
                <a:solidFill>
                  <a:srgbClr val="000000"/>
                </a:solidFill>
                <a:latin typeface="TheSans UHH"/>
                <a:ea typeface="TheSans UHH"/>
                <a:cs typeface="TheSans UHH"/>
              </a:rPr>
              <a:t>Kehrbaum</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diskutieren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wir</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anhand</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exemplarischer</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Forschungsbefunde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welche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Stoßrichtungen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rechtspopulistische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Angriffe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haben</a:t>
            </a:r>
            <a:r>
              <a:rPr sz="1200" b="0" i="0" u="none" dirty="0">
                <a:solidFill>
                  <a:srgbClr val="000000"/>
                </a:solidFill>
                <a:latin typeface="TheSans UHH"/>
                <a:ea typeface="TheSans UHH"/>
                <a:cs typeface="TheSans UHH"/>
              </a:rPr>
              <a:t> und </a:t>
            </a:r>
            <a:r>
              <a:rPr sz="1200" b="0" i="0" u="none" dirty="0" err="1">
                <a:solidFill>
                  <a:srgbClr val="000000"/>
                </a:solidFill>
                <a:latin typeface="TheSans UHH"/>
                <a:ea typeface="TheSans UHH"/>
                <a:cs typeface="TheSans UHH"/>
              </a:rPr>
              <a:t>ordnen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Gegenmaßnahmen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Dazu</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besprechen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wir</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welche</a:t>
            </a:r>
            <a:r>
              <a:rPr sz="1200" b="0" i="0" u="none" dirty="0">
                <a:solidFill>
                  <a:srgbClr val="000000"/>
                </a:solidFill>
                <a:latin typeface="TheSans UHH"/>
                <a:ea typeface="TheSans UHH"/>
                <a:cs typeface="TheSans UHH"/>
              </a:rPr>
              <a:t> Rolle </a:t>
            </a:r>
            <a:r>
              <a:rPr sz="1200" b="0" i="0" u="none" dirty="0" err="1">
                <a:solidFill>
                  <a:srgbClr val="000000"/>
                </a:solidFill>
                <a:latin typeface="TheSans UHH"/>
                <a:ea typeface="TheSans UHH"/>
                <a:cs typeface="TheSans UHH"/>
              </a:rPr>
              <a:t>hufeisentheoretische</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Ansätze</a:t>
            </a:r>
            <a:r>
              <a:rPr sz="1200" b="0" i="0" u="none" dirty="0">
                <a:solidFill>
                  <a:srgbClr val="000000"/>
                </a:solidFill>
                <a:latin typeface="TheSans UHH"/>
                <a:ea typeface="TheSans UHH"/>
                <a:cs typeface="TheSans UHH"/>
              </a:rPr>
              <a:t>, die </a:t>
            </a:r>
            <a:r>
              <a:rPr sz="1200" b="0" i="0" u="none" dirty="0" err="1">
                <a:solidFill>
                  <a:srgbClr val="000000"/>
                </a:solidFill>
                <a:latin typeface="TheSans UHH"/>
                <a:ea typeface="TheSans UHH"/>
                <a:cs typeface="TheSans UHH"/>
              </a:rPr>
              <a:t>Brandmauer-Metapher</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sowie</a:t>
            </a:r>
            <a:r>
              <a:rPr sz="1200" b="0" i="0" u="none" dirty="0">
                <a:solidFill>
                  <a:srgbClr val="000000"/>
                </a:solidFill>
                <a:latin typeface="TheSans UHH"/>
                <a:ea typeface="TheSans UHH"/>
                <a:cs typeface="TheSans UHH"/>
              </a:rPr>
              <a:t> der </a:t>
            </a:r>
            <a:r>
              <a:rPr sz="1200" b="0" i="0" u="none" dirty="0" err="1">
                <a:solidFill>
                  <a:srgbClr val="000000"/>
                </a:solidFill>
                <a:latin typeface="TheSans UHH"/>
                <a:ea typeface="TheSans UHH"/>
                <a:cs typeface="TheSans UHH"/>
              </a:rPr>
              <a:t>Einsatz</a:t>
            </a:r>
            <a:r>
              <a:rPr sz="1200" b="0" i="0" u="none" dirty="0">
                <a:solidFill>
                  <a:srgbClr val="000000"/>
                </a:solidFill>
                <a:latin typeface="TheSans UHH"/>
                <a:ea typeface="TheSans UHH"/>
                <a:cs typeface="TheSans UHH"/>
              </a:rPr>
              <a:t> von </a:t>
            </a:r>
            <a:r>
              <a:rPr sz="1200" b="0" i="0" u="none" dirty="0" err="1">
                <a:solidFill>
                  <a:srgbClr val="000000"/>
                </a:solidFill>
                <a:latin typeface="TheSans UHH"/>
                <a:ea typeface="TheSans UHH"/>
                <a:cs typeface="TheSans UHH"/>
              </a:rPr>
              <a:t>Leitbildern</a:t>
            </a:r>
            <a:r>
              <a:rPr sz="1200" b="0" i="0" u="none" dirty="0">
                <a:solidFill>
                  <a:srgbClr val="000000"/>
                </a:solidFill>
                <a:latin typeface="TheSans UHH"/>
                <a:ea typeface="TheSans UHH"/>
                <a:cs typeface="TheSans UHH"/>
              </a:rPr>
              <a:t>, </a:t>
            </a:r>
            <a:r>
              <a:rPr sz="1200" b="0" i="0" u="none" dirty="0" err="1">
                <a:solidFill>
                  <a:srgbClr val="000000"/>
                </a:solidFill>
                <a:latin typeface="TheSans UHH"/>
                <a:ea typeface="TheSans UHH"/>
                <a:cs typeface="TheSans UHH"/>
              </a:rPr>
              <a:t>Vertragsregelungen</a:t>
            </a:r>
            <a:r>
              <a:rPr sz="1200" b="0" i="0" u="none" dirty="0">
                <a:solidFill>
                  <a:srgbClr val="000000"/>
                </a:solidFill>
                <a:latin typeface="TheSans UHH"/>
                <a:ea typeface="TheSans UHH"/>
                <a:cs typeface="TheSans UHH"/>
              </a:rPr>
              <a:t> und Codes of Conduct </a:t>
            </a:r>
            <a:r>
              <a:rPr sz="1200" b="0" i="0" u="none" dirty="0" err="1">
                <a:solidFill>
                  <a:srgbClr val="000000"/>
                </a:solidFill>
                <a:latin typeface="TheSans UHH"/>
                <a:ea typeface="TheSans UHH"/>
                <a:cs typeface="TheSans UHH"/>
              </a:rPr>
              <a:t>spielen</a:t>
            </a:r>
            <a:r>
              <a:rPr sz="1200" b="0" i="0" u="none" dirty="0">
                <a:solidFill>
                  <a:srgbClr val="000000"/>
                </a:solidFill>
                <a:latin typeface="TheSans UHH"/>
                <a:ea typeface="TheSans UHH"/>
                <a:cs typeface="TheSans UHH"/>
              </a:rPr>
              <a:t>.</a:t>
            </a:r>
            <a:endParaRPr dirty="0">
              <a:latin typeface="TheSans UHH"/>
              <a:cs typeface="TheSans UHH"/>
            </a:endParaRPr>
          </a:p>
        </p:txBody>
      </p:sp>
      <p:sp>
        <p:nvSpPr>
          <p:cNvPr id="150962542"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626888378" name="Foliennummernplatzhalter 4"/>
          <p:cNvSpPr>
            <a:spLocks noGrp="1"/>
          </p:cNvSpPr>
          <p:nvPr>
            <p:ph type="sldNum" sz="quarter" idx="19"/>
          </p:nvPr>
        </p:nvSpPr>
        <p:spPr bwMode="auto">
          <a:xfrm>
            <a:off x="6613200" y="4767261"/>
            <a:ext cx="2133599" cy="273843"/>
          </a:xfrm>
        </p:spPr>
        <p:txBody>
          <a:bodyPr/>
          <a:lstStyle/>
          <a:p>
            <a:pPr>
              <a:defRPr/>
            </a:pPr>
            <a:fld id="{E694E358-BC0E-3B88-0A45-DC776A367D53}" type="slidenum">
              <a:rPr lang="de-DE"/>
              <a:t>94</a:t>
            </a:fld>
            <a:endParaRPr 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10418549"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t>Übersicht</a:t>
            </a:r>
          </a:p>
        </p:txBody>
      </p:sp>
      <p:sp>
        <p:nvSpPr>
          <p:cNvPr id="1414616723" name="Textplatzhalter 3"/>
          <p:cNvSpPr>
            <a:spLocks noGrp="1"/>
          </p:cNvSpPr>
          <p:nvPr>
            <p:ph type="body" sz="quarter" idx="16"/>
          </p:nvPr>
        </p:nvSpPr>
        <p:spPr bwMode="auto">
          <a:xfrm>
            <a:off x="214310" y="1779661"/>
            <a:ext cx="8534151" cy="2879650"/>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a:defRPr/>
            </a:pPr>
            <a:r>
              <a:rPr sz="1600" dirty="0" err="1"/>
              <a:t>Rechtspopulismus</a:t>
            </a:r>
            <a:r>
              <a:rPr sz="1600" dirty="0"/>
              <a:t>, </a:t>
            </a:r>
            <a:r>
              <a:rPr sz="1600" dirty="0" err="1"/>
              <a:t>Rechtsextremismus</a:t>
            </a:r>
            <a:r>
              <a:rPr lang="de-DE" sz="1600" dirty="0"/>
              <a:t>, </a:t>
            </a:r>
            <a:r>
              <a:rPr sz="1600" dirty="0" err="1"/>
              <a:t>Hufeisentheorie</a:t>
            </a:r>
            <a:r>
              <a:rPr lang="de-DE" sz="1600" dirty="0"/>
              <a:t>, Brandmauer</a:t>
            </a:r>
            <a:endParaRPr sz="1600" dirty="0"/>
          </a:p>
          <a:p>
            <a:pPr>
              <a:defRPr/>
            </a:pPr>
            <a:r>
              <a:rPr sz="1600" dirty="0" err="1"/>
              <a:t>Stoßrichtungen</a:t>
            </a:r>
            <a:r>
              <a:rPr sz="1600" dirty="0"/>
              <a:t> </a:t>
            </a:r>
            <a:r>
              <a:rPr sz="1600" dirty="0" err="1"/>
              <a:t>rechter</a:t>
            </a:r>
            <a:r>
              <a:rPr sz="1600" dirty="0"/>
              <a:t> </a:t>
            </a:r>
            <a:r>
              <a:rPr sz="1600" dirty="0" err="1"/>
              <a:t>Einflüsse</a:t>
            </a:r>
            <a:r>
              <a:rPr sz="1600" dirty="0"/>
              <a:t> </a:t>
            </a:r>
            <a:r>
              <a:rPr sz="1600" dirty="0" err="1"/>
              <a:t>im</a:t>
            </a:r>
            <a:r>
              <a:rPr sz="1600" dirty="0"/>
              <a:t> </a:t>
            </a:r>
            <a:r>
              <a:rPr sz="1600" dirty="0" err="1"/>
              <a:t>Betrieb</a:t>
            </a:r>
            <a:endParaRPr sz="1600" dirty="0"/>
          </a:p>
          <a:p>
            <a:pPr>
              <a:defRPr/>
            </a:pPr>
            <a:r>
              <a:rPr sz="1600" dirty="0" err="1"/>
              <a:t>Gegenstrategien</a:t>
            </a:r>
            <a:r>
              <a:rPr sz="1600" dirty="0"/>
              <a:t> (</a:t>
            </a:r>
            <a:r>
              <a:rPr sz="1600" dirty="0" err="1"/>
              <a:t>präventiv</a:t>
            </a:r>
            <a:r>
              <a:rPr sz="1600" dirty="0"/>
              <a:t>, </a:t>
            </a:r>
            <a:r>
              <a:rPr sz="1600" dirty="0" err="1"/>
              <a:t>argumentativ</a:t>
            </a:r>
            <a:r>
              <a:rPr sz="1600" dirty="0"/>
              <a:t>, </a:t>
            </a:r>
            <a:r>
              <a:rPr sz="1600" dirty="0" err="1"/>
              <a:t>wehrhaft</a:t>
            </a:r>
            <a:r>
              <a:rPr sz="1600" dirty="0"/>
              <a:t>)</a:t>
            </a:r>
          </a:p>
          <a:p>
            <a:pPr lvl="1">
              <a:defRPr/>
            </a:pPr>
            <a:r>
              <a:rPr sz="1600" dirty="0" err="1"/>
              <a:t>Präventive</a:t>
            </a:r>
            <a:r>
              <a:rPr sz="1600" dirty="0"/>
              <a:t> </a:t>
            </a:r>
            <a:r>
              <a:rPr sz="1600" dirty="0" err="1"/>
              <a:t>Kampagnen</a:t>
            </a:r>
            <a:r>
              <a:rPr sz="1600" dirty="0"/>
              <a:t>, </a:t>
            </a:r>
            <a:r>
              <a:rPr sz="1600" dirty="0" err="1"/>
              <a:t>Aufklärung</a:t>
            </a:r>
            <a:r>
              <a:rPr sz="1600" dirty="0"/>
              <a:t>, </a:t>
            </a:r>
            <a:r>
              <a:rPr sz="1600" dirty="0" err="1"/>
              <a:t>Selbstverpflichtung</a:t>
            </a:r>
            <a:r>
              <a:rPr lang="de-DE" sz="1600" dirty="0"/>
              <a:t>, politische Bildung</a:t>
            </a:r>
            <a:endParaRPr sz="1600" dirty="0"/>
          </a:p>
          <a:p>
            <a:pPr lvl="1">
              <a:defRPr/>
            </a:pPr>
            <a:r>
              <a:rPr sz="1600" dirty="0" err="1"/>
              <a:t>Argumentativ</a:t>
            </a:r>
            <a:r>
              <a:rPr sz="1600" dirty="0"/>
              <a:t>: </a:t>
            </a:r>
            <a:r>
              <a:rPr sz="1600" dirty="0" err="1"/>
              <a:t>Mit</a:t>
            </a:r>
            <a:r>
              <a:rPr sz="1600" dirty="0"/>
              <a:t> </a:t>
            </a:r>
            <a:r>
              <a:rPr sz="1600" dirty="0" err="1"/>
              <a:t>Rechten</a:t>
            </a:r>
            <a:r>
              <a:rPr sz="1600" dirty="0"/>
              <a:t> </a:t>
            </a:r>
            <a:r>
              <a:rPr sz="1600" dirty="0" err="1"/>
              <a:t>reden</a:t>
            </a:r>
            <a:endParaRPr sz="1600" dirty="0"/>
          </a:p>
          <a:p>
            <a:pPr lvl="1">
              <a:defRPr/>
            </a:pPr>
            <a:r>
              <a:rPr sz="1600" dirty="0" err="1"/>
              <a:t>Wehrhaft</a:t>
            </a:r>
            <a:r>
              <a:rPr sz="1600" dirty="0"/>
              <a:t>: AGG, </a:t>
            </a:r>
            <a:r>
              <a:rPr sz="1600" dirty="0" err="1"/>
              <a:t>BetrVG</a:t>
            </a:r>
            <a:r>
              <a:rPr sz="1600" dirty="0"/>
              <a:t>, </a:t>
            </a:r>
            <a:r>
              <a:rPr sz="1600" dirty="0" err="1"/>
              <a:t>Leitbild</a:t>
            </a:r>
            <a:r>
              <a:rPr sz="1600" dirty="0"/>
              <a:t>, </a:t>
            </a:r>
            <a:r>
              <a:rPr sz="1600" dirty="0" err="1"/>
              <a:t>Verträge</a:t>
            </a:r>
            <a:r>
              <a:rPr sz="1600" dirty="0"/>
              <a:t>   </a:t>
            </a:r>
          </a:p>
          <a:p>
            <a:pPr>
              <a:defRPr/>
            </a:pPr>
            <a:r>
              <a:rPr sz="1600" dirty="0" err="1"/>
              <a:t>Fazit</a:t>
            </a:r>
            <a:r>
              <a:rPr sz="1600" dirty="0"/>
              <a:t>: </a:t>
            </a:r>
            <a:r>
              <a:rPr sz="1600" dirty="0" err="1"/>
              <a:t>Prävention</a:t>
            </a:r>
            <a:r>
              <a:rPr sz="1600" dirty="0"/>
              <a:t> &amp; Argumentation </a:t>
            </a:r>
            <a:r>
              <a:rPr sz="1600" dirty="0" err="1"/>
              <a:t>schon</a:t>
            </a:r>
            <a:r>
              <a:rPr sz="1600" dirty="0"/>
              <a:t> </a:t>
            </a:r>
            <a:r>
              <a:rPr sz="1600" dirty="0" err="1"/>
              <a:t>lange</a:t>
            </a:r>
            <a:r>
              <a:rPr sz="1600" dirty="0"/>
              <a:t>, </a:t>
            </a:r>
            <a:r>
              <a:rPr sz="1600" dirty="0" err="1"/>
              <a:t>jetzt</a:t>
            </a:r>
            <a:r>
              <a:rPr sz="1600" dirty="0"/>
              <a:t> </a:t>
            </a:r>
            <a:r>
              <a:rPr sz="1600" dirty="0" err="1"/>
              <a:t>zusätzlich</a:t>
            </a:r>
            <a:r>
              <a:rPr sz="1600" dirty="0"/>
              <a:t> </a:t>
            </a:r>
            <a:r>
              <a:rPr sz="1600" dirty="0" err="1"/>
              <a:t>Brandmauer</a:t>
            </a:r>
            <a:r>
              <a:rPr sz="1600" dirty="0"/>
              <a:t>. </a:t>
            </a:r>
          </a:p>
          <a:p>
            <a:pPr>
              <a:defRPr/>
            </a:pPr>
            <a:endParaRPr dirty="0"/>
          </a:p>
        </p:txBody>
      </p:sp>
      <p:sp>
        <p:nvSpPr>
          <p:cNvPr id="238784926" name="Datumsplatzhalter 1"/>
          <p:cNvSpPr>
            <a:spLocks noGrp="1"/>
          </p:cNvSpPr>
          <p:nvPr>
            <p:ph type="dt" sz="half" idx="17"/>
          </p:nvPr>
        </p:nvSpPr>
        <p:spPr bwMode="auto"/>
        <p:txBody>
          <a:bodyPr/>
          <a:lstStyle/>
          <a:p>
            <a:pPr>
              <a:defRPr/>
            </a:pPr>
            <a:fld id="{A1680A7D-33A5-EC75-083D-1A875DF3A92F}" type="datetime1">
              <a:rPr lang="de-DE"/>
              <a:t>03.07.2025</a:t>
            </a:fld>
            <a:endParaRPr lang="de-DE"/>
          </a:p>
        </p:txBody>
      </p:sp>
      <p:sp>
        <p:nvSpPr>
          <p:cNvPr id="473237340"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2130708224" name="Foliennummernplatzhalter 4"/>
          <p:cNvSpPr>
            <a:spLocks noGrp="1"/>
          </p:cNvSpPr>
          <p:nvPr>
            <p:ph type="sldNum" sz="quarter" idx="19"/>
          </p:nvPr>
        </p:nvSpPr>
        <p:spPr bwMode="auto">
          <a:xfrm>
            <a:off x="6613200" y="4767261"/>
            <a:ext cx="2133599" cy="273843"/>
          </a:xfrm>
        </p:spPr>
        <p:txBody>
          <a:bodyPr/>
          <a:lstStyle/>
          <a:p>
            <a:pPr>
              <a:defRPr/>
            </a:pPr>
            <a:fld id="{621CE2C4-3259-592C-1695-AFB012155D72}" type="slidenum">
              <a:rPr lang="de-DE"/>
              <a:t>95</a:t>
            </a:fld>
            <a:endParaRPr 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7C82D82-3C0D-4D60-AB3B-6C2B4C375AF8}"/>
              </a:ext>
            </a:extLst>
          </p:cNvPr>
          <p:cNvSpPr>
            <a:spLocks noGrp="1"/>
          </p:cNvSpPr>
          <p:nvPr>
            <p:ph type="title"/>
          </p:nvPr>
        </p:nvSpPr>
        <p:spPr/>
        <p:txBody>
          <a:bodyPr/>
          <a:lstStyle/>
          <a:p>
            <a:r>
              <a:rPr lang="de-DE" sz="3200" dirty="0"/>
              <a:t>Rechtspopulismus, Rechtsextremismus &amp; Hufeisentheorie, Brandmauer</a:t>
            </a:r>
            <a:br>
              <a:rPr lang="de-DE" sz="3200" dirty="0"/>
            </a:br>
            <a:endParaRPr lang="de-DE" dirty="0"/>
          </a:p>
        </p:txBody>
      </p:sp>
    </p:spTree>
    <p:extLst>
      <p:ext uri="{BB962C8B-B14F-4D97-AF65-F5344CB8AC3E}">
        <p14:creationId xmlns:p14="http://schemas.microsoft.com/office/powerpoint/2010/main" val="32780337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64640364" name="Titel 1"/>
          <p:cNvSpPr>
            <a:spLocks noGrp="1"/>
          </p:cNvSpPr>
          <p:nvPr>
            <p:ph type="title"/>
          </p:nvPr>
        </p:nvSpPr>
        <p:spPr bwMode="auto"/>
        <p:txBody>
          <a:bodyPr/>
          <a:lstStyle/>
          <a:p>
            <a:pPr>
              <a:defRPr/>
            </a:pPr>
            <a:r>
              <a:rPr lang="de-DE" sz="2000"/>
              <a:t>Definitionen: Rechtspopulismus, Rechtsextremismus und Hufeisentheorie</a:t>
            </a:r>
            <a:endParaRPr/>
          </a:p>
        </p:txBody>
      </p:sp>
      <p:sp>
        <p:nvSpPr>
          <p:cNvPr id="319563504"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80000" lnSpcReduction="10000"/>
          </a:bodyPr>
          <a:lstStyle/>
          <a:p>
            <a:pPr marL="342900" indent="-342900">
              <a:buFontTx/>
              <a:buChar char="-"/>
              <a:defRPr/>
            </a:pPr>
            <a:r>
              <a:rPr lang="de-DE" b="1" dirty="0">
                <a:solidFill>
                  <a:schemeClr val="bg1">
                    <a:lumMod val="95000"/>
                  </a:schemeClr>
                </a:solidFill>
              </a:rPr>
              <a:t>Populismus: </a:t>
            </a:r>
            <a:r>
              <a:rPr lang="de-DE" dirty="0">
                <a:solidFill>
                  <a:schemeClr val="bg1">
                    <a:lumMod val="95000"/>
                  </a:schemeClr>
                </a:solidFill>
              </a:rPr>
              <a:t>Protektion der eigenen Bevölkerung, wobei Linkspopulismus wissenschaftlich eher als notwendiges Korrektiv von Demokratien gesehen wird </a:t>
            </a:r>
            <a:r>
              <a:rPr lang="de-DE" sz="1100" b="0" i="0" u="none" strike="noStrike" cap="none" spc="0" dirty="0">
                <a:solidFill>
                  <a:schemeClr val="bg1">
                    <a:lumMod val="95000"/>
                  </a:schemeClr>
                </a:solidFill>
                <a:latin typeface="TheSans UHH"/>
                <a:ea typeface="TheSans UHH"/>
                <a:cs typeface="TheSans UHH"/>
              </a:rPr>
              <a:t>(</a:t>
            </a:r>
            <a:r>
              <a:rPr lang="de-DE" sz="1100" b="0" i="0" u="none" strike="noStrike" cap="none" spc="0" dirty="0" err="1">
                <a:solidFill>
                  <a:schemeClr val="bg1">
                    <a:lumMod val="95000"/>
                  </a:schemeClr>
                </a:solidFill>
                <a:latin typeface="TheSans UHH"/>
                <a:ea typeface="TheSans UHH"/>
                <a:cs typeface="TheSans UHH"/>
              </a:rPr>
              <a:t>Mouffe</a:t>
            </a:r>
            <a:r>
              <a:rPr lang="de-DE" sz="1100" b="0" i="0" u="none" strike="noStrike" cap="none" spc="0" dirty="0">
                <a:solidFill>
                  <a:schemeClr val="bg1">
                    <a:lumMod val="95000"/>
                  </a:schemeClr>
                </a:solidFill>
                <a:latin typeface="TheSans UHH"/>
                <a:ea typeface="TheSans UHH"/>
                <a:cs typeface="TheSans UHH"/>
              </a:rPr>
              <a:t> 2018)</a:t>
            </a:r>
            <a:r>
              <a:rPr lang="de-DE" dirty="0">
                <a:solidFill>
                  <a:schemeClr val="bg1">
                    <a:lumMod val="95000"/>
                  </a:schemeClr>
                </a:solidFill>
              </a:rPr>
              <a:t>.</a:t>
            </a:r>
            <a:endParaRPr dirty="0">
              <a:solidFill>
                <a:schemeClr val="bg1">
                  <a:lumMod val="95000"/>
                </a:schemeClr>
              </a:solidFill>
            </a:endParaRPr>
          </a:p>
          <a:p>
            <a:pPr marL="342900" indent="-342900">
              <a:buFontTx/>
              <a:buChar char="-"/>
              <a:defRPr/>
            </a:pPr>
            <a:r>
              <a:rPr lang="de-DE" b="1" dirty="0"/>
              <a:t>Rechtspopulismus</a:t>
            </a:r>
            <a:r>
              <a:rPr lang="de-DE" dirty="0"/>
              <a:t> fußt auf </a:t>
            </a:r>
            <a:r>
              <a:rPr lang="de-DE" i="1" dirty="0"/>
              <a:t>Menschenfeindlichkeit</a:t>
            </a:r>
            <a:r>
              <a:rPr lang="de-DE" dirty="0"/>
              <a:t> und </a:t>
            </a:r>
            <a:r>
              <a:rPr lang="de-DE" i="1" dirty="0"/>
              <a:t>Rassismus </a:t>
            </a:r>
            <a:r>
              <a:rPr lang="de-DE" dirty="0"/>
              <a:t>und funktioniert über die Herstellung und Verbreitung der „Wir-Sie“ Unterscheidung. Das sogenannte „Andere“ wird rhetorisch stark abgewertet bzw. diskriminiert und ausgeschlossen </a:t>
            </a:r>
            <a:r>
              <a:rPr lang="de-DE" sz="1400" dirty="0"/>
              <a:t>(Nuissl &amp; Popovic, 2020, S. 340-341; </a:t>
            </a:r>
            <a:r>
              <a:rPr lang="de-DE" sz="1400" dirty="0" err="1"/>
              <a:t>Panreck</a:t>
            </a:r>
            <a:r>
              <a:rPr lang="de-DE" sz="1400" dirty="0"/>
              <a:t>, 2020)</a:t>
            </a:r>
            <a:r>
              <a:rPr lang="de-DE" dirty="0"/>
              <a:t>. </a:t>
            </a:r>
            <a:endParaRPr dirty="0"/>
          </a:p>
          <a:p>
            <a:pPr marL="342900" indent="-342900">
              <a:buFontTx/>
              <a:buChar char="-"/>
              <a:defRPr/>
            </a:pPr>
            <a:r>
              <a:rPr lang="de-DE" b="1" dirty="0"/>
              <a:t>Rechtsextremismus</a:t>
            </a:r>
            <a:r>
              <a:rPr lang="de-DE" dirty="0"/>
              <a:t> stellt die </a:t>
            </a:r>
            <a:r>
              <a:rPr lang="de-DE" dirty="0" err="1"/>
              <a:t>fdGO</a:t>
            </a:r>
            <a:r>
              <a:rPr lang="de-DE" dirty="0"/>
              <a:t> in Frage </a:t>
            </a:r>
            <a:r>
              <a:rPr lang="de-DE" sz="1300" dirty="0"/>
              <a:t>(BMI Glossar)</a:t>
            </a:r>
            <a:r>
              <a:rPr lang="de-DE" b="1" dirty="0"/>
              <a:t>. </a:t>
            </a:r>
            <a:r>
              <a:rPr lang="de-DE" dirty="0"/>
              <a:t>Die </a:t>
            </a:r>
            <a:r>
              <a:rPr lang="de-DE" dirty="0" err="1"/>
              <a:t>fdGO</a:t>
            </a:r>
            <a:r>
              <a:rPr lang="de-DE" dirty="0"/>
              <a:t> wird vom Bundesamt für Verfassungsschutz ausgelegt. Die 2017 erfolgte Auslegung besagt: Die Grundordnung ist bei </a:t>
            </a:r>
            <a:r>
              <a:rPr lang="de-DE" i="1" dirty="0"/>
              <a:t>Menschenfeindlichkeit</a:t>
            </a:r>
            <a:r>
              <a:rPr lang="de-DE" dirty="0"/>
              <a:t> bereits in Frage gestellt </a:t>
            </a:r>
            <a:r>
              <a:rPr lang="de-DE" sz="1300" dirty="0"/>
              <a:t>(Link zum Urteil: siehe Kommentarfeld)</a:t>
            </a:r>
            <a:r>
              <a:rPr lang="de-DE" dirty="0"/>
              <a:t>. </a:t>
            </a:r>
          </a:p>
          <a:p>
            <a:pPr marL="342900" indent="-342900">
              <a:buFontTx/>
              <a:buChar char="-"/>
              <a:defRPr/>
            </a:pPr>
            <a:r>
              <a:rPr lang="de-DE" dirty="0"/>
              <a:t>Nicht auf </a:t>
            </a:r>
            <a:r>
              <a:rPr lang="de-DE" i="0" dirty="0">
                <a:solidFill>
                  <a:schemeClr val="accent1"/>
                </a:solidFill>
              </a:rPr>
              <a:t>Hufeisentheorie </a:t>
            </a:r>
            <a:r>
              <a:rPr lang="de-DE" dirty="0"/>
              <a:t>hereinfallen! Weder sind Rechts und Links gleich, noch gibt es eine unbescholtene Mitte. </a:t>
            </a:r>
            <a:endParaRPr dirty="0"/>
          </a:p>
        </p:txBody>
      </p:sp>
      <p:sp>
        <p:nvSpPr>
          <p:cNvPr id="302288598" name="Fußzeilenplatzhalter 4"/>
          <p:cNvSpPr>
            <a:spLocks noGrp="1"/>
          </p:cNvSpPr>
          <p:nvPr>
            <p:ph type="ftr" sz="quarter" idx="16"/>
          </p:nvPr>
        </p:nvSpPr>
        <p:spPr bwMode="auto"/>
        <p:txBody>
          <a:bodyPr/>
          <a:lstStyle/>
          <a:p>
            <a:pPr>
              <a:defRPr/>
            </a:pPr>
            <a:r>
              <a:rPr lang="de-DE"/>
              <a:t>Prof. Dr. Anke Grotlüschen</a:t>
            </a:r>
          </a:p>
        </p:txBody>
      </p:sp>
      <p:sp>
        <p:nvSpPr>
          <p:cNvPr id="1955209944" name="Foliennummernplatzhalter 5"/>
          <p:cNvSpPr>
            <a:spLocks noGrp="1"/>
          </p:cNvSpPr>
          <p:nvPr>
            <p:ph type="sldNum" sz="quarter" idx="17"/>
          </p:nvPr>
        </p:nvSpPr>
        <p:spPr bwMode="auto"/>
        <p:txBody>
          <a:bodyPr/>
          <a:lstStyle/>
          <a:p>
            <a:pPr>
              <a:defRPr/>
            </a:pPr>
            <a:fld id="{D171D010-1930-21A8-25F4-9BB3833B159A}" type="slidenum">
              <a:rPr lang="de-DE"/>
              <a:t>97</a:t>
            </a:fld>
            <a:endParaRPr 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4858924" name="Datumsplatzhalter 1"/>
          <p:cNvSpPr>
            <a:spLocks noGrp="1"/>
          </p:cNvSpPr>
          <p:nvPr>
            <p:ph type="dt" sz="half" idx="14"/>
          </p:nvPr>
        </p:nvSpPr>
        <p:spPr bwMode="auto"/>
        <p:txBody>
          <a:bodyPr/>
          <a:lstStyle/>
          <a:p>
            <a:pPr>
              <a:defRPr/>
            </a:pPr>
            <a:fld id="{8D6ECE53-21AA-812E-9DB6-E09924B9FC87}" type="datetime1">
              <a:rPr lang="de-DE"/>
              <a:t>03.07.2025</a:t>
            </a:fld>
            <a:endParaRPr lang="de-DE"/>
          </a:p>
        </p:txBody>
      </p:sp>
      <p:sp>
        <p:nvSpPr>
          <p:cNvPr id="671615336" name="Foliennummernplatzhalter 3"/>
          <p:cNvSpPr>
            <a:spLocks noGrp="1"/>
          </p:cNvSpPr>
          <p:nvPr>
            <p:ph type="sldNum" sz="quarter" idx="16"/>
          </p:nvPr>
        </p:nvSpPr>
        <p:spPr bwMode="auto"/>
        <p:txBody>
          <a:bodyPr/>
          <a:lstStyle/>
          <a:p>
            <a:pPr>
              <a:defRPr/>
            </a:pPr>
            <a:fld id="{9E6988D4-1CC8-383A-2728-D8EDFE26F6A7}" type="slidenum">
              <a:rPr lang="de-DE"/>
              <a:t>98</a:t>
            </a:fld>
            <a:endParaRPr lang="de-DE"/>
          </a:p>
        </p:txBody>
      </p:sp>
      <p:sp>
        <p:nvSpPr>
          <p:cNvPr id="333898479" name="Halbbogen 333898478"/>
          <p:cNvSpPr/>
          <p:nvPr/>
        </p:nvSpPr>
        <p:spPr bwMode="auto">
          <a:xfrm>
            <a:off x="5687901" y="1696423"/>
            <a:ext cx="2732353" cy="5068412"/>
          </a:xfrm>
          <a:prstGeom prst="blockArc">
            <a:avLst>
              <a:gd name="adj1" fmla="val 10800000"/>
              <a:gd name="adj2" fmla="val 0"/>
              <a:gd name="adj3" fmla="val 25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531206420" name="Textfeld 1531206419"/>
          <p:cNvSpPr txBox="1"/>
          <p:nvPr/>
        </p:nvSpPr>
        <p:spPr bwMode="auto">
          <a:xfrm>
            <a:off x="6675163" y="1376605"/>
            <a:ext cx="69839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Mitte</a:t>
            </a:r>
          </a:p>
        </p:txBody>
      </p:sp>
      <p:sp>
        <p:nvSpPr>
          <p:cNvPr id="1359239173" name="Halbbogen 1359239172"/>
          <p:cNvSpPr/>
          <p:nvPr/>
        </p:nvSpPr>
        <p:spPr bwMode="auto">
          <a:xfrm>
            <a:off x="552449" y="2099671"/>
            <a:ext cx="3809999" cy="1473941"/>
          </a:xfrm>
          <a:prstGeom prst="blockArc">
            <a:avLst>
              <a:gd name="adj1" fmla="val 10772454"/>
              <a:gd name="adj2" fmla="val 0"/>
              <a:gd name="adj3" fmla="val 25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a:defRPr/>
            </a:pPr>
            <a:endParaRPr>
              <a:solidFill>
                <a:srgbClr val="C00000"/>
              </a:solidFill>
            </a:endParaRPr>
          </a:p>
        </p:txBody>
      </p:sp>
      <p:sp>
        <p:nvSpPr>
          <p:cNvPr id="1726909348" name="Textfeld 1726909347"/>
          <p:cNvSpPr txBox="1"/>
          <p:nvPr/>
        </p:nvSpPr>
        <p:spPr bwMode="auto">
          <a:xfrm>
            <a:off x="2108254" y="1696423"/>
            <a:ext cx="69839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Mitte</a:t>
            </a:r>
          </a:p>
        </p:txBody>
      </p:sp>
      <p:sp>
        <p:nvSpPr>
          <p:cNvPr id="1787629329" name="Textfeld 1787629328"/>
          <p:cNvSpPr txBox="1"/>
          <p:nvPr/>
        </p:nvSpPr>
        <p:spPr bwMode="auto">
          <a:xfrm>
            <a:off x="480437" y="2078813"/>
            <a:ext cx="60195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links</a:t>
            </a:r>
          </a:p>
        </p:txBody>
      </p:sp>
      <p:sp>
        <p:nvSpPr>
          <p:cNvPr id="748538144" name="Textfeld 748538143"/>
          <p:cNvSpPr txBox="1"/>
          <p:nvPr/>
        </p:nvSpPr>
        <p:spPr bwMode="auto">
          <a:xfrm>
            <a:off x="5464863" y="2300738"/>
            <a:ext cx="60195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links</a:t>
            </a:r>
          </a:p>
        </p:txBody>
      </p:sp>
      <p:sp>
        <p:nvSpPr>
          <p:cNvPr id="176963636" name="Textfeld 176963635"/>
          <p:cNvSpPr txBox="1"/>
          <p:nvPr/>
        </p:nvSpPr>
        <p:spPr bwMode="auto">
          <a:xfrm>
            <a:off x="3595182" y="2016240"/>
            <a:ext cx="75978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rechts</a:t>
            </a:r>
          </a:p>
        </p:txBody>
      </p:sp>
      <p:sp>
        <p:nvSpPr>
          <p:cNvPr id="1089904449" name="Textfeld 1089904448"/>
          <p:cNvSpPr txBox="1"/>
          <p:nvPr/>
        </p:nvSpPr>
        <p:spPr bwMode="auto">
          <a:xfrm>
            <a:off x="7953877" y="2238165"/>
            <a:ext cx="759780"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rechts</a:t>
            </a:r>
          </a:p>
        </p:txBody>
      </p:sp>
      <p:sp>
        <p:nvSpPr>
          <p:cNvPr id="116410667" name="Textfeld 116410666"/>
          <p:cNvSpPr txBox="1"/>
          <p:nvPr/>
        </p:nvSpPr>
        <p:spPr bwMode="auto">
          <a:xfrm>
            <a:off x="-54908" y="2878357"/>
            <a:ext cx="1267317"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linksextrem</a:t>
            </a:r>
          </a:p>
        </p:txBody>
      </p:sp>
      <p:sp>
        <p:nvSpPr>
          <p:cNvPr id="911813411" name="Textfeld 911813410"/>
          <p:cNvSpPr txBox="1"/>
          <p:nvPr/>
        </p:nvSpPr>
        <p:spPr bwMode="auto">
          <a:xfrm>
            <a:off x="5172855" y="4247453"/>
            <a:ext cx="1267317"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linksextrem</a:t>
            </a:r>
          </a:p>
        </p:txBody>
      </p:sp>
      <p:sp>
        <p:nvSpPr>
          <p:cNvPr id="1927068590" name="Textfeld 1927068589"/>
          <p:cNvSpPr txBox="1"/>
          <p:nvPr/>
        </p:nvSpPr>
        <p:spPr bwMode="auto">
          <a:xfrm>
            <a:off x="3387325" y="2878357"/>
            <a:ext cx="1425147"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rechtsextrem</a:t>
            </a:r>
          </a:p>
        </p:txBody>
      </p:sp>
      <p:sp>
        <p:nvSpPr>
          <p:cNvPr id="2103602951" name="Textfeld 2103602950"/>
          <p:cNvSpPr txBox="1"/>
          <p:nvPr/>
        </p:nvSpPr>
        <p:spPr bwMode="auto">
          <a:xfrm>
            <a:off x="7746020" y="4177928"/>
            <a:ext cx="1425147"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rechtsextrem</a:t>
            </a:r>
          </a:p>
        </p:txBody>
      </p:sp>
      <p:sp>
        <p:nvSpPr>
          <p:cNvPr id="1168439551" name="Textfeld 1168439550"/>
          <p:cNvSpPr txBox="1"/>
          <p:nvPr/>
        </p:nvSpPr>
        <p:spPr bwMode="auto">
          <a:xfrm>
            <a:off x="5021175" y="83430"/>
            <a:ext cx="4121877" cy="914760"/>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rPr b="1"/>
              <a:t>Hufeisenmodell</a:t>
            </a:r>
            <a:r>
              <a:t>, Kritik daran: </a:t>
            </a:r>
          </a:p>
          <a:p>
            <a:pPr>
              <a:defRPr/>
            </a:pPr>
            <a:r>
              <a:t>Gleichsetzung von rechts- und linksextrem</a:t>
            </a:r>
          </a:p>
          <a:p>
            <a:pPr>
              <a:defRPr/>
            </a:pPr>
            <a:r>
              <a:t>Annahme einer unbescholtenen Mitte</a:t>
            </a:r>
          </a:p>
        </p:txBody>
      </p:sp>
      <p:sp>
        <p:nvSpPr>
          <p:cNvPr id="1277193878" name="Textfeld 1277193877"/>
          <p:cNvSpPr txBox="1"/>
          <p:nvPr/>
        </p:nvSpPr>
        <p:spPr bwMode="auto">
          <a:xfrm>
            <a:off x="299671" y="1195839"/>
            <a:ext cx="4230044" cy="366119"/>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rPr b="1"/>
              <a:t>Parteienspektrum im Links-Rechts-Schema</a:t>
            </a:r>
            <a:endParaRPr/>
          </a:p>
        </p:txBody>
      </p:sp>
      <p:sp>
        <p:nvSpPr>
          <p:cNvPr id="109080542" name="Textfeld 109080541"/>
          <p:cNvSpPr txBox="1"/>
          <p:nvPr/>
        </p:nvSpPr>
        <p:spPr bwMode="auto">
          <a:xfrm>
            <a:off x="167572" y="3928193"/>
            <a:ext cx="4329938" cy="640440"/>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t>Trotzdem wichtig: Verwendung des </a:t>
            </a:r>
            <a:br>
              <a:rPr/>
            </a:br>
            <a:r>
              <a:t>Extremismusbegriffs für Sicherung der FDGO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04074209" name="Titel 1"/>
          <p:cNvSpPr>
            <a:spLocks noGrp="1"/>
          </p:cNvSpPr>
          <p:nvPr>
            <p:ph type="title"/>
          </p:nvPr>
        </p:nvSpPr>
        <p:spPr bwMode="auto"/>
        <p:txBody>
          <a:bodyPr/>
          <a:lstStyle/>
          <a:p>
            <a:pPr>
              <a:defRPr/>
            </a:pPr>
            <a:r>
              <a:rPr lang="de-DE"/>
              <a:t>Brandmauer: Metapher für wehrhafte Demokratie (fdGO)</a:t>
            </a:r>
            <a:endParaRPr/>
          </a:p>
        </p:txBody>
      </p:sp>
      <p:sp>
        <p:nvSpPr>
          <p:cNvPr id="31510613" name="Textplatzhalter 2"/>
          <p:cNvSpPr>
            <a:spLocks noGrp="1"/>
          </p:cNvSpPr>
          <p:nvPr>
            <p:ph type="body" sz="quarter" idx="14"/>
          </p:nvPr>
        </p:nvSpPr>
        <p:spPr bwMode="auto">
          <a:xfrm>
            <a:off x="214768" y="2139701"/>
            <a:ext cx="8533694" cy="2880319"/>
          </a:xfrm>
        </p:spPr>
        <p:txBody>
          <a:bodyPr>
            <a:normAutofit fontScale="92500" lnSpcReduction="20000"/>
          </a:bodyPr>
          <a:lstStyle/>
          <a:p>
            <a:pPr marL="342900" indent="-342900">
              <a:buFontTx/>
              <a:buChar char="-"/>
              <a:defRPr/>
            </a:pPr>
            <a:r>
              <a:rPr lang="de-DE" b="1" dirty="0"/>
              <a:t>Historischer Befund:</a:t>
            </a:r>
            <a:r>
              <a:rPr lang="de-DE" dirty="0"/>
              <a:t> Faschismus gelangt durch demokratische Kooperation an die Macht. </a:t>
            </a:r>
            <a:endParaRPr dirty="0"/>
          </a:p>
          <a:p>
            <a:pPr marL="342900" indent="-342900">
              <a:buFontTx/>
              <a:buChar char="-"/>
              <a:defRPr/>
            </a:pPr>
            <a:r>
              <a:rPr lang="de-DE" dirty="0"/>
              <a:t>Deshalb </a:t>
            </a:r>
            <a:r>
              <a:rPr lang="de-DE" b="1" dirty="0">
                <a:solidFill>
                  <a:schemeClr val="tx1"/>
                </a:solidFill>
              </a:rPr>
              <a:t>wehrhafte </a:t>
            </a:r>
            <a:r>
              <a:rPr lang="de-DE" b="1" dirty="0"/>
              <a:t>bzw. </a:t>
            </a:r>
            <a:r>
              <a:rPr lang="de-DE" b="1" dirty="0">
                <a:solidFill>
                  <a:schemeClr val="tx1"/>
                </a:solidFill>
              </a:rPr>
              <a:t>streitbare Demokratie </a:t>
            </a:r>
            <a:r>
              <a:rPr lang="de-DE" sz="1300" dirty="0"/>
              <a:t>(Hufen-Gutachten 2024, S. 9, WZB-Studie 2024): </a:t>
            </a:r>
            <a:r>
              <a:rPr lang="de-DE" sz="1900" dirty="0" err="1"/>
              <a:t>fdGO</a:t>
            </a:r>
            <a:r>
              <a:rPr lang="de-DE" sz="1900" dirty="0"/>
              <a:t> wird durch Verfassungsschutz verteidigt. AfD /in Teilen/ gesichert rechtsextrem.</a:t>
            </a:r>
          </a:p>
          <a:p>
            <a:pPr marL="342900" indent="-342900">
              <a:buFontTx/>
              <a:buChar char="-"/>
              <a:defRPr/>
            </a:pPr>
            <a:r>
              <a:rPr lang="de-DE" b="1" dirty="0"/>
              <a:t>Keine Koalition mit AfD </a:t>
            </a:r>
            <a:r>
              <a:rPr lang="de-DE" dirty="0"/>
              <a:t>(Beschlüsse aller demokratischen Parteien, entweder einzeln oder vor der Europawahl)</a:t>
            </a:r>
            <a:endParaRPr dirty="0"/>
          </a:p>
          <a:p>
            <a:pPr marL="342900" indent="-342900">
              <a:buFontTx/>
              <a:buChar char="-"/>
              <a:defRPr/>
            </a:pPr>
            <a:r>
              <a:rPr lang="de-DE" b="1" dirty="0"/>
              <a:t>Keine Zusammenarbeit </a:t>
            </a:r>
            <a:r>
              <a:rPr lang="de-DE" dirty="0"/>
              <a:t>(Zustimmung zu AfD-Anträgen, Durchsetzung eigener Anträge mit AfD-Stimmen), keine gemeinsamen </a:t>
            </a:r>
            <a:r>
              <a:rPr lang="de-DE" dirty="0" err="1"/>
              <a:t>Kandidat:innen</a:t>
            </a:r>
            <a:r>
              <a:rPr lang="de-DE" dirty="0"/>
              <a:t> </a:t>
            </a:r>
            <a:endParaRPr dirty="0"/>
          </a:p>
          <a:p>
            <a:pPr marL="342900" indent="-342900">
              <a:buFontTx/>
              <a:buChar char="-"/>
              <a:defRPr/>
            </a:pPr>
            <a:r>
              <a:rPr lang="de-DE" b="1" dirty="0"/>
              <a:t>Realität: 80% der Abstimmungen </a:t>
            </a:r>
            <a:r>
              <a:rPr lang="de-DE" dirty="0"/>
              <a:t>in den Kreisen (bundesweit) folgen dem Ansatz der wehrhaften Demokratie </a:t>
            </a:r>
            <a:r>
              <a:rPr lang="de-DE" sz="1200" dirty="0"/>
              <a:t>(WZB-Studie 2024)</a:t>
            </a:r>
            <a:r>
              <a:rPr lang="de-DE" dirty="0"/>
              <a:t> </a:t>
            </a:r>
            <a:r>
              <a:rPr lang="de-DE" sz="1200" u="sng" dirty="0">
                <a:hlinkClick r:id="rId3" tooltip="https://bibliothek.wzb.eu/pdf/2024/v24-503.pdf"/>
              </a:rPr>
              <a:t>https://bibliothek.wzb.eu/pdf/2024/v24-503.pdf</a:t>
            </a:r>
            <a:r>
              <a:rPr lang="de-DE" sz="1200" dirty="0"/>
              <a:t> </a:t>
            </a:r>
            <a:endParaRPr dirty="0"/>
          </a:p>
          <a:p>
            <a:pPr marL="342900" indent="-342900">
              <a:buFontTx/>
              <a:buChar char="-"/>
              <a:defRPr/>
            </a:pPr>
            <a:endParaRPr lang="de-DE" dirty="0"/>
          </a:p>
        </p:txBody>
      </p:sp>
      <p:sp>
        <p:nvSpPr>
          <p:cNvPr id="1108729300" name="Fußzeilenplatzhalter 4"/>
          <p:cNvSpPr>
            <a:spLocks noGrp="1"/>
          </p:cNvSpPr>
          <p:nvPr>
            <p:ph type="ftr" sz="quarter" idx="16"/>
          </p:nvPr>
        </p:nvSpPr>
        <p:spPr bwMode="auto"/>
        <p:txBody>
          <a:bodyPr/>
          <a:lstStyle/>
          <a:p>
            <a:pPr>
              <a:defRPr/>
            </a:pPr>
            <a:r>
              <a:rPr lang="de-DE"/>
              <a:t>Prof. Dr. Anke Grotlüschen</a:t>
            </a:r>
          </a:p>
        </p:txBody>
      </p:sp>
      <p:sp>
        <p:nvSpPr>
          <p:cNvPr id="1217703011" name="Foliennummernplatzhalter 5"/>
          <p:cNvSpPr>
            <a:spLocks noGrp="1"/>
          </p:cNvSpPr>
          <p:nvPr>
            <p:ph type="sldNum" sz="quarter" idx="17"/>
          </p:nvPr>
        </p:nvSpPr>
        <p:spPr bwMode="auto"/>
        <p:txBody>
          <a:bodyPr/>
          <a:lstStyle/>
          <a:p>
            <a:pPr>
              <a:defRPr/>
            </a:pPr>
            <a:fld id="{1C69A622-09E1-EB3E-E91B-8B416808D058}" type="slidenum">
              <a:rPr lang="de-DE"/>
              <a:t>99</a:t>
            </a:fld>
            <a:endParaRPr 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7C82D82-3C0D-4D60-AB3B-6C2B4C375AF8}"/>
              </a:ext>
            </a:extLst>
          </p:cNvPr>
          <p:cNvSpPr>
            <a:spLocks noGrp="1"/>
          </p:cNvSpPr>
          <p:nvPr>
            <p:ph type="title"/>
          </p:nvPr>
        </p:nvSpPr>
        <p:spPr/>
        <p:txBody>
          <a:bodyPr/>
          <a:lstStyle/>
          <a:p>
            <a:r>
              <a:rPr lang="de-DE" sz="3200" dirty="0"/>
              <a:t>Stoßrichtungen rechter Einflüsse im Betrieb</a:t>
            </a:r>
            <a:br>
              <a:rPr lang="de-DE" sz="3200" dirty="0"/>
            </a:br>
            <a:endParaRPr lang="de-DE" dirty="0"/>
          </a:p>
        </p:txBody>
      </p:sp>
    </p:spTree>
    <p:extLst>
      <p:ext uri="{BB962C8B-B14F-4D97-AF65-F5344CB8AC3E}">
        <p14:creationId xmlns:p14="http://schemas.microsoft.com/office/powerpoint/2010/main" val="20533434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07970691" name="Titel 1"/>
          <p:cNvSpPr>
            <a:spLocks noGrp="1"/>
          </p:cNvSpPr>
          <p:nvPr>
            <p:ph type="title"/>
          </p:nvPr>
        </p:nvSpPr>
        <p:spPr bwMode="auto"/>
        <p:txBody>
          <a:bodyPr/>
          <a:lstStyle/>
          <a:p>
            <a:pPr>
              <a:defRPr/>
            </a:pPr>
            <a:r>
              <a:rPr lang="de-DE"/>
              <a:t>Globales Phänomen Rechtspopulismus</a:t>
            </a:r>
            <a:endParaRPr/>
          </a:p>
        </p:txBody>
      </p:sp>
      <p:sp>
        <p:nvSpPr>
          <p:cNvPr id="633843847"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lnSpcReduction="13000"/>
          </a:bodyPr>
          <a:lstStyle/>
          <a:p>
            <a:pPr marL="272865" indent="-272865">
              <a:buFont typeface="Arial"/>
              <a:buChar char="•"/>
              <a:defRPr/>
            </a:pPr>
            <a:r>
              <a:rPr lang="de-DE" sz="2000"/>
              <a:t>Die </a:t>
            </a:r>
            <a:r>
              <a:rPr lang="de-DE" sz="2000" b="1"/>
              <a:t>deutschen</a:t>
            </a:r>
            <a:r>
              <a:rPr lang="de-DE" sz="2000"/>
              <a:t> </a:t>
            </a:r>
            <a:r>
              <a:rPr lang="de-DE" sz="2000" b="1"/>
              <a:t>„Mitte-Studien”</a:t>
            </a:r>
            <a:r>
              <a:rPr lang="de-DE" sz="2000"/>
              <a:t> (Zick et al., 2023) und die </a:t>
            </a:r>
            <a:r>
              <a:rPr lang="de-DE" sz="2000" b="1"/>
              <a:t>Leipziger </a:t>
            </a:r>
            <a:r>
              <a:rPr lang="de-DE" sz="2000" b="1" i="0" u="none" strike="noStrike" cap="none" spc="0">
                <a:solidFill>
                  <a:schemeClr val="tx1"/>
                </a:solidFill>
                <a:latin typeface="TheSans UHH"/>
                <a:ea typeface="TheSans UHH"/>
                <a:cs typeface="TheSans UHH"/>
              </a:rPr>
              <a:t>Autoritarismusstudien </a:t>
            </a:r>
            <a:r>
              <a:rPr lang="de-DE" sz="2000" b="0" i="0" u="none" strike="noStrike" cap="none" spc="0">
                <a:solidFill>
                  <a:schemeClr val="tx1"/>
                </a:solidFill>
                <a:latin typeface="TheSans UHH"/>
                <a:ea typeface="TheSans UHH"/>
                <a:cs typeface="TheSans UHH"/>
              </a:rPr>
              <a:t>(Decker et al. 2022) </a:t>
            </a:r>
            <a:r>
              <a:rPr lang="de-DE" sz="2000"/>
              <a:t>zeigen, dass gruppenbezogene Menschenfeindlichkeit seit Jahren zunimmt und mit erstarkendem </a:t>
            </a:r>
            <a:r>
              <a:rPr lang="de-DE" sz="2000" b="1"/>
              <a:t>Rechtspopulismus </a:t>
            </a:r>
            <a:r>
              <a:rPr lang="de-DE" sz="2000"/>
              <a:t>einhergeht. </a:t>
            </a:r>
            <a:endParaRPr sz="2000"/>
          </a:p>
          <a:p>
            <a:pPr marL="272865" indent="-272865">
              <a:buFont typeface="Arial"/>
              <a:buChar char="•"/>
              <a:defRPr/>
            </a:pPr>
            <a:r>
              <a:rPr lang="de-DE" sz="2000"/>
              <a:t>In jüngerer Zeit stellt das </a:t>
            </a:r>
            <a:r>
              <a:rPr lang="de-DE" sz="2000" b="1"/>
              <a:t>„Eurobarometer Diskriminierung” </a:t>
            </a:r>
            <a:r>
              <a:rPr lang="de-DE" sz="2000"/>
              <a:t>(European Commission, 2023)</a:t>
            </a:r>
            <a:r>
              <a:rPr lang="de-DE" sz="2000" b="1"/>
              <a:t> </a:t>
            </a:r>
            <a:r>
              <a:rPr lang="de-DE" sz="2000"/>
              <a:t>fest, dass große Bevölkerungsteile in Europa bereit sind, vulnerable Gruppen, u.a. Zugewanderte, Roma, Menschen mit Behinderung oder Ältere, zu diskriminieren. </a:t>
            </a:r>
            <a:endParaRPr sz="2000"/>
          </a:p>
          <a:p>
            <a:pPr marL="272865" indent="-272865">
              <a:buFont typeface="Arial"/>
              <a:buChar char="•"/>
              <a:defRPr/>
            </a:pPr>
            <a:r>
              <a:rPr lang="de-DE" sz="2000"/>
              <a:t>Rechtspopulismus verzeichnet einen </a:t>
            </a:r>
            <a:r>
              <a:rPr lang="de-DE" sz="2000" b="1"/>
              <a:t>globalen Anstieg </a:t>
            </a:r>
            <a:r>
              <a:rPr lang="de-DE" sz="2000"/>
              <a:t>(Kumral, 2022). </a:t>
            </a:r>
            <a:endParaRPr sz="2000"/>
          </a:p>
          <a:p>
            <a:pPr marL="272865" indent="-272865">
              <a:buFont typeface="Arial"/>
              <a:buChar char="•"/>
              <a:defRPr/>
            </a:pPr>
            <a:endParaRPr lang="de-DE"/>
          </a:p>
          <a:p>
            <a:pPr>
              <a:defRPr/>
            </a:pPr>
            <a:endParaRPr lang="de-DE"/>
          </a:p>
          <a:p>
            <a:pPr>
              <a:defRPr/>
            </a:pPr>
            <a:endParaRPr lang="de-DE"/>
          </a:p>
        </p:txBody>
      </p:sp>
      <p:sp>
        <p:nvSpPr>
          <p:cNvPr id="326097227" name="Fußzeilenplatzhalter 4"/>
          <p:cNvSpPr>
            <a:spLocks noGrp="1"/>
          </p:cNvSpPr>
          <p:nvPr>
            <p:ph type="ftr" sz="quarter" idx="16"/>
          </p:nvPr>
        </p:nvSpPr>
        <p:spPr bwMode="auto"/>
        <p:txBody>
          <a:bodyPr/>
          <a:lstStyle/>
          <a:p>
            <a:pPr>
              <a:defRPr/>
            </a:pPr>
            <a:r>
              <a:rPr lang="de-DE"/>
              <a:t>Prof. Dr. Anke Grotlüschen</a:t>
            </a:r>
          </a:p>
        </p:txBody>
      </p:sp>
      <p:sp>
        <p:nvSpPr>
          <p:cNvPr id="289445273" name="Foliennummernplatzhalter 5"/>
          <p:cNvSpPr>
            <a:spLocks noGrp="1"/>
          </p:cNvSpPr>
          <p:nvPr>
            <p:ph type="sldNum" sz="quarter" idx="17"/>
          </p:nvPr>
        </p:nvSpPr>
        <p:spPr bwMode="auto"/>
        <p:txBody>
          <a:bodyPr/>
          <a:lstStyle/>
          <a:p>
            <a:pPr>
              <a:defRPr/>
            </a:pPr>
            <a:fld id="{4AAB7EA9-0D63-EC42-DF1D-3AF599BB9505}" type="slidenum">
              <a:rPr lang="de-DE"/>
              <a:t>101</a:t>
            </a:fld>
            <a:endParaRPr lang="de-DE"/>
          </a:p>
        </p:txBody>
      </p:sp>
    </p:spTree>
    <p:extLst>
      <p:ext uri="{BB962C8B-B14F-4D97-AF65-F5344CB8AC3E}">
        <p14:creationId xmlns:p14="http://schemas.microsoft.com/office/powerpoint/2010/main" val="33284707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63956338"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dirty="0" err="1"/>
              <a:t>Stoßrichtungen</a:t>
            </a:r>
            <a:r>
              <a:rPr dirty="0"/>
              <a:t> </a:t>
            </a:r>
            <a:r>
              <a:rPr dirty="0" err="1"/>
              <a:t>rechter</a:t>
            </a:r>
            <a:r>
              <a:rPr dirty="0"/>
              <a:t> </a:t>
            </a:r>
            <a:r>
              <a:rPr dirty="0" err="1"/>
              <a:t>Einflüsse</a:t>
            </a:r>
            <a:r>
              <a:rPr dirty="0"/>
              <a:t> </a:t>
            </a:r>
            <a:r>
              <a:rPr dirty="0" err="1"/>
              <a:t>im</a:t>
            </a:r>
            <a:r>
              <a:rPr dirty="0"/>
              <a:t> </a:t>
            </a:r>
            <a:r>
              <a:rPr dirty="0" err="1"/>
              <a:t>Betrieb</a:t>
            </a:r>
            <a:endParaRPr dirty="0"/>
          </a:p>
        </p:txBody>
      </p:sp>
      <p:sp>
        <p:nvSpPr>
          <p:cNvPr id="1804333721" name="Textplatzhalter 3"/>
          <p:cNvSpPr>
            <a:spLocks noGrp="1"/>
          </p:cNvSpPr>
          <p:nvPr>
            <p:ph type="body" sz="quarter" idx="16"/>
          </p:nvPr>
        </p:nvSpPr>
        <p:spPr bwMode="auto">
          <a:xfrm>
            <a:off x="221263" y="1744899"/>
            <a:ext cx="8534151" cy="2879650"/>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None/>
              <a:defRPr/>
            </a:pPr>
            <a:r>
              <a:rPr sz="1800" dirty="0" err="1">
                <a:solidFill>
                  <a:schemeClr val="tx1"/>
                </a:solidFill>
              </a:rPr>
              <a:t>Marieluise</a:t>
            </a:r>
            <a:r>
              <a:rPr sz="1800" dirty="0">
                <a:solidFill>
                  <a:schemeClr val="tx1"/>
                </a:solidFill>
              </a:rPr>
              <a:t> </a:t>
            </a:r>
            <a:r>
              <a:rPr sz="1800" dirty="0" err="1">
                <a:solidFill>
                  <a:schemeClr val="tx1"/>
                </a:solidFill>
              </a:rPr>
              <a:t>Mühe</a:t>
            </a:r>
            <a:r>
              <a:rPr sz="1800" dirty="0">
                <a:solidFill>
                  <a:schemeClr val="tx1"/>
                </a:solidFill>
              </a:rPr>
              <a:t> (2022)</a:t>
            </a:r>
            <a:r>
              <a:rPr lang="de-DE" sz="1800" dirty="0">
                <a:solidFill>
                  <a:schemeClr val="tx1"/>
                </a:solidFill>
              </a:rPr>
              <a:t> kritisiert das</a:t>
            </a:r>
            <a:r>
              <a:rPr sz="1800" dirty="0">
                <a:solidFill>
                  <a:schemeClr val="tx1"/>
                </a:solidFill>
              </a:rPr>
              <a:t> </a:t>
            </a:r>
            <a:r>
              <a:rPr sz="1800" b="1" dirty="0" err="1">
                <a:solidFill>
                  <a:srgbClr val="FF0000"/>
                </a:solidFill>
              </a:rPr>
              <a:t>AfD-Strategiepapier</a:t>
            </a:r>
            <a:r>
              <a:rPr sz="1800" b="1" dirty="0">
                <a:solidFill>
                  <a:srgbClr val="FF0000"/>
                </a:solidFill>
              </a:rPr>
              <a:t> „</a:t>
            </a:r>
            <a:r>
              <a:rPr sz="1800" b="1" dirty="0" err="1">
                <a:solidFill>
                  <a:srgbClr val="FF0000"/>
                </a:solidFill>
              </a:rPr>
              <a:t>Marsch</a:t>
            </a:r>
            <a:r>
              <a:rPr sz="1800" b="1" dirty="0">
                <a:solidFill>
                  <a:srgbClr val="FF0000"/>
                </a:solidFill>
              </a:rPr>
              <a:t> </a:t>
            </a:r>
            <a:r>
              <a:rPr sz="1800" b="1" dirty="0" err="1">
                <a:solidFill>
                  <a:srgbClr val="FF0000"/>
                </a:solidFill>
              </a:rPr>
              <a:t>durch</a:t>
            </a:r>
            <a:r>
              <a:rPr sz="1800" b="1" dirty="0">
                <a:solidFill>
                  <a:srgbClr val="FF0000"/>
                </a:solidFill>
              </a:rPr>
              <a:t> die </a:t>
            </a:r>
            <a:r>
              <a:rPr sz="1800" b="1" dirty="0" err="1">
                <a:solidFill>
                  <a:srgbClr val="FF0000"/>
                </a:solidFill>
              </a:rPr>
              <a:t>Organisationen</a:t>
            </a:r>
            <a:r>
              <a:rPr sz="1800" b="1" dirty="0">
                <a:solidFill>
                  <a:srgbClr val="FF0000"/>
                </a:solidFill>
              </a:rPr>
              <a:t>“</a:t>
            </a:r>
            <a:r>
              <a:rPr sz="1800" dirty="0">
                <a:solidFill>
                  <a:schemeClr val="tx1"/>
                </a:solidFill>
              </a:rPr>
              <a:t>  </a:t>
            </a:r>
            <a:endParaRPr lang="de-DE" sz="1800" dirty="0">
              <a:solidFill>
                <a:schemeClr val="tx1"/>
              </a:solidFill>
            </a:endParaRPr>
          </a:p>
          <a:p>
            <a:pPr marL="0" indent="0">
              <a:buNone/>
              <a:defRPr/>
            </a:pPr>
            <a:r>
              <a:rPr sz="1800" dirty="0">
                <a:solidFill>
                  <a:schemeClr val="tx1"/>
                </a:solidFill>
              </a:rPr>
              <a:t>„</a:t>
            </a:r>
            <a:r>
              <a:rPr sz="1800" b="0" i="0" u="none" dirty="0" err="1">
                <a:solidFill>
                  <a:schemeClr val="tx1"/>
                </a:solidFill>
                <a:latin typeface="TheSans UHH"/>
                <a:ea typeface="TheSans UHH"/>
                <a:cs typeface="TheSans UHH"/>
              </a:rPr>
              <a:t>Konkret</a:t>
            </a:r>
            <a:r>
              <a:rPr sz="1800" b="0" i="0" u="none" dirty="0">
                <a:solidFill>
                  <a:schemeClr val="tx1"/>
                </a:solidFill>
                <a:latin typeface="TheSans UHH"/>
                <a:ea typeface="TheSans UHH"/>
                <a:cs typeface="TheSans UHH"/>
              </a:rPr>
              <a:t> </a:t>
            </a:r>
            <a:r>
              <a:rPr sz="1800" b="0" i="0" u="none" dirty="0" err="1">
                <a:solidFill>
                  <a:schemeClr val="tx1"/>
                </a:solidFill>
                <a:latin typeface="TheSans UHH"/>
                <a:ea typeface="TheSans UHH"/>
                <a:cs typeface="TheSans UHH"/>
              </a:rPr>
              <a:t>werden</a:t>
            </a:r>
            <a:r>
              <a:rPr sz="1800" b="0" i="0" u="none" dirty="0">
                <a:solidFill>
                  <a:schemeClr val="tx1"/>
                </a:solidFill>
                <a:latin typeface="TheSans UHH"/>
                <a:ea typeface="TheSans UHH"/>
                <a:cs typeface="TheSans UHH"/>
              </a:rPr>
              <a:t> </a:t>
            </a:r>
            <a:endParaRPr lang="de-DE" sz="1800" dirty="0">
              <a:solidFill>
                <a:schemeClr val="tx1"/>
              </a:solidFill>
              <a:ea typeface="TheSans UHH"/>
            </a:endParaRPr>
          </a:p>
          <a:p>
            <a:pPr lvl="1">
              <a:defRPr/>
            </a:pPr>
            <a:r>
              <a:rPr sz="1800" b="0" i="0" u="none" dirty="0">
                <a:solidFill>
                  <a:schemeClr val="tx1"/>
                </a:solidFill>
                <a:latin typeface="TheSans UHH"/>
                <a:ea typeface="TheSans UHH"/>
                <a:cs typeface="TheSans UHH"/>
              </a:rPr>
              <a:t>‚Traditions- und </a:t>
            </a:r>
            <a:r>
              <a:rPr sz="1800" b="0" i="0" u="none" dirty="0" err="1">
                <a:solidFill>
                  <a:schemeClr val="tx1"/>
                </a:solidFill>
                <a:latin typeface="TheSans UHH"/>
                <a:ea typeface="TheSans UHH"/>
                <a:cs typeface="TheSans UHH"/>
              </a:rPr>
              <a:t>Brauchtumsvereine</a:t>
            </a:r>
            <a:r>
              <a:rPr sz="1800" b="0" i="0" u="none" dirty="0">
                <a:solidFill>
                  <a:schemeClr val="tx1"/>
                </a:solidFill>
                <a:latin typeface="TheSans UHH"/>
                <a:ea typeface="TheSans UHH"/>
                <a:cs typeface="TheSans UHH"/>
              </a:rPr>
              <a:t>‘, </a:t>
            </a:r>
            <a:endParaRPr lang="de-DE" sz="1800" dirty="0">
              <a:solidFill>
                <a:schemeClr val="tx1"/>
              </a:solidFill>
              <a:ea typeface="TheSans UHH"/>
            </a:endParaRPr>
          </a:p>
          <a:p>
            <a:pPr lvl="1">
              <a:defRPr/>
            </a:pPr>
            <a:r>
              <a:rPr sz="1800" b="0" i="0" u="none" dirty="0" err="1">
                <a:solidFill>
                  <a:schemeClr val="tx1"/>
                </a:solidFill>
                <a:latin typeface="TheSans UHH"/>
                <a:ea typeface="TheSans UHH"/>
                <a:cs typeface="TheSans UHH"/>
              </a:rPr>
              <a:t>christliche</a:t>
            </a:r>
            <a:r>
              <a:rPr sz="1800" b="0" i="0" u="none" dirty="0">
                <a:solidFill>
                  <a:schemeClr val="tx1"/>
                </a:solidFill>
                <a:latin typeface="TheSans UHH"/>
                <a:ea typeface="TheSans UHH"/>
                <a:cs typeface="TheSans UHH"/>
              </a:rPr>
              <a:t> </a:t>
            </a:r>
            <a:r>
              <a:rPr sz="1800" b="0" i="0" u="none" dirty="0" err="1">
                <a:solidFill>
                  <a:schemeClr val="tx1"/>
                </a:solidFill>
                <a:latin typeface="TheSans UHH"/>
                <a:ea typeface="TheSans UHH"/>
                <a:cs typeface="TheSans UHH"/>
              </a:rPr>
              <a:t>Minderheiten</a:t>
            </a:r>
            <a:r>
              <a:rPr sz="1800" b="0" i="0" u="none" dirty="0">
                <a:solidFill>
                  <a:schemeClr val="tx1"/>
                </a:solidFill>
                <a:latin typeface="TheSans UHH"/>
                <a:ea typeface="TheSans UHH"/>
                <a:cs typeface="TheSans UHH"/>
              </a:rPr>
              <a:t>, </a:t>
            </a:r>
            <a:endParaRPr lang="de-DE" sz="1800" dirty="0">
              <a:solidFill>
                <a:schemeClr val="tx1"/>
              </a:solidFill>
              <a:ea typeface="TheSans UHH"/>
            </a:endParaRPr>
          </a:p>
          <a:p>
            <a:pPr lvl="1">
              <a:defRPr/>
            </a:pPr>
            <a:r>
              <a:rPr sz="1800" b="1" i="0" u="none" dirty="0" err="1">
                <a:solidFill>
                  <a:schemeClr val="tx1"/>
                </a:solidFill>
                <a:latin typeface="TheSans UHH"/>
                <a:ea typeface="TheSans UHH"/>
                <a:cs typeface="TheSans UHH"/>
              </a:rPr>
              <a:t>Gewerkschaften</a:t>
            </a:r>
            <a:r>
              <a:rPr sz="1800" b="0" i="0" u="none" dirty="0">
                <a:solidFill>
                  <a:schemeClr val="tx1"/>
                </a:solidFill>
                <a:latin typeface="TheSans UHH"/>
                <a:ea typeface="TheSans UHH"/>
                <a:cs typeface="TheSans UHH"/>
              </a:rPr>
              <a:t>, </a:t>
            </a:r>
            <a:endParaRPr lang="de-DE" sz="1800" dirty="0">
              <a:solidFill>
                <a:schemeClr val="tx1"/>
              </a:solidFill>
              <a:ea typeface="TheSans UHH"/>
            </a:endParaRPr>
          </a:p>
          <a:p>
            <a:pPr lvl="1">
              <a:defRPr/>
            </a:pPr>
            <a:r>
              <a:rPr sz="1800" b="1" i="0" u="none" dirty="0" err="1">
                <a:solidFill>
                  <a:schemeClr val="tx1"/>
                </a:solidFill>
                <a:latin typeface="TheSans UHH"/>
                <a:ea typeface="TheSans UHH"/>
                <a:cs typeface="TheSans UHH"/>
              </a:rPr>
              <a:t>Berufsverbände</a:t>
            </a:r>
            <a:r>
              <a:rPr sz="1800" b="0" i="0" u="none" dirty="0">
                <a:solidFill>
                  <a:schemeClr val="tx1"/>
                </a:solidFill>
                <a:latin typeface="TheSans UHH"/>
                <a:ea typeface="TheSans UHH"/>
                <a:cs typeface="TheSans UHH"/>
              </a:rPr>
              <a:t> und </a:t>
            </a:r>
            <a:endParaRPr lang="de-DE" sz="1800" dirty="0">
              <a:solidFill>
                <a:schemeClr val="tx1"/>
              </a:solidFill>
              <a:ea typeface="TheSans UHH"/>
            </a:endParaRPr>
          </a:p>
          <a:p>
            <a:pPr lvl="1">
              <a:defRPr/>
            </a:pPr>
            <a:r>
              <a:rPr sz="1800" b="0" i="0" u="none" dirty="0" err="1">
                <a:solidFill>
                  <a:schemeClr val="tx1"/>
                </a:solidFill>
                <a:latin typeface="TheSans UHH"/>
                <a:ea typeface="TheSans UHH"/>
                <a:cs typeface="TheSans UHH"/>
              </a:rPr>
              <a:t>Nachbarschaftsvereine</a:t>
            </a:r>
            <a:r>
              <a:rPr sz="1800" b="0" i="0" u="none" dirty="0">
                <a:solidFill>
                  <a:schemeClr val="tx1"/>
                </a:solidFill>
                <a:latin typeface="TheSans UHH"/>
                <a:ea typeface="TheSans UHH"/>
                <a:cs typeface="TheSans UHH"/>
              </a:rPr>
              <a:t> </a:t>
            </a:r>
            <a:r>
              <a:rPr sz="1800" dirty="0" err="1">
                <a:solidFill>
                  <a:schemeClr val="tx1"/>
                </a:solidFill>
              </a:rPr>
              <a:t>genannt</a:t>
            </a:r>
            <a:r>
              <a:rPr sz="1800" dirty="0">
                <a:solidFill>
                  <a:schemeClr val="tx1"/>
                </a:solidFill>
              </a:rPr>
              <a:t> </a:t>
            </a:r>
            <a:r>
              <a:rPr sz="1000" dirty="0">
                <a:solidFill>
                  <a:schemeClr val="tx1"/>
                </a:solidFill>
              </a:rPr>
              <a:t>(</a:t>
            </a:r>
            <a:r>
              <a:rPr sz="1000" dirty="0" err="1">
                <a:solidFill>
                  <a:schemeClr val="tx1"/>
                </a:solidFill>
              </a:rPr>
              <a:t>Mühe</a:t>
            </a:r>
            <a:r>
              <a:rPr sz="1000" dirty="0">
                <a:solidFill>
                  <a:schemeClr val="tx1"/>
                </a:solidFill>
              </a:rPr>
              <a:t> 2022, S. 53).</a:t>
            </a:r>
            <a:endParaRPr lang="de-DE" sz="1000" dirty="0">
              <a:solidFill>
                <a:schemeClr val="tx1"/>
              </a:solidFill>
            </a:endParaRPr>
          </a:p>
        </p:txBody>
      </p:sp>
      <p:sp>
        <p:nvSpPr>
          <p:cNvPr id="2031665210" name="Datumsplatzhalter 1"/>
          <p:cNvSpPr>
            <a:spLocks noGrp="1"/>
          </p:cNvSpPr>
          <p:nvPr>
            <p:ph type="dt" sz="half" idx="17"/>
          </p:nvPr>
        </p:nvSpPr>
        <p:spPr bwMode="auto"/>
        <p:txBody>
          <a:bodyPr/>
          <a:lstStyle/>
          <a:p>
            <a:pPr>
              <a:defRPr/>
            </a:pPr>
            <a:fld id="{DF948AB1-B45F-C3B2-38FA-782E56E93D52}" type="datetime1">
              <a:rPr lang="de-DE"/>
              <a:t>03.07.2025</a:t>
            </a:fld>
            <a:endParaRPr lang="de-DE"/>
          </a:p>
        </p:txBody>
      </p:sp>
      <p:sp>
        <p:nvSpPr>
          <p:cNvPr id="534845351"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658084615" name="Foliennummernplatzhalter 4"/>
          <p:cNvSpPr>
            <a:spLocks noGrp="1"/>
          </p:cNvSpPr>
          <p:nvPr>
            <p:ph type="sldNum" sz="quarter" idx="19"/>
          </p:nvPr>
        </p:nvSpPr>
        <p:spPr bwMode="auto">
          <a:xfrm>
            <a:off x="6613200" y="4767261"/>
            <a:ext cx="2133599" cy="273843"/>
          </a:xfrm>
        </p:spPr>
        <p:txBody>
          <a:bodyPr/>
          <a:lstStyle/>
          <a:p>
            <a:pPr>
              <a:defRPr/>
            </a:pPr>
            <a:fld id="{08A1DDA7-749D-5F45-70EB-CE8983BA2541}" type="slidenum">
              <a:rPr lang="de-DE"/>
              <a:t>102</a:t>
            </a:fld>
            <a:endParaRPr 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167F30-2B09-410A-ACE8-5B6DA955D4DD}"/>
              </a:ext>
            </a:extLst>
          </p:cNvPr>
          <p:cNvSpPr>
            <a:spLocks noGrp="1"/>
          </p:cNvSpPr>
          <p:nvPr>
            <p:ph type="title"/>
          </p:nvPr>
        </p:nvSpPr>
        <p:spPr/>
        <p:txBody>
          <a:bodyPr/>
          <a:lstStyle/>
          <a:p>
            <a:r>
              <a:rPr lang="de-DE" dirty="0"/>
              <a:t>Stoßrichtungen rechter Einflüsse im Betrieb</a:t>
            </a:r>
          </a:p>
        </p:txBody>
      </p:sp>
      <p:sp>
        <p:nvSpPr>
          <p:cNvPr id="3" name="Textplatzhalter 2">
            <a:extLst>
              <a:ext uri="{FF2B5EF4-FFF2-40B4-BE49-F238E27FC236}">
                <a16:creationId xmlns:a16="http://schemas.microsoft.com/office/drawing/2014/main" id="{0138810B-1497-4412-AEFE-276A9219D8FB}"/>
              </a:ext>
            </a:extLst>
          </p:cNvPr>
          <p:cNvSpPr>
            <a:spLocks noGrp="1"/>
          </p:cNvSpPr>
          <p:nvPr>
            <p:ph type="body" sz="quarter" idx="14"/>
          </p:nvPr>
        </p:nvSpPr>
        <p:spPr/>
        <p:txBody>
          <a:bodyPr>
            <a:noAutofit/>
          </a:bodyPr>
          <a:lstStyle/>
          <a:p>
            <a:pPr>
              <a:defRPr/>
            </a:pPr>
            <a:r>
              <a:rPr lang="de-DE" sz="1600" b="1" dirty="0">
                <a:solidFill>
                  <a:srgbClr val="000000"/>
                </a:solidFill>
                <a:ea typeface="TheSans UHH"/>
                <a:cs typeface="TheSans UHH"/>
              </a:rPr>
              <a:t>Qualitativ-empirische Kategorisierung </a:t>
            </a:r>
            <a:r>
              <a:rPr lang="de-DE" sz="1600" dirty="0">
                <a:solidFill>
                  <a:srgbClr val="000000"/>
                </a:solidFill>
                <a:ea typeface="TheSans UHH"/>
                <a:cs typeface="TheSans UHH"/>
              </a:rPr>
              <a:t>der Einflussversuche von rechts außen </a:t>
            </a:r>
            <a:r>
              <a:rPr lang="de-DE" sz="1600" dirty="0">
                <a:ea typeface="TheSans UHH"/>
                <a:cs typeface="TheSans UHH"/>
              </a:rPr>
              <a:t>(Marieluise Mühe 2022, zusammengefasst)</a:t>
            </a:r>
            <a:r>
              <a:rPr lang="de-DE" sz="1600" dirty="0">
                <a:solidFill>
                  <a:srgbClr val="000000"/>
                </a:solidFill>
                <a:ea typeface="TheSans UHH"/>
                <a:cs typeface="TheSans UHH"/>
              </a:rPr>
              <a:t>:</a:t>
            </a:r>
          </a:p>
          <a:p>
            <a:pPr>
              <a:defRPr/>
            </a:pPr>
            <a:endParaRPr lang="de-DE" sz="1600" dirty="0">
              <a:solidFill>
                <a:srgbClr val="000000"/>
              </a:solidFill>
              <a:ea typeface="TheSans UHH"/>
              <a:cs typeface="TheSans UHH"/>
            </a:endParaRPr>
          </a:p>
          <a:p>
            <a:pPr lvl="1">
              <a:buFont typeface="+mj-lt"/>
              <a:buAutoNum type="arabicPeriod"/>
              <a:defRPr/>
            </a:pPr>
            <a:r>
              <a:rPr lang="de-DE" sz="1600" b="1" dirty="0">
                <a:solidFill>
                  <a:srgbClr val="000000"/>
                </a:solidFill>
                <a:latin typeface="TheSans UHH"/>
                <a:ea typeface="TheSans UHH"/>
                <a:cs typeface="TheSans UHH"/>
              </a:rPr>
              <a:t>Adressierung interner Strukturen </a:t>
            </a:r>
            <a:r>
              <a:rPr lang="de-DE" sz="800" dirty="0">
                <a:solidFill>
                  <a:srgbClr val="000000"/>
                </a:solidFill>
                <a:latin typeface="TheSans UHH"/>
                <a:ea typeface="TheSans UHH"/>
                <a:cs typeface="TheSans UHH"/>
              </a:rPr>
              <a:t>(der Zivilgesellschaft, z.B. „Christen in der AfD“, eigene Befunde zu Adressierung der VHS durch rechte Lehrkräfte), </a:t>
            </a:r>
          </a:p>
          <a:p>
            <a:pPr lvl="1">
              <a:buFont typeface="+mj-lt"/>
              <a:buAutoNum type="arabicPeriod"/>
              <a:defRPr/>
            </a:pPr>
            <a:r>
              <a:rPr lang="de-DE" sz="1600" b="1" dirty="0">
                <a:solidFill>
                  <a:srgbClr val="000000"/>
                </a:solidFill>
                <a:latin typeface="TheSans UHH"/>
                <a:ea typeface="TheSans UHH"/>
                <a:cs typeface="TheSans UHH"/>
              </a:rPr>
              <a:t>Druck über Finanzierung </a:t>
            </a:r>
            <a:r>
              <a:rPr lang="de-DE" sz="1600" dirty="0">
                <a:solidFill>
                  <a:srgbClr val="000000"/>
                </a:solidFill>
                <a:latin typeface="TheSans UHH"/>
                <a:ea typeface="TheSans UHH"/>
                <a:cs typeface="TheSans UHH"/>
              </a:rPr>
              <a:t> </a:t>
            </a:r>
            <a:r>
              <a:rPr lang="de-DE" sz="800" dirty="0">
                <a:solidFill>
                  <a:srgbClr val="000000"/>
                </a:solidFill>
                <a:latin typeface="TheSans UHH"/>
                <a:ea typeface="TheSans UHH"/>
                <a:cs typeface="TheSans UHH"/>
              </a:rPr>
              <a:t>(Vereinnahmung via AfD-Geldspenden, z.B. Tafeln der Diakonie in Bayern und Thüringen – teilweise mit der Vorgabe, diese Hilfe nur „Deutschen“ zukommen zu lassen (Schroeder et al. 2020, 66). Gegenteiliges, nämlich die Streichung sämtlicher kommunaler Fördergelder, hat die „Aktion Zivilcourage“, (...), im sächsischen Pirna erfahren: Im April 2020, beschloss im Stadtrat eine Allianz aus AfD, Freien Wählern etc. die Streichung (Mühe 2022). </a:t>
            </a:r>
            <a:endParaRPr lang="de-DE" sz="800" dirty="0">
              <a:solidFill>
                <a:srgbClr val="000000"/>
              </a:solidFill>
              <a:latin typeface="TheSans UHH"/>
              <a:cs typeface="TheSans UHH"/>
            </a:endParaRPr>
          </a:p>
          <a:p>
            <a:pPr lvl="1">
              <a:buFont typeface="+mj-lt"/>
              <a:buAutoNum type="arabicPeriod"/>
              <a:defRPr/>
            </a:pPr>
            <a:r>
              <a:rPr lang="de-DE" sz="1600" b="1" dirty="0">
                <a:solidFill>
                  <a:srgbClr val="000000"/>
                </a:solidFill>
                <a:latin typeface="TheSans UHH"/>
                <a:ea typeface="TheSans UHH"/>
                <a:cs typeface="TheSans UHH"/>
              </a:rPr>
              <a:t>Nutzen oder Missbrauch parlamentarischer Instrumente</a:t>
            </a:r>
            <a:r>
              <a:rPr lang="de-DE" sz="1600" dirty="0">
                <a:solidFill>
                  <a:srgbClr val="000000"/>
                </a:solidFill>
                <a:latin typeface="TheSans UHH"/>
                <a:ea typeface="TheSans UHH"/>
                <a:cs typeface="TheSans UHH"/>
              </a:rPr>
              <a:t> </a:t>
            </a:r>
            <a:r>
              <a:rPr lang="de-DE" sz="800" dirty="0">
                <a:solidFill>
                  <a:srgbClr val="000000"/>
                </a:solidFill>
                <a:latin typeface="TheSans UHH"/>
                <a:ea typeface="TheSans UHH"/>
                <a:cs typeface="TheSans UHH"/>
              </a:rPr>
              <a:t>(Anfragen, Entschließungsanträge und Gesetzesvorlagen), </a:t>
            </a:r>
          </a:p>
          <a:p>
            <a:pPr lvl="1">
              <a:buFont typeface="+mj-lt"/>
              <a:buAutoNum type="arabicPeriod"/>
              <a:defRPr/>
            </a:pPr>
            <a:r>
              <a:rPr lang="de-DE" sz="1600" b="1" dirty="0">
                <a:solidFill>
                  <a:srgbClr val="000000"/>
                </a:solidFill>
                <a:latin typeface="TheSans UHH"/>
                <a:ea typeface="TheSans UHH"/>
                <a:cs typeface="TheSans UHH"/>
              </a:rPr>
              <a:t>Kampagnen der Diffamierung</a:t>
            </a:r>
            <a:r>
              <a:rPr lang="de-DE" sz="1600" dirty="0">
                <a:solidFill>
                  <a:srgbClr val="000000"/>
                </a:solidFill>
                <a:latin typeface="TheSans UHH"/>
                <a:ea typeface="TheSans UHH"/>
                <a:cs typeface="TheSans UHH"/>
              </a:rPr>
              <a:t> </a:t>
            </a:r>
            <a:r>
              <a:rPr lang="de-DE" sz="800" dirty="0">
                <a:solidFill>
                  <a:srgbClr val="000000"/>
                </a:solidFill>
                <a:latin typeface="TheSans UHH"/>
                <a:ea typeface="TheSans UHH"/>
                <a:cs typeface="TheSans UHH"/>
              </a:rPr>
              <a:t>(vermeintliches „Neutralitätsgebot“ und </a:t>
            </a:r>
            <a:r>
              <a:rPr lang="de-DE" sz="800" dirty="0" err="1">
                <a:solidFill>
                  <a:srgbClr val="000000"/>
                </a:solidFill>
                <a:latin typeface="TheSans UHH"/>
                <a:ea typeface="TheSans UHH"/>
                <a:cs typeface="TheSans UHH"/>
              </a:rPr>
              <a:t>Militanzvorwürfe</a:t>
            </a:r>
            <a:r>
              <a:rPr lang="de-DE" sz="800" dirty="0">
                <a:solidFill>
                  <a:srgbClr val="000000"/>
                </a:solidFill>
                <a:latin typeface="TheSans UHH"/>
                <a:ea typeface="TheSans UHH"/>
                <a:cs typeface="TheSans UHH"/>
              </a:rPr>
              <a:t>) </a:t>
            </a:r>
          </a:p>
          <a:p>
            <a:pPr lvl="1">
              <a:buFont typeface="+mj-lt"/>
              <a:buAutoNum type="arabicPeriod"/>
              <a:defRPr/>
            </a:pPr>
            <a:r>
              <a:rPr lang="de-DE" sz="1600" b="1" dirty="0">
                <a:solidFill>
                  <a:srgbClr val="000000"/>
                </a:solidFill>
                <a:latin typeface="TheSans UHH"/>
                <a:ea typeface="TheSans UHH"/>
                <a:cs typeface="TheSans UHH"/>
              </a:rPr>
              <a:t>Schaffung von alternativen Angeboten </a:t>
            </a:r>
            <a:r>
              <a:rPr lang="de-DE" sz="800" dirty="0">
                <a:solidFill>
                  <a:srgbClr val="000000"/>
                </a:solidFill>
                <a:latin typeface="TheSans UHH"/>
                <a:ea typeface="TheSans UHH"/>
                <a:cs typeface="TheSans UHH"/>
              </a:rPr>
              <a:t>(„Zentrum Automobil“  seit den Betriebsratswahlen 2018 (Sauer und </a:t>
            </a:r>
            <a:r>
              <a:rPr lang="de-DE" sz="800" dirty="0" err="1">
                <a:solidFill>
                  <a:srgbClr val="000000"/>
                </a:solidFill>
                <a:latin typeface="TheSans UHH"/>
                <a:ea typeface="TheSans UHH"/>
                <a:cs typeface="TheSans UHH"/>
              </a:rPr>
              <a:t>Detje</a:t>
            </a:r>
            <a:r>
              <a:rPr lang="de-DE" sz="800" dirty="0">
                <a:solidFill>
                  <a:srgbClr val="000000"/>
                </a:solidFill>
                <a:latin typeface="TheSans UHH"/>
                <a:ea typeface="TheSans UHH"/>
                <a:cs typeface="TheSans UHH"/>
              </a:rPr>
              <a:t> 2019). „Alternative Öffentlicher Dienst“ (Schroeder et al. </a:t>
            </a:r>
            <a:r>
              <a:rPr lang="de-DE" sz="800" dirty="0">
                <a:solidFill>
                  <a:schemeClr val="tx2"/>
                </a:solidFill>
                <a:latin typeface="TheSans UHH"/>
                <a:ea typeface="TheSans UHH"/>
                <a:cs typeface="TheSans UHH"/>
              </a:rPr>
              <a:t>2020) </a:t>
            </a:r>
            <a:r>
              <a:rPr lang="de-DE" sz="800" dirty="0">
                <a:solidFill>
                  <a:schemeClr val="tx2"/>
                </a:solidFill>
                <a:latin typeface="TheSans UHH" panose="020B0502050302020203" pitchFamily="34" charset="0"/>
                <a:ea typeface="TheSans UHH"/>
                <a:cs typeface="TheSans UHH"/>
              </a:rPr>
              <a:t>„Bei der Betriebsratswahl 2022 konnte ZA seine Wahlergebnisse im Großen und</a:t>
            </a:r>
            <a:r>
              <a:rPr lang="de-DE" sz="800" dirty="0">
                <a:solidFill>
                  <a:schemeClr val="tx2"/>
                </a:solidFill>
                <a:latin typeface="TheSans UHH" panose="020B0502050302020203" pitchFamily="34" charset="0"/>
              </a:rPr>
              <a:t> </a:t>
            </a:r>
            <a:r>
              <a:rPr lang="de-DE" sz="800" dirty="0">
                <a:solidFill>
                  <a:schemeClr val="tx2"/>
                </a:solidFill>
                <a:latin typeface="TheSans UHH" panose="020B0502050302020203" pitchFamily="34" charset="0"/>
                <a:ea typeface="TheSans UHH"/>
                <a:cs typeface="TheSans UHH"/>
              </a:rPr>
              <a:t>Ganzen </a:t>
            </a:r>
            <a:r>
              <a:rPr lang="de-DE" sz="800" b="1" dirty="0">
                <a:solidFill>
                  <a:schemeClr val="tx2"/>
                </a:solidFill>
                <a:latin typeface="TheSans UHH" panose="020B0502050302020203" pitchFamily="34" charset="0"/>
                <a:ea typeface="TheSans UHH"/>
                <a:cs typeface="TheSans UHH"/>
              </a:rPr>
              <a:t>kaum verbessern und verlor sogar in einigen Betrieben </a:t>
            </a:r>
            <a:r>
              <a:rPr lang="de-DE" sz="800" dirty="0">
                <a:solidFill>
                  <a:schemeClr val="tx2"/>
                </a:solidFill>
                <a:latin typeface="TheSans UHH" panose="020B0502050302020203" pitchFamily="34" charset="0"/>
                <a:ea typeface="TheSans UHH"/>
                <a:cs typeface="TheSans UHH"/>
              </a:rPr>
              <a:t>Betriebsratsmandate (Riebe &amp; Schröder, 2022).“</a:t>
            </a:r>
            <a:r>
              <a:rPr lang="de-DE" sz="800" dirty="0">
                <a:solidFill>
                  <a:schemeClr val="tx2"/>
                </a:solidFill>
                <a:latin typeface="TheSans UHH" panose="020B0502050302020203" pitchFamily="34" charset="0"/>
              </a:rPr>
              <a:t> (</a:t>
            </a:r>
            <a:r>
              <a:rPr lang="de-DE" sz="800" dirty="0" err="1">
                <a:solidFill>
                  <a:schemeClr val="tx2"/>
                </a:solidFill>
                <a:latin typeface="TheSans UHH" panose="020B0502050302020203" pitchFamily="34" charset="0"/>
              </a:rPr>
              <a:t>Aderholz</a:t>
            </a:r>
            <a:r>
              <a:rPr lang="de-DE" sz="800" dirty="0">
                <a:solidFill>
                  <a:schemeClr val="tx2"/>
                </a:solidFill>
                <a:latin typeface="TheSans UHH" panose="020B0502050302020203" pitchFamily="34" charset="0"/>
              </a:rPr>
              <a:t>, 2022, S. 308)</a:t>
            </a:r>
          </a:p>
        </p:txBody>
      </p:sp>
      <p:sp>
        <p:nvSpPr>
          <p:cNvPr id="5" name="Fußzeilenplatzhalter 4">
            <a:extLst>
              <a:ext uri="{FF2B5EF4-FFF2-40B4-BE49-F238E27FC236}">
                <a16:creationId xmlns:a16="http://schemas.microsoft.com/office/drawing/2014/main" id="{DE086BE5-7430-4171-85C6-39A3BBEEEDAE}"/>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5393240C-8604-4339-ABE1-E5ECAC8AECF0}"/>
              </a:ext>
            </a:extLst>
          </p:cNvPr>
          <p:cNvSpPr>
            <a:spLocks noGrp="1"/>
          </p:cNvSpPr>
          <p:nvPr>
            <p:ph type="sldNum" sz="quarter" idx="17"/>
          </p:nvPr>
        </p:nvSpPr>
        <p:spPr/>
        <p:txBody>
          <a:bodyPr/>
          <a:lstStyle/>
          <a:p>
            <a:pPr>
              <a:defRPr/>
            </a:pPr>
            <a:fld id="{3E01A2B2-10AD-754B-9B4C-E5B6FED423D0}" type="slidenum">
              <a:rPr lang="de-DE" smtClean="0"/>
              <a:t>103</a:t>
            </a:fld>
            <a:endParaRPr lang="de-DE"/>
          </a:p>
        </p:txBody>
      </p:sp>
    </p:spTree>
    <p:extLst>
      <p:ext uri="{BB962C8B-B14F-4D97-AF65-F5344CB8AC3E}">
        <p14:creationId xmlns:p14="http://schemas.microsoft.com/office/powerpoint/2010/main" val="26006988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BE4B1-8066-44E2-ACD7-3ECCF6E8D95B}"/>
              </a:ext>
            </a:extLst>
          </p:cNvPr>
          <p:cNvSpPr>
            <a:spLocks noGrp="1"/>
          </p:cNvSpPr>
          <p:nvPr>
            <p:ph type="title"/>
          </p:nvPr>
        </p:nvSpPr>
        <p:spPr/>
        <p:txBody>
          <a:bodyPr/>
          <a:lstStyle/>
          <a:p>
            <a:r>
              <a:rPr lang="de-DE" dirty="0"/>
              <a:t>Stoßrichtungen der AfD zum kollektiven Arbeitsrecht</a:t>
            </a:r>
            <a:r>
              <a:rPr lang="de-DE" sz="800" b="0" dirty="0"/>
              <a:t> (Barthel, 2024)</a:t>
            </a:r>
          </a:p>
        </p:txBody>
      </p:sp>
      <p:sp>
        <p:nvSpPr>
          <p:cNvPr id="3" name="Textplatzhalter 2">
            <a:extLst>
              <a:ext uri="{FF2B5EF4-FFF2-40B4-BE49-F238E27FC236}">
                <a16:creationId xmlns:a16="http://schemas.microsoft.com/office/drawing/2014/main" id="{CE05467A-F7EF-4D9F-953F-EB47C84F83E1}"/>
              </a:ext>
            </a:extLst>
          </p:cNvPr>
          <p:cNvSpPr>
            <a:spLocks noGrp="1"/>
          </p:cNvSpPr>
          <p:nvPr>
            <p:ph type="body" sz="quarter" idx="14"/>
          </p:nvPr>
        </p:nvSpPr>
        <p:spPr/>
        <p:txBody>
          <a:bodyPr>
            <a:normAutofit/>
          </a:bodyPr>
          <a:lstStyle/>
          <a:p>
            <a:pPr marL="342900" indent="-342900">
              <a:buFont typeface="Arial" panose="020B0604020202020204" pitchFamily="34" charset="0"/>
              <a:buChar char="•"/>
            </a:pPr>
            <a:r>
              <a:rPr lang="de-DE" dirty="0"/>
              <a:t>AfD bringt </a:t>
            </a:r>
            <a:r>
              <a:rPr lang="de-DE" b="1" dirty="0"/>
              <a:t>Tarifautonomie</a:t>
            </a:r>
            <a:r>
              <a:rPr lang="de-DE" dirty="0"/>
              <a:t> gegen Verbesserungen für Beschäftigte in Stellung (z.B. gegen Mindestvergütung oder –lohn)</a:t>
            </a:r>
          </a:p>
          <a:p>
            <a:pPr marL="342900" indent="-342900">
              <a:buFont typeface="Arial" panose="020B0604020202020204" pitchFamily="34" charset="0"/>
              <a:buChar char="•"/>
            </a:pPr>
            <a:r>
              <a:rPr lang="de-DE" dirty="0"/>
              <a:t>Einzelne AfD-Abgeordnete wollen </a:t>
            </a:r>
            <a:r>
              <a:rPr lang="de-DE" b="1" dirty="0"/>
              <a:t>Streikrecht</a:t>
            </a:r>
            <a:r>
              <a:rPr lang="de-DE" dirty="0"/>
              <a:t> einschränken, </a:t>
            </a:r>
          </a:p>
          <a:p>
            <a:pPr marL="342900" indent="-342900">
              <a:buFont typeface="Arial" panose="020B0604020202020204" pitchFamily="34" charset="0"/>
              <a:buChar char="•"/>
            </a:pPr>
            <a:r>
              <a:rPr lang="de-DE" dirty="0"/>
              <a:t>AfD-Forderungen, die </a:t>
            </a:r>
            <a:r>
              <a:rPr lang="de-DE" b="1" dirty="0"/>
              <a:t>Betriebsräte</a:t>
            </a:r>
            <a:r>
              <a:rPr lang="de-DE" dirty="0"/>
              <a:t> die Tarifverträge abschließen zu lassen</a:t>
            </a:r>
          </a:p>
          <a:p>
            <a:endParaRPr lang="de-DE" dirty="0"/>
          </a:p>
          <a:p>
            <a:r>
              <a:rPr lang="de-DE" sz="1050" dirty="0"/>
              <a:t>Michael Barthel: </a:t>
            </a:r>
            <a:r>
              <a:rPr lang="de-DE" sz="1050" dirty="0">
                <a:hlinkClick r:id="rId3"/>
              </a:rPr>
              <a:t>Die AfD und das kollektive Arbeitsrecht</a:t>
            </a:r>
            <a:r>
              <a:rPr lang="de-DE" sz="1050" dirty="0"/>
              <a:t>, HSI Working Paper Nr. 20, November 2024</a:t>
            </a:r>
          </a:p>
          <a:p>
            <a:endParaRPr lang="de-DE" dirty="0"/>
          </a:p>
          <a:p>
            <a:r>
              <a:rPr lang="de-DE" dirty="0"/>
              <a:t>I.M.U.-Studie</a:t>
            </a:r>
            <a:r>
              <a:rPr lang="de-DE" sz="1000" dirty="0"/>
              <a:t> (Sick, 2024)</a:t>
            </a:r>
            <a:r>
              <a:rPr lang="de-DE" dirty="0"/>
              <a:t>: </a:t>
            </a:r>
            <a:r>
              <a:rPr lang="de-DE" b="1" dirty="0"/>
              <a:t>Unternehmen umgehen Mitbestimmung</a:t>
            </a:r>
          </a:p>
        </p:txBody>
      </p:sp>
      <p:sp>
        <p:nvSpPr>
          <p:cNvPr id="5" name="Fußzeilenplatzhalter 4">
            <a:extLst>
              <a:ext uri="{FF2B5EF4-FFF2-40B4-BE49-F238E27FC236}">
                <a16:creationId xmlns:a16="http://schemas.microsoft.com/office/drawing/2014/main" id="{73F69B45-9627-4A70-B68D-606CF24D1C63}"/>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F0EC097B-CFF4-43DB-9487-794FAE013120}"/>
              </a:ext>
            </a:extLst>
          </p:cNvPr>
          <p:cNvSpPr>
            <a:spLocks noGrp="1"/>
          </p:cNvSpPr>
          <p:nvPr>
            <p:ph type="sldNum" sz="quarter" idx="17"/>
          </p:nvPr>
        </p:nvSpPr>
        <p:spPr/>
        <p:txBody>
          <a:bodyPr/>
          <a:lstStyle/>
          <a:p>
            <a:pPr>
              <a:defRPr/>
            </a:pPr>
            <a:fld id="{3E01A2B2-10AD-754B-9B4C-E5B6FED423D0}" type="slidenum">
              <a:rPr lang="de-DE" smtClean="0"/>
              <a:t>104</a:t>
            </a:fld>
            <a:endParaRPr lang="de-DE"/>
          </a:p>
        </p:txBody>
      </p:sp>
    </p:spTree>
    <p:extLst>
      <p:ext uri="{BB962C8B-B14F-4D97-AF65-F5344CB8AC3E}">
        <p14:creationId xmlns:p14="http://schemas.microsoft.com/office/powerpoint/2010/main" val="20425449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D1697A-D451-48AF-8CEE-075D72D82CD3}"/>
              </a:ext>
            </a:extLst>
          </p:cNvPr>
          <p:cNvSpPr>
            <a:spLocks noGrp="1"/>
          </p:cNvSpPr>
          <p:nvPr>
            <p:ph type="title"/>
          </p:nvPr>
        </p:nvSpPr>
        <p:spPr/>
        <p:txBody>
          <a:bodyPr/>
          <a:lstStyle/>
          <a:p>
            <a:r>
              <a:rPr lang="de-DE" dirty="0"/>
              <a:t>Strategische Vereinnahmung und kalkulierte Provokation </a:t>
            </a:r>
            <a:r>
              <a:rPr lang="de-DE" sz="1100" b="0" dirty="0"/>
              <a:t>(</a:t>
            </a:r>
            <a:r>
              <a:rPr lang="de-DE" sz="1100" b="0" dirty="0" err="1"/>
              <a:t>Hagedorny</a:t>
            </a:r>
            <a:r>
              <a:rPr lang="de-DE" sz="1100" b="0" dirty="0"/>
              <a:t>, Schilk, Kiess, 2025)</a:t>
            </a:r>
          </a:p>
        </p:txBody>
      </p:sp>
      <p:sp>
        <p:nvSpPr>
          <p:cNvPr id="3" name="Textplatzhalter 2">
            <a:extLst>
              <a:ext uri="{FF2B5EF4-FFF2-40B4-BE49-F238E27FC236}">
                <a16:creationId xmlns:a16="http://schemas.microsoft.com/office/drawing/2014/main" id="{E1BFE3F0-EED1-48C1-8AD9-565C680007BB}"/>
              </a:ext>
            </a:extLst>
          </p:cNvPr>
          <p:cNvSpPr>
            <a:spLocks noGrp="1"/>
          </p:cNvSpPr>
          <p:nvPr>
            <p:ph type="body" sz="quarter" idx="14"/>
          </p:nvPr>
        </p:nvSpPr>
        <p:spPr>
          <a:xfrm>
            <a:off x="214769" y="1923678"/>
            <a:ext cx="8533695" cy="2880320"/>
          </a:xfrm>
        </p:spPr>
        <p:txBody>
          <a:bodyPr>
            <a:normAutofit fontScale="85000" lnSpcReduction="20000"/>
          </a:bodyPr>
          <a:lstStyle/>
          <a:p>
            <a:r>
              <a:rPr lang="de-DE" dirty="0"/>
              <a:t>Bisweilen werden seltsame Hybride in der rechten Szene ausgebrütet: Schriften wie „Marx von rechts“, deren Verfasser vorgeben, weltanschauliche Gegensätze zusammenzudenken. Was es damit auf sich hat, haben Matheus </a:t>
            </a:r>
            <a:r>
              <a:rPr lang="de-DE" dirty="0" err="1"/>
              <a:t>Hagedorny</a:t>
            </a:r>
            <a:r>
              <a:rPr lang="de-DE" dirty="0"/>
              <a:t> von der Universität Potsdam, Felix Schilk von der Universität Tübingen und Johannes Kiess von der Universität Leipzig </a:t>
            </a:r>
            <a:r>
              <a:rPr lang="de-DE" b="1" dirty="0"/>
              <a:t>anhand der Texte von zwei prominenten Aktivisten untersucht</a:t>
            </a:r>
            <a:r>
              <a:rPr lang="de-DE" dirty="0"/>
              <a:t>. Ihrer von der Hans-Böckler-Stiftung geförderten Studie zufolge steckt hinter dem Interesse an linken Theorien keine wirkliche ideologische Öffnung, sondern eher ein taktisches Manöver: </a:t>
            </a:r>
            <a:r>
              <a:rPr lang="de-DE" b="1" dirty="0"/>
              <a:t>Versatzstücke linker Autorinnen und Autoren würden adaptiert und umgedeutet, um das gegnerische politische Lager zu provozieren, die eigene Angriffsfläche zu verringern und den Eindruck zu erwecken, sich um die soziale Frage zu kümmern. </a:t>
            </a:r>
            <a:r>
              <a:rPr lang="de-DE" dirty="0"/>
              <a:t>Soweit eine soziale Doktrin der Neuen Rechten erkennbar ist, gehe es nicht um Gleichheit für alle, sondern um Unterordnung und „exkludierende Solidarität“, die sich auf Deutsche im Sinne völkischer Ideologie beschränkt. (Bericht www.boeckler.de)</a:t>
            </a:r>
          </a:p>
        </p:txBody>
      </p:sp>
      <p:sp>
        <p:nvSpPr>
          <p:cNvPr id="5" name="Fußzeilenplatzhalter 4">
            <a:extLst>
              <a:ext uri="{FF2B5EF4-FFF2-40B4-BE49-F238E27FC236}">
                <a16:creationId xmlns:a16="http://schemas.microsoft.com/office/drawing/2014/main" id="{C691E9ED-4BD1-4058-B140-0F99DFD19BB4}"/>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CA735636-1062-4ACB-B347-4E9B51756BEB}"/>
              </a:ext>
            </a:extLst>
          </p:cNvPr>
          <p:cNvSpPr>
            <a:spLocks noGrp="1"/>
          </p:cNvSpPr>
          <p:nvPr>
            <p:ph type="sldNum" sz="quarter" idx="17"/>
          </p:nvPr>
        </p:nvSpPr>
        <p:spPr/>
        <p:txBody>
          <a:bodyPr/>
          <a:lstStyle/>
          <a:p>
            <a:pPr>
              <a:defRPr/>
            </a:pPr>
            <a:fld id="{3E01A2B2-10AD-754B-9B4C-E5B6FED423D0}" type="slidenum">
              <a:rPr lang="de-DE" smtClean="0"/>
              <a:t>105</a:t>
            </a:fld>
            <a:endParaRPr lang="de-DE"/>
          </a:p>
        </p:txBody>
      </p:sp>
    </p:spTree>
    <p:extLst>
      <p:ext uri="{BB962C8B-B14F-4D97-AF65-F5344CB8AC3E}">
        <p14:creationId xmlns:p14="http://schemas.microsoft.com/office/powerpoint/2010/main" val="14613168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B1A9AC-6367-4F06-87B1-E54954D1DB91}"/>
              </a:ext>
            </a:extLst>
          </p:cNvPr>
          <p:cNvSpPr>
            <a:spLocks noGrp="1"/>
          </p:cNvSpPr>
          <p:nvPr>
            <p:ph type="title"/>
          </p:nvPr>
        </p:nvSpPr>
        <p:spPr/>
        <p:txBody>
          <a:bodyPr/>
          <a:lstStyle/>
          <a:p>
            <a:r>
              <a:rPr lang="de-DE" dirty="0"/>
              <a:t>Stoßrichtungen rechter Einflüsse im Betrieb</a:t>
            </a:r>
          </a:p>
        </p:txBody>
      </p:sp>
      <p:sp>
        <p:nvSpPr>
          <p:cNvPr id="3" name="Textplatzhalter 2">
            <a:extLst>
              <a:ext uri="{FF2B5EF4-FFF2-40B4-BE49-F238E27FC236}">
                <a16:creationId xmlns:a16="http://schemas.microsoft.com/office/drawing/2014/main" id="{CA43892D-B4A7-4C6B-8EFD-535905F30BFE}"/>
              </a:ext>
            </a:extLst>
          </p:cNvPr>
          <p:cNvSpPr>
            <a:spLocks noGrp="1"/>
          </p:cNvSpPr>
          <p:nvPr>
            <p:ph type="body" sz="quarter" idx="14"/>
          </p:nvPr>
        </p:nvSpPr>
        <p:spPr/>
        <p:txBody>
          <a:bodyPr>
            <a:normAutofit/>
          </a:bodyPr>
          <a:lstStyle/>
          <a:p>
            <a:pPr marL="342900" indent="-342900">
              <a:buFont typeface="Arial" panose="020B0604020202020204" pitchFamily="34" charset="0"/>
              <a:buChar char="•"/>
            </a:pPr>
            <a:r>
              <a:rPr lang="de-DE" dirty="0">
                <a:solidFill>
                  <a:srgbClr val="000000"/>
                </a:solidFill>
                <a:ea typeface="TheSans UHH"/>
                <a:cs typeface="TheSans UHH"/>
              </a:rPr>
              <a:t>„Auch in betrieblichen</a:t>
            </a:r>
            <a:r>
              <a:rPr lang="de-DE" dirty="0"/>
              <a:t> </a:t>
            </a:r>
            <a:r>
              <a:rPr lang="de-DE" dirty="0">
                <a:solidFill>
                  <a:srgbClr val="000000"/>
                </a:solidFill>
                <a:ea typeface="TheSans UHH"/>
                <a:cs typeface="TheSans UHH"/>
              </a:rPr>
              <a:t>Kontexten widersprechen [rechte, AG] Akteure dem </a:t>
            </a:r>
            <a:r>
              <a:rPr lang="de-DE" b="1" dirty="0">
                <a:solidFill>
                  <a:srgbClr val="000000"/>
                </a:solidFill>
                <a:ea typeface="TheSans UHH"/>
                <a:cs typeface="TheSans UHH"/>
              </a:rPr>
              <a:t>gewerkschaftlichen Engagement </a:t>
            </a:r>
            <a:r>
              <a:rPr lang="de-DE" dirty="0">
                <a:solidFill>
                  <a:srgbClr val="000000"/>
                </a:solidFill>
                <a:ea typeface="TheSans UHH"/>
                <a:cs typeface="TheSans UHH"/>
              </a:rPr>
              <a:t>für</a:t>
            </a:r>
            <a:r>
              <a:rPr lang="de-DE" dirty="0"/>
              <a:t> </a:t>
            </a:r>
            <a:r>
              <a:rPr lang="de-DE" dirty="0">
                <a:solidFill>
                  <a:srgbClr val="000000"/>
                </a:solidFill>
                <a:ea typeface="TheSans UHH"/>
                <a:cs typeface="TheSans UHH"/>
              </a:rPr>
              <a:t>Integration, Diversität und gegen rechts. Bei den Betriebsratswahlen 2018 traten in einzelnen Großbetrieben der Industrie </a:t>
            </a:r>
            <a:r>
              <a:rPr lang="de-DE" b="1" dirty="0">
                <a:solidFill>
                  <a:srgbClr val="000000"/>
                </a:solidFill>
                <a:ea typeface="TheSans UHH"/>
                <a:cs typeface="TheSans UHH"/>
              </a:rPr>
              <a:t>Listen mit rechtspopulistischer Agenda </a:t>
            </a:r>
            <a:r>
              <a:rPr lang="de-DE" dirty="0">
                <a:solidFill>
                  <a:srgbClr val="000000"/>
                </a:solidFill>
                <a:ea typeface="TheSans UHH"/>
                <a:cs typeface="TheSans UHH"/>
              </a:rPr>
              <a:t>an“ (Schröder, </a:t>
            </a:r>
            <a:r>
              <a:rPr lang="de-DE" dirty="0" err="1">
                <a:solidFill>
                  <a:srgbClr val="000000"/>
                </a:solidFill>
                <a:ea typeface="TheSans UHH"/>
                <a:cs typeface="TheSans UHH"/>
              </a:rPr>
              <a:t>Greef</a:t>
            </a:r>
            <a:r>
              <a:rPr lang="de-DE" dirty="0">
                <a:solidFill>
                  <a:srgbClr val="000000"/>
                </a:solidFill>
                <a:ea typeface="TheSans UHH"/>
                <a:cs typeface="TheSans UHH"/>
              </a:rPr>
              <a:t>, Elsen, Heller, 2019, S. 185). </a:t>
            </a:r>
            <a:endParaRPr lang="de-DE" dirty="0">
              <a:ea typeface="TheSans UHH"/>
              <a:cs typeface="TheSans UHH"/>
            </a:endParaRPr>
          </a:p>
          <a:p>
            <a:endParaRPr lang="de-DE" dirty="0"/>
          </a:p>
          <a:p>
            <a:endParaRPr lang="de-DE" dirty="0"/>
          </a:p>
        </p:txBody>
      </p:sp>
      <p:sp>
        <p:nvSpPr>
          <p:cNvPr id="5" name="Fußzeilenplatzhalter 4">
            <a:extLst>
              <a:ext uri="{FF2B5EF4-FFF2-40B4-BE49-F238E27FC236}">
                <a16:creationId xmlns:a16="http://schemas.microsoft.com/office/drawing/2014/main" id="{22409B7C-D74F-4596-AA95-1693A72EE6C1}"/>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606A2817-53C1-42AD-9174-F89F6E1736F2}"/>
              </a:ext>
            </a:extLst>
          </p:cNvPr>
          <p:cNvSpPr>
            <a:spLocks noGrp="1"/>
          </p:cNvSpPr>
          <p:nvPr>
            <p:ph type="sldNum" sz="quarter" idx="17"/>
          </p:nvPr>
        </p:nvSpPr>
        <p:spPr/>
        <p:txBody>
          <a:bodyPr/>
          <a:lstStyle/>
          <a:p>
            <a:pPr>
              <a:defRPr/>
            </a:pPr>
            <a:fld id="{3E01A2B2-10AD-754B-9B4C-E5B6FED423D0}" type="slidenum">
              <a:rPr lang="de-DE" smtClean="0"/>
              <a:t>106</a:t>
            </a:fld>
            <a:endParaRPr lang="de-DE"/>
          </a:p>
        </p:txBody>
      </p:sp>
    </p:spTree>
    <p:extLst>
      <p:ext uri="{BB962C8B-B14F-4D97-AF65-F5344CB8AC3E}">
        <p14:creationId xmlns:p14="http://schemas.microsoft.com/office/powerpoint/2010/main" val="28437098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9ECE63-7442-43B2-8B55-D41EE7840E15}"/>
              </a:ext>
            </a:extLst>
          </p:cNvPr>
          <p:cNvSpPr>
            <a:spLocks noGrp="1"/>
          </p:cNvSpPr>
          <p:nvPr>
            <p:ph type="title"/>
          </p:nvPr>
        </p:nvSpPr>
        <p:spPr/>
        <p:txBody>
          <a:bodyPr/>
          <a:lstStyle/>
          <a:p>
            <a:r>
              <a:rPr lang="de-DE" sz="3200" dirty="0"/>
              <a:t>Gegenstrategien (präventiv, argumentativ, wehrhaft)</a:t>
            </a:r>
            <a:endParaRPr lang="de-DE" dirty="0"/>
          </a:p>
        </p:txBody>
      </p:sp>
    </p:spTree>
    <p:extLst>
      <p:ext uri="{BB962C8B-B14F-4D97-AF65-F5344CB8AC3E}">
        <p14:creationId xmlns:p14="http://schemas.microsoft.com/office/powerpoint/2010/main" val="29232627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53913940"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dirty="0"/>
              <a:t>IG </a:t>
            </a:r>
            <a:r>
              <a:rPr dirty="0" err="1"/>
              <a:t>Metall</a:t>
            </a:r>
            <a:r>
              <a:rPr dirty="0"/>
              <a:t> versus Zentrum </a:t>
            </a:r>
            <a:r>
              <a:rPr dirty="0" err="1"/>
              <a:t>Automobil</a:t>
            </a:r>
            <a:r>
              <a:rPr lang="de-DE" dirty="0"/>
              <a:t> </a:t>
            </a:r>
            <a:r>
              <a:rPr lang="de-DE" sz="1200" b="0" dirty="0"/>
              <a:t>(Aderholz-Studie 2022)</a:t>
            </a:r>
            <a:endParaRPr sz="1200" b="0" dirty="0"/>
          </a:p>
        </p:txBody>
      </p:sp>
      <p:sp>
        <p:nvSpPr>
          <p:cNvPr id="1938632980" name="Textplatzhalter 3"/>
          <p:cNvSpPr>
            <a:spLocks noGrp="1"/>
          </p:cNvSpPr>
          <p:nvPr>
            <p:ph type="body" sz="quarter" idx="16"/>
          </p:nvPr>
        </p:nvSpPr>
        <p:spPr bwMode="auto">
          <a:xfrm>
            <a:off x="214310" y="1779661"/>
            <a:ext cx="8534151" cy="2879650"/>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lang="de-DE" sz="1200" b="0" i="0" u="none" strike="noStrike" cap="none" spc="0" dirty="0">
                <a:solidFill>
                  <a:schemeClr val="bg2">
                    <a:lumMod val="20000"/>
                    <a:lumOff val="80000"/>
                  </a:schemeClr>
                </a:solidFill>
                <a:latin typeface="TheSans UHH"/>
                <a:ea typeface="TheSans UHH"/>
                <a:cs typeface="TheSans UHH"/>
              </a:rPr>
              <a:t>Aus dem in diesem Forschungsprojekt gewonnenen Material konnten insbesondere zwei Erkenntnisse gezogen werden: </a:t>
            </a:r>
          </a:p>
          <a:p>
            <a:pPr marL="180000" lvl="1" indent="0">
              <a:buClr>
                <a:schemeClr val="tx1"/>
              </a:buClr>
              <a:buNone/>
              <a:defRPr/>
            </a:pPr>
            <a:r>
              <a:rPr lang="de-DE" sz="1200" b="0" i="0" u="none" strike="noStrike" cap="none" spc="0" dirty="0">
                <a:solidFill>
                  <a:schemeClr val="bg2">
                    <a:lumMod val="20000"/>
                    <a:lumOff val="80000"/>
                  </a:schemeClr>
                </a:solidFill>
                <a:latin typeface="TheSans UHH"/>
                <a:ea typeface="TheSans UHH"/>
                <a:cs typeface="TheSans UHH"/>
              </a:rPr>
              <a:t>(1) In der Beschreibung ihrer Arbeit wird eine </a:t>
            </a:r>
            <a:r>
              <a:rPr lang="de-DE" sz="1200" b="1" i="0" u="none" strike="noStrike" cap="none" spc="0" dirty="0">
                <a:solidFill>
                  <a:schemeClr val="bg2">
                    <a:lumMod val="20000"/>
                    <a:lumOff val="80000"/>
                  </a:schemeClr>
                </a:solidFill>
                <a:latin typeface="TheSans UHH"/>
                <a:ea typeface="TheSans UHH"/>
                <a:cs typeface="TheSans UHH"/>
              </a:rPr>
              <a:t>Störung </a:t>
            </a:r>
            <a:r>
              <a:rPr lang="de-DE" sz="1200" b="0" i="0" u="none" strike="noStrike" cap="none" spc="0" dirty="0">
                <a:solidFill>
                  <a:schemeClr val="bg2">
                    <a:lumMod val="20000"/>
                    <a:lumOff val="80000"/>
                  </a:schemeClr>
                </a:solidFill>
                <a:latin typeface="TheSans UHH"/>
                <a:ea typeface="TheSans UHH"/>
                <a:cs typeface="TheSans UHH"/>
              </a:rPr>
              <a:t>zwischen den IGM-Betriebsaktiven und</a:t>
            </a:r>
            <a:r>
              <a:rPr sz="1200" dirty="0">
                <a:solidFill>
                  <a:schemeClr val="bg2">
                    <a:lumMod val="20000"/>
                    <a:lumOff val="80000"/>
                  </a:schemeClr>
                </a:solidFill>
              </a:rPr>
              <a:t> </a:t>
            </a:r>
            <a:r>
              <a:rPr lang="de-DE" sz="1200" b="0" i="0" u="none" strike="noStrike" cap="none" spc="0" dirty="0">
                <a:solidFill>
                  <a:schemeClr val="bg2">
                    <a:lumMod val="20000"/>
                    <a:lumOff val="80000"/>
                  </a:schemeClr>
                </a:solidFill>
                <a:latin typeface="TheSans UHH"/>
                <a:ea typeface="TheSans UHH"/>
                <a:cs typeface="TheSans UHH"/>
              </a:rPr>
              <a:t>den übrigen Betriebsangehörigen sichtbar. Die Entfremdung zwischen</a:t>
            </a:r>
            <a:r>
              <a:rPr sz="1200" dirty="0">
                <a:solidFill>
                  <a:schemeClr val="bg2">
                    <a:lumMod val="20000"/>
                    <a:lumOff val="80000"/>
                  </a:schemeClr>
                </a:solidFill>
              </a:rPr>
              <a:t> </a:t>
            </a:r>
            <a:r>
              <a:rPr lang="de-DE" sz="1200" b="0" i="0" u="none" strike="noStrike" cap="none" spc="0" dirty="0">
                <a:solidFill>
                  <a:schemeClr val="bg2">
                    <a:lumMod val="20000"/>
                    <a:lumOff val="80000"/>
                  </a:schemeClr>
                </a:solidFill>
                <a:latin typeface="TheSans UHH"/>
                <a:ea typeface="TheSans UHH"/>
                <a:cs typeface="TheSans UHH"/>
              </a:rPr>
              <a:t>den Gruppen wird aber nicht ausdrücklich thematisiert, sondern zeigt sich</a:t>
            </a:r>
            <a:r>
              <a:rPr sz="1200" dirty="0">
                <a:solidFill>
                  <a:schemeClr val="bg2">
                    <a:lumMod val="20000"/>
                    <a:lumOff val="80000"/>
                  </a:schemeClr>
                </a:solidFill>
              </a:rPr>
              <a:t> </a:t>
            </a:r>
            <a:r>
              <a:rPr lang="de-DE" sz="1200" b="0" i="0" u="none" strike="noStrike" cap="none" spc="0" dirty="0">
                <a:solidFill>
                  <a:schemeClr val="bg2">
                    <a:lumMod val="20000"/>
                    <a:lumOff val="80000"/>
                  </a:schemeClr>
                </a:solidFill>
                <a:latin typeface="TheSans UHH"/>
                <a:ea typeface="TheSans UHH"/>
                <a:cs typeface="TheSans UHH"/>
              </a:rPr>
              <a:t>erst in der Interpretation. Aus ihren Erzählungen lassen sich Ohnmachtserfahrungen und Sprachlosigkeit herauslesen. </a:t>
            </a:r>
          </a:p>
          <a:p>
            <a:pPr marL="180000" lvl="1" indent="0">
              <a:buClr>
                <a:schemeClr val="tx1"/>
              </a:buClr>
              <a:buNone/>
              <a:defRPr/>
            </a:pPr>
            <a:r>
              <a:rPr lang="de-DE" sz="1200" b="0" i="0" u="none" strike="noStrike" cap="none" spc="0" dirty="0">
                <a:solidFill>
                  <a:schemeClr val="bg2">
                    <a:lumMod val="20000"/>
                    <a:lumOff val="80000"/>
                  </a:schemeClr>
                </a:solidFill>
                <a:latin typeface="TheSans UHH"/>
                <a:ea typeface="TheSans UHH"/>
                <a:cs typeface="TheSans UHH"/>
              </a:rPr>
              <a:t>(2) Gleichzeitig offenbaren</a:t>
            </a:r>
            <a:r>
              <a:rPr sz="1200" dirty="0">
                <a:solidFill>
                  <a:schemeClr val="bg2">
                    <a:lumMod val="20000"/>
                    <a:lumOff val="80000"/>
                  </a:schemeClr>
                </a:solidFill>
              </a:rPr>
              <a:t> </a:t>
            </a:r>
            <a:r>
              <a:rPr lang="de-DE" sz="1200" b="0" i="0" u="none" strike="noStrike" cap="none" spc="0" dirty="0">
                <a:solidFill>
                  <a:schemeClr val="bg2">
                    <a:lumMod val="20000"/>
                    <a:lumOff val="80000"/>
                  </a:schemeClr>
                </a:solidFill>
                <a:latin typeface="TheSans UHH"/>
                <a:ea typeface="TheSans UHH"/>
                <a:cs typeface="TheSans UHH"/>
              </a:rPr>
              <a:t>sich in der </a:t>
            </a:r>
            <a:r>
              <a:rPr lang="de-DE" sz="1200" b="1" i="0" u="none" strike="noStrike" cap="none" spc="0" dirty="0">
                <a:solidFill>
                  <a:schemeClr val="bg2">
                    <a:lumMod val="20000"/>
                    <a:lumOff val="80000"/>
                  </a:schemeClr>
                </a:solidFill>
                <a:latin typeface="TheSans UHH"/>
                <a:ea typeface="TheSans UHH"/>
                <a:cs typeface="TheSans UHH"/>
              </a:rPr>
              <a:t>Wahrnehmung </a:t>
            </a:r>
            <a:r>
              <a:rPr lang="de-DE" sz="1200" b="0" i="0" u="none" strike="noStrike" cap="none" spc="0" dirty="0">
                <a:solidFill>
                  <a:schemeClr val="bg2">
                    <a:lumMod val="20000"/>
                    <a:lumOff val="80000"/>
                  </a:schemeClr>
                </a:solidFill>
                <a:latin typeface="TheSans UHH"/>
                <a:ea typeface="TheSans UHH"/>
                <a:cs typeface="TheSans UHH"/>
              </a:rPr>
              <a:t>von ZA durch die IGM-Betriebsaktiven große Unterschiede. Diese können als unterschiedliche Grade des Bedrohungserlebens und der Handlungsfähigkeit im Umgang mit ZA verstanden werden“ (</a:t>
            </a:r>
            <a:r>
              <a:rPr lang="de-DE" sz="1200" b="0" i="0" u="none" strike="noStrike" cap="none" spc="0" dirty="0" err="1">
                <a:solidFill>
                  <a:schemeClr val="bg2">
                    <a:lumMod val="20000"/>
                    <a:lumOff val="80000"/>
                  </a:schemeClr>
                </a:solidFill>
                <a:latin typeface="TheSans UHH"/>
                <a:ea typeface="TheSans UHH"/>
                <a:cs typeface="TheSans UHH"/>
              </a:rPr>
              <a:t>Aderholz</a:t>
            </a:r>
            <a:r>
              <a:rPr lang="de-DE" sz="1200" b="0" i="0" u="none" strike="noStrike" cap="none" spc="0" dirty="0">
                <a:solidFill>
                  <a:schemeClr val="bg2">
                    <a:lumMod val="20000"/>
                    <a:lumOff val="80000"/>
                  </a:schemeClr>
                </a:solidFill>
                <a:ea typeface="TheSans UHH"/>
              </a:rPr>
              <a:t>, 2022, S. 306). </a:t>
            </a:r>
            <a:endParaRPr sz="1200" dirty="0">
              <a:solidFill>
                <a:schemeClr val="bg2">
                  <a:lumMod val="20000"/>
                  <a:lumOff val="80000"/>
                </a:schemeClr>
              </a:solidFill>
            </a:endParaRPr>
          </a:p>
          <a:p>
            <a:pPr marL="0" indent="0">
              <a:buClr>
                <a:schemeClr val="tx1"/>
              </a:buClr>
              <a:buFont typeface="Wingdings"/>
              <a:buNone/>
              <a:defRPr/>
            </a:pPr>
            <a:r>
              <a:rPr lang="de-DE" sz="1200" b="0" i="0" u="none" strike="noStrike" cap="none" spc="0" dirty="0">
                <a:solidFill>
                  <a:srgbClr val="3B515B"/>
                </a:solidFill>
                <a:latin typeface="TheSans UHH"/>
                <a:ea typeface="TheSans UHH"/>
                <a:cs typeface="TheSans UHH"/>
              </a:rPr>
              <a:t>Ein Interviewpartner „benennt </a:t>
            </a:r>
            <a:r>
              <a:rPr lang="de-DE" sz="1200" b="1" i="0" u="none" strike="noStrike" cap="none" spc="0" dirty="0">
                <a:solidFill>
                  <a:srgbClr val="3B515B"/>
                </a:solidFill>
                <a:latin typeface="TheSans UHH"/>
                <a:ea typeface="TheSans UHH"/>
                <a:cs typeface="TheSans UHH"/>
              </a:rPr>
              <a:t>Strategien</a:t>
            </a:r>
            <a:r>
              <a:rPr lang="de-DE" sz="1200" b="0" i="0" u="none" strike="noStrike" cap="none" spc="0" dirty="0">
                <a:solidFill>
                  <a:srgbClr val="3B515B"/>
                </a:solidFill>
                <a:latin typeface="TheSans UHH"/>
                <a:ea typeface="TheSans UHH"/>
                <a:cs typeface="TheSans UHH"/>
              </a:rPr>
              <a:t>, die die IGM entwickelt hat, um ZA im Betrieb etwas entgegenzusetzen, wie die </a:t>
            </a:r>
            <a:r>
              <a:rPr lang="de-DE" sz="1200" b="1" i="0" u="none" strike="noStrike" cap="none" spc="0" dirty="0">
                <a:solidFill>
                  <a:srgbClr val="3B515B"/>
                </a:solidFill>
                <a:latin typeface="TheSans UHH"/>
                <a:ea typeface="TheSans UHH"/>
                <a:cs typeface="TheSans UHH"/>
              </a:rPr>
              <a:t>Einführung der Schattenbetreuung </a:t>
            </a:r>
            <a:r>
              <a:rPr lang="de-DE" sz="1200" b="0" i="0" u="none" strike="noStrike" cap="none" spc="0" dirty="0">
                <a:solidFill>
                  <a:srgbClr val="3B515B"/>
                </a:solidFill>
                <a:latin typeface="TheSans UHH"/>
                <a:ea typeface="TheSans UHH"/>
                <a:cs typeface="TheSans UHH"/>
              </a:rPr>
              <a:t>oder die Gründung des </a:t>
            </a:r>
            <a:r>
              <a:rPr lang="de-DE" sz="1200" b="1" i="0" u="none" strike="noStrike" cap="none" spc="0" dirty="0">
                <a:solidFill>
                  <a:srgbClr val="3B515B"/>
                </a:solidFill>
                <a:latin typeface="TheSans UHH"/>
                <a:ea typeface="TheSans UHH"/>
                <a:cs typeface="TheSans UHH"/>
              </a:rPr>
              <a:t>Vereins zur Bewahrung der Demokratie</a:t>
            </a:r>
            <a:r>
              <a:rPr lang="de-DE" sz="1200" b="0" i="0" u="none" strike="noStrike" cap="none" spc="0" dirty="0">
                <a:solidFill>
                  <a:srgbClr val="3B515B"/>
                </a:solidFill>
                <a:latin typeface="TheSans UHH"/>
                <a:ea typeface="TheSans UHH"/>
                <a:cs typeface="TheSans UHH"/>
              </a:rPr>
              <a:t>. Durch die sogenannte Schattenbetreuung versucht die IGM, ZA zurückzudrängen, indem sie auch die Arbeiter, die der Verteilung der Stimmen entsprechend keinen IGM-Betriebsrat haben, von IGM-Betriebsräten betreut werden.“ (</a:t>
            </a:r>
            <a:r>
              <a:rPr lang="de-DE" sz="1200" b="0" i="0" u="none" strike="noStrike" cap="none" spc="0" dirty="0" err="1">
                <a:solidFill>
                  <a:srgbClr val="3B515B"/>
                </a:solidFill>
                <a:latin typeface="TheSans UHH"/>
                <a:ea typeface="TheSans UHH"/>
                <a:cs typeface="TheSans UHH"/>
              </a:rPr>
              <a:t>Aderholz</a:t>
            </a:r>
            <a:r>
              <a:rPr lang="de-DE" sz="1200" b="0" i="0" u="none" strike="noStrike" cap="none" spc="0" dirty="0">
                <a:solidFill>
                  <a:srgbClr val="3B515B"/>
                </a:solidFill>
                <a:latin typeface="TheSans UHH"/>
                <a:ea typeface="TheSans UHH"/>
                <a:cs typeface="TheSans UHH"/>
              </a:rPr>
              <a:t> 2022, S. 315) </a:t>
            </a:r>
            <a:endParaRPr sz="1200" dirty="0"/>
          </a:p>
        </p:txBody>
      </p:sp>
      <p:sp>
        <p:nvSpPr>
          <p:cNvPr id="1940269583" name="Datumsplatzhalter 1"/>
          <p:cNvSpPr>
            <a:spLocks noGrp="1"/>
          </p:cNvSpPr>
          <p:nvPr>
            <p:ph type="dt" sz="half" idx="17"/>
          </p:nvPr>
        </p:nvSpPr>
        <p:spPr bwMode="auto"/>
        <p:txBody>
          <a:bodyPr/>
          <a:lstStyle/>
          <a:p>
            <a:pPr>
              <a:defRPr/>
            </a:pPr>
            <a:fld id="{13671A80-F0E9-FB24-ED29-D0FE1CC6105F}" type="datetime1">
              <a:rPr lang="de-DE"/>
              <a:t>03.07.2025</a:t>
            </a:fld>
            <a:endParaRPr lang="de-DE"/>
          </a:p>
        </p:txBody>
      </p:sp>
      <p:sp>
        <p:nvSpPr>
          <p:cNvPr id="825780538"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871685217" name="Foliennummernplatzhalter 4"/>
          <p:cNvSpPr>
            <a:spLocks noGrp="1"/>
          </p:cNvSpPr>
          <p:nvPr>
            <p:ph type="sldNum" sz="quarter" idx="19"/>
          </p:nvPr>
        </p:nvSpPr>
        <p:spPr bwMode="auto">
          <a:xfrm>
            <a:off x="6613200" y="4767261"/>
            <a:ext cx="2133599" cy="273843"/>
          </a:xfrm>
        </p:spPr>
        <p:txBody>
          <a:bodyPr/>
          <a:lstStyle/>
          <a:p>
            <a:pPr>
              <a:defRPr/>
            </a:pPr>
            <a:fld id="{B8AEFA08-044B-B87D-8888-FE25FC714CB3}" type="slidenum">
              <a:rPr lang="de-DE"/>
              <a:t>108</a:t>
            </a:fld>
            <a:endParaRPr 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51209B-5D82-4925-9F4D-EA61B5671F66}"/>
              </a:ext>
            </a:extLst>
          </p:cNvPr>
          <p:cNvSpPr>
            <a:spLocks noGrp="1"/>
          </p:cNvSpPr>
          <p:nvPr>
            <p:ph type="title"/>
          </p:nvPr>
        </p:nvSpPr>
        <p:spPr/>
        <p:txBody>
          <a:bodyPr/>
          <a:lstStyle/>
          <a:p>
            <a:r>
              <a:rPr lang="de-DE" dirty="0">
                <a:highlight>
                  <a:srgbClr val="00FF00"/>
                </a:highlight>
              </a:rPr>
              <a:t>Strategie </a:t>
            </a:r>
            <a:r>
              <a:rPr lang="de-DE" dirty="0"/>
              <a:t>politische Bildung</a:t>
            </a:r>
          </a:p>
        </p:txBody>
      </p:sp>
      <p:sp>
        <p:nvSpPr>
          <p:cNvPr id="3" name="Textplatzhalter 2">
            <a:extLst>
              <a:ext uri="{FF2B5EF4-FFF2-40B4-BE49-F238E27FC236}">
                <a16:creationId xmlns:a16="http://schemas.microsoft.com/office/drawing/2014/main" id="{0B93209E-A0E6-43CE-A6C3-888C62F45817}"/>
              </a:ext>
            </a:extLst>
          </p:cNvPr>
          <p:cNvSpPr>
            <a:spLocks noGrp="1"/>
          </p:cNvSpPr>
          <p:nvPr>
            <p:ph type="body" sz="quarter" idx="14"/>
          </p:nvPr>
        </p:nvSpPr>
        <p:spPr/>
        <p:txBody>
          <a:bodyPr/>
          <a:lstStyle/>
          <a:p>
            <a:r>
              <a:rPr lang="de-DE" dirty="0"/>
              <a:t>Qualitativ-empirischer Befund zeigt, dass sie vorhandene demokratische Einstellungen festigt und Bereitschaft erhöht, gegen Rechts zu intervenieren (</a:t>
            </a:r>
            <a:r>
              <a:rPr lang="de-DE" dirty="0" err="1"/>
              <a:t>Hufer</a:t>
            </a:r>
            <a:r>
              <a:rPr lang="de-DE" dirty="0"/>
              <a:t> &amp; Trumann, 2023, S. 29) </a:t>
            </a:r>
            <a:endParaRPr lang="de-DE" sz="4000" dirty="0">
              <a:solidFill>
                <a:srgbClr val="3B515B"/>
              </a:solidFill>
              <a:cs typeface="TheSans UHH"/>
            </a:endParaRPr>
          </a:p>
          <a:p>
            <a:endParaRPr lang="de-DE" dirty="0"/>
          </a:p>
        </p:txBody>
      </p:sp>
      <p:sp>
        <p:nvSpPr>
          <p:cNvPr id="5" name="Fußzeilenplatzhalter 4">
            <a:extLst>
              <a:ext uri="{FF2B5EF4-FFF2-40B4-BE49-F238E27FC236}">
                <a16:creationId xmlns:a16="http://schemas.microsoft.com/office/drawing/2014/main" id="{C6A3F413-DD35-4B4E-BCB7-5BE5CFEDE72C}"/>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9ED1A839-2FB5-4E58-9BD8-004790CC2E0F}"/>
              </a:ext>
            </a:extLst>
          </p:cNvPr>
          <p:cNvSpPr>
            <a:spLocks noGrp="1"/>
          </p:cNvSpPr>
          <p:nvPr>
            <p:ph type="sldNum" sz="quarter" idx="17"/>
          </p:nvPr>
        </p:nvSpPr>
        <p:spPr/>
        <p:txBody>
          <a:bodyPr/>
          <a:lstStyle/>
          <a:p>
            <a:pPr>
              <a:defRPr/>
            </a:pPr>
            <a:fld id="{3E01A2B2-10AD-754B-9B4C-E5B6FED423D0}" type="slidenum">
              <a:rPr lang="de-DE" smtClean="0"/>
              <a:t>109</a:t>
            </a:fld>
            <a:endParaRPr lang="de-DE"/>
          </a:p>
        </p:txBody>
      </p:sp>
    </p:spTree>
    <p:extLst>
      <p:ext uri="{BB962C8B-B14F-4D97-AF65-F5344CB8AC3E}">
        <p14:creationId xmlns:p14="http://schemas.microsoft.com/office/powerpoint/2010/main" val="18455226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43401317"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dirty="0">
                <a:highlight>
                  <a:srgbClr val="00FF00"/>
                </a:highlight>
              </a:rPr>
              <a:t>Strategie politische Bildung</a:t>
            </a:r>
            <a:r>
              <a:rPr lang="de-DE" dirty="0"/>
              <a:t>: BMAS-Förderlinie </a:t>
            </a:r>
            <a:r>
              <a:rPr i="1" dirty="0" err="1"/>
              <a:t>Unsere</a:t>
            </a:r>
            <a:r>
              <a:rPr i="1" dirty="0"/>
              <a:t> Arbeit: </a:t>
            </a:r>
            <a:r>
              <a:rPr i="1" dirty="0" err="1"/>
              <a:t>Unsere</a:t>
            </a:r>
            <a:r>
              <a:rPr i="1" dirty="0"/>
              <a:t> </a:t>
            </a:r>
            <a:r>
              <a:rPr i="1" dirty="0" err="1"/>
              <a:t>Vielfalt</a:t>
            </a:r>
            <a:r>
              <a:rPr i="1" dirty="0"/>
              <a:t>. </a:t>
            </a:r>
            <a:r>
              <a:rPr lang="de-DE" i="1" noProof="0" dirty="0"/>
              <a:t>Initiative für betriebliche Demokratiekompetenz </a:t>
            </a:r>
            <a:r>
              <a:rPr lang="de-DE" noProof="0" dirty="0"/>
              <a:t>(Evaluation)</a:t>
            </a:r>
            <a:br>
              <a:rPr dirty="0"/>
            </a:br>
            <a:endParaRPr dirty="0"/>
          </a:p>
        </p:txBody>
      </p:sp>
      <p:sp>
        <p:nvSpPr>
          <p:cNvPr id="1760627918" name="Textplatzhalter 3"/>
          <p:cNvSpPr>
            <a:spLocks noGrp="1"/>
          </p:cNvSpPr>
          <p:nvPr>
            <p:ph type="body" sz="quarter" idx="16"/>
          </p:nvPr>
        </p:nvSpPr>
        <p:spPr bwMode="auto">
          <a:xfrm>
            <a:off x="214310" y="2643757"/>
            <a:ext cx="8534151" cy="2015553"/>
          </a:xfrm>
          <a:prstGeom prst="rect">
            <a:avLst/>
          </a:prstGeom>
        </p:spPr>
        <p:txBody>
          <a:bodyPr vert="horz"/>
          <a:lstStyle>
            <a:lvl1pPr marL="180000" indent="-180000">
              <a:spcBef>
                <a:spcPts val="1449"/>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marL="0" indent="0">
              <a:buClr>
                <a:schemeClr val="tx1"/>
              </a:buClr>
              <a:buFont typeface="Wingdings"/>
              <a:buNone/>
              <a:defRPr/>
            </a:pPr>
            <a:r>
              <a:rPr sz="1100" b="0" i="0" u="none" dirty="0">
                <a:solidFill>
                  <a:srgbClr val="000000"/>
                </a:solidFill>
                <a:latin typeface="TheSans UHH"/>
                <a:ea typeface="TheSans UHH"/>
                <a:cs typeface="TheSans UHH"/>
              </a:rPr>
              <a:t>Schroeder, Wolfgang; Rhein, Philipp; </a:t>
            </a:r>
            <a:r>
              <a:rPr sz="1100" b="0" i="0" u="none" dirty="0" err="1">
                <a:solidFill>
                  <a:srgbClr val="000000"/>
                </a:solidFill>
                <a:latin typeface="TheSans UHH"/>
                <a:ea typeface="TheSans UHH"/>
                <a:cs typeface="TheSans UHH"/>
              </a:rPr>
              <a:t>Greef</a:t>
            </a:r>
            <a:r>
              <a:rPr sz="1100" b="0" i="0" u="none" dirty="0">
                <a:solidFill>
                  <a:srgbClr val="000000"/>
                </a:solidFill>
                <a:latin typeface="TheSans UHH"/>
                <a:ea typeface="TheSans UHH"/>
                <a:cs typeface="TheSans UHH"/>
              </a:rPr>
              <a:t>, Samuel; </a:t>
            </a:r>
            <a:r>
              <a:rPr sz="1100" b="0" i="0" u="none" dirty="0" err="1">
                <a:solidFill>
                  <a:srgbClr val="000000"/>
                </a:solidFill>
                <a:latin typeface="TheSans UHH"/>
                <a:ea typeface="TheSans UHH"/>
                <a:cs typeface="TheSans UHH"/>
              </a:rPr>
              <a:t>Matzel</a:t>
            </a:r>
            <a:r>
              <a:rPr sz="1100" b="0" i="0" u="none" dirty="0">
                <a:solidFill>
                  <a:srgbClr val="000000"/>
                </a:solidFill>
                <a:latin typeface="TheSans UHH"/>
                <a:ea typeface="TheSans UHH"/>
                <a:cs typeface="TheSans UHH"/>
              </a:rPr>
              <a:t>, Marie; </a:t>
            </a:r>
            <a:r>
              <a:rPr sz="1100" b="0" i="0" u="none" dirty="0" err="1">
                <a:solidFill>
                  <a:srgbClr val="000000"/>
                </a:solidFill>
                <a:latin typeface="TheSans UHH"/>
                <a:ea typeface="TheSans UHH"/>
                <a:cs typeface="TheSans UHH"/>
              </a:rPr>
              <a:t>Kruchen</a:t>
            </a:r>
            <a:r>
              <a:rPr sz="1100" b="0" i="0" u="none" dirty="0">
                <a:solidFill>
                  <a:srgbClr val="000000"/>
                </a:solidFill>
                <a:latin typeface="TheSans UHH"/>
                <a:ea typeface="TheSans UHH"/>
                <a:cs typeface="TheSans UHH"/>
              </a:rPr>
              <a:t>,</a:t>
            </a:r>
            <a:r>
              <a:rPr sz="1100" dirty="0"/>
              <a:t> Tom (2024)</a:t>
            </a:r>
          </a:p>
          <a:p>
            <a:pPr marL="0" indent="0">
              <a:buClr>
                <a:schemeClr val="tx1"/>
              </a:buClr>
              <a:buFont typeface="Wingdings"/>
              <a:buNone/>
              <a:defRPr/>
            </a:pPr>
            <a:r>
              <a:rPr sz="1100" b="0" i="0" u="none" dirty="0">
                <a:solidFill>
                  <a:schemeClr val="tx1"/>
                </a:solidFill>
                <a:latin typeface="TheSans UHH"/>
                <a:ea typeface="TheSans UHH"/>
                <a:cs typeface="TheSans UHH"/>
              </a:rPr>
              <a:t>„</a:t>
            </a:r>
            <a:r>
              <a:rPr sz="1100" b="0" i="0" u="none" dirty="0" err="1">
                <a:solidFill>
                  <a:schemeClr val="tx1"/>
                </a:solidFill>
                <a:latin typeface="TheSans UHH"/>
                <a:ea typeface="TheSans UHH"/>
                <a:cs typeface="TheSans UHH"/>
              </a:rPr>
              <a:t>Mit</a:t>
            </a:r>
            <a:r>
              <a:rPr sz="1100" b="0" i="0" u="none" dirty="0">
                <a:solidFill>
                  <a:schemeClr val="tx1"/>
                </a:solidFill>
                <a:latin typeface="TheSans UHH"/>
                <a:ea typeface="TheSans UHH"/>
                <a:cs typeface="TheSans UHH"/>
              </a:rPr>
              <a:t> dem </a:t>
            </a:r>
            <a:r>
              <a:rPr sz="1100" b="0" i="0" u="none" dirty="0" err="1">
                <a:solidFill>
                  <a:schemeClr val="tx1"/>
                </a:solidFill>
                <a:latin typeface="TheSans UHH"/>
                <a:ea typeface="TheSans UHH"/>
                <a:cs typeface="TheSans UHH"/>
              </a:rPr>
              <a:t>Programm</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Unsere</a:t>
            </a:r>
            <a:r>
              <a:rPr sz="1100" b="0" i="0" u="none" dirty="0">
                <a:solidFill>
                  <a:schemeClr val="tx1"/>
                </a:solidFill>
                <a:latin typeface="TheSans UHH"/>
                <a:ea typeface="TheSans UHH"/>
                <a:cs typeface="TheSans UHH"/>
              </a:rPr>
              <a:t> Arbeit: </a:t>
            </a:r>
            <a:r>
              <a:rPr sz="1100" b="0" i="0" u="none" dirty="0" err="1">
                <a:solidFill>
                  <a:schemeClr val="tx1"/>
                </a:solidFill>
                <a:latin typeface="TheSans UHH"/>
                <a:ea typeface="TheSans UHH"/>
                <a:cs typeface="TheSans UHH"/>
              </a:rPr>
              <a:t>Unsere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Vielfalt</a:t>
            </a:r>
            <a:r>
              <a:rPr sz="1100" b="0" i="0" u="none" dirty="0">
                <a:solidFill>
                  <a:schemeClr val="tx1"/>
                </a:solidFill>
                <a:latin typeface="TheSans UHH"/>
                <a:ea typeface="TheSans UHH"/>
                <a:cs typeface="TheSans UHH"/>
              </a:rPr>
              <a:t>. Initiative für </a:t>
            </a:r>
            <a:r>
              <a:rPr sz="1100" b="0" i="0" u="none" dirty="0" err="1">
                <a:solidFill>
                  <a:schemeClr val="tx1"/>
                </a:solidFill>
                <a:latin typeface="TheSans UHH"/>
                <a:ea typeface="TheSans UHH"/>
                <a:cs typeface="TheSans UHH"/>
              </a:rPr>
              <a:t>betriebliche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Demokratiekompetenz</a:t>
            </a:r>
            <a:r>
              <a:rPr sz="1100" b="0" i="0" u="none" dirty="0">
                <a:solidFill>
                  <a:schemeClr val="tx1"/>
                </a:solidFill>
                <a:latin typeface="TheSans UHH"/>
                <a:ea typeface="TheSans UHH"/>
                <a:cs typeface="TheSans UHH"/>
              </a:rPr>
              <a:t> (BDK)“ </a:t>
            </a:r>
            <a:r>
              <a:rPr sz="1100" b="0" i="0" u="none" dirty="0" err="1">
                <a:solidFill>
                  <a:schemeClr val="tx1"/>
                </a:solidFill>
                <a:latin typeface="TheSans UHH"/>
                <a:ea typeface="TheSans UHH"/>
                <a:cs typeface="TheSans UHH"/>
              </a:rPr>
              <a:t>förderte</a:t>
            </a:r>
            <a:r>
              <a:rPr sz="1100" b="0" i="0" u="none" dirty="0">
                <a:solidFill>
                  <a:schemeClr val="tx1"/>
                </a:solidFill>
                <a:latin typeface="TheSans UHH"/>
                <a:ea typeface="TheSans UHH"/>
                <a:cs typeface="TheSans UHH"/>
              </a:rPr>
              <a:t> das </a:t>
            </a:r>
            <a:r>
              <a:rPr sz="1100" b="0" i="0" u="none" dirty="0" err="1">
                <a:solidFill>
                  <a:schemeClr val="tx1"/>
                </a:solidFill>
                <a:latin typeface="TheSans UHH"/>
                <a:ea typeface="TheSans UHH"/>
                <a:cs typeface="TheSans UHH"/>
              </a:rPr>
              <a:t>Bundesministerium</a:t>
            </a:r>
            <a:r>
              <a:rPr sz="1100" b="0" i="0" u="none" dirty="0">
                <a:solidFill>
                  <a:schemeClr val="tx1"/>
                </a:solidFill>
                <a:latin typeface="TheSans UHH"/>
                <a:ea typeface="TheSans UHH"/>
                <a:cs typeface="TheSans UHH"/>
              </a:rPr>
              <a:t> für Arbeit und Soziales (BMAS) </a:t>
            </a:r>
            <a:r>
              <a:rPr sz="1100" b="0" i="0" u="none" dirty="0" err="1">
                <a:solidFill>
                  <a:schemeClr val="tx1"/>
                </a:solidFill>
                <a:latin typeface="TheSans UHH"/>
                <a:ea typeface="TheSans UHH"/>
                <a:cs typeface="TheSans UHH"/>
              </a:rPr>
              <a:t>zwischen</a:t>
            </a:r>
            <a:r>
              <a:rPr sz="1100" b="0" i="0" u="none" dirty="0">
                <a:solidFill>
                  <a:schemeClr val="tx1"/>
                </a:solidFill>
                <a:latin typeface="TheSans UHH"/>
                <a:ea typeface="TheSans UHH"/>
                <a:cs typeface="TheSans UHH"/>
              </a:rPr>
              <a:t> 2021 und 2024 </a:t>
            </a:r>
            <a:r>
              <a:rPr sz="1100" b="0" i="0" u="none" dirty="0" err="1">
                <a:solidFill>
                  <a:schemeClr val="tx1"/>
                </a:solidFill>
                <a:latin typeface="TheSans UHH"/>
                <a:ea typeface="TheSans UHH"/>
                <a:cs typeface="TheSans UHH"/>
              </a:rPr>
              <a:t>insgesamt</a:t>
            </a:r>
            <a:r>
              <a:rPr sz="1100" b="0" i="0" u="none" dirty="0">
                <a:solidFill>
                  <a:schemeClr val="tx1"/>
                </a:solidFill>
                <a:latin typeface="TheSans UHH"/>
                <a:ea typeface="TheSans UHH"/>
                <a:cs typeface="TheSans UHH"/>
              </a:rPr>
              <a:t> 34 </a:t>
            </a:r>
            <a:r>
              <a:rPr sz="1100" b="0" i="0" u="none" dirty="0" err="1">
                <a:solidFill>
                  <a:schemeClr val="tx1"/>
                </a:solidFill>
                <a:latin typeface="TheSans UHH"/>
                <a:ea typeface="TheSans UHH"/>
                <a:cs typeface="TheSans UHH"/>
              </a:rPr>
              <a:t>Projekte</a:t>
            </a:r>
            <a:r>
              <a:rPr sz="1100" b="0" i="0" u="none" dirty="0">
                <a:solidFill>
                  <a:schemeClr val="tx1"/>
                </a:solidFill>
                <a:latin typeface="TheSans UHH"/>
                <a:ea typeface="TheSans UHH"/>
                <a:cs typeface="TheSans UHH"/>
              </a:rPr>
              <a:t>, die </a:t>
            </a:r>
            <a:r>
              <a:rPr sz="1100" b="0" i="0" u="none" dirty="0" err="1">
                <a:solidFill>
                  <a:schemeClr val="tx1"/>
                </a:solidFill>
                <a:latin typeface="TheSans UHH"/>
                <a:ea typeface="TheSans UHH"/>
                <a:cs typeface="TheSans UHH"/>
              </a:rPr>
              <a:t>die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betriebliche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Demokratiekompetenz</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gegen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Rechtsextremismus</a:t>
            </a:r>
            <a:r>
              <a:rPr sz="1100" b="0" i="0" u="none" dirty="0">
                <a:solidFill>
                  <a:schemeClr val="tx1"/>
                </a:solidFill>
                <a:latin typeface="TheSans UHH"/>
                <a:ea typeface="TheSans UHH"/>
                <a:cs typeface="TheSans UHH"/>
              </a:rPr>
              <a:t> und </a:t>
            </a:r>
            <a:r>
              <a:rPr sz="1100" b="0" i="0" u="none" dirty="0" err="1">
                <a:solidFill>
                  <a:schemeClr val="tx1"/>
                </a:solidFill>
                <a:latin typeface="TheSans UHH"/>
                <a:ea typeface="TheSans UHH"/>
                <a:cs typeface="TheSans UHH"/>
              </a:rPr>
              <a:t>Rassismus</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stärken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sollten</a:t>
            </a:r>
            <a:r>
              <a:rPr sz="1100" b="0" i="0" u="none" dirty="0">
                <a:solidFill>
                  <a:schemeClr val="tx1"/>
                </a:solidFill>
                <a:latin typeface="TheSans UHH"/>
                <a:ea typeface="TheSans UHH"/>
                <a:cs typeface="TheSans UHH"/>
              </a:rPr>
              <a:t>. Die </a:t>
            </a:r>
            <a:r>
              <a:rPr sz="1100" b="0" i="0" u="none" dirty="0" err="1">
                <a:solidFill>
                  <a:schemeClr val="tx1"/>
                </a:solidFill>
                <a:latin typeface="TheSans UHH"/>
                <a:ea typeface="TheSans UHH"/>
                <a:cs typeface="TheSans UHH"/>
              </a:rPr>
              <a:t>vorliegende</a:t>
            </a:r>
            <a:r>
              <a:rPr sz="1100" b="0" i="0" u="none" dirty="0">
                <a:solidFill>
                  <a:schemeClr val="tx1"/>
                </a:solidFill>
                <a:latin typeface="TheSans UHH"/>
                <a:ea typeface="TheSans UHH"/>
                <a:cs typeface="TheSans UHH"/>
              </a:rPr>
              <a:t> Evaluation </a:t>
            </a:r>
            <a:r>
              <a:rPr sz="1100" b="0" i="0" u="none" dirty="0" err="1">
                <a:solidFill>
                  <a:schemeClr val="tx1"/>
                </a:solidFill>
                <a:latin typeface="TheSans UHH"/>
                <a:ea typeface="TheSans UHH"/>
                <a:cs typeface="TheSans UHH"/>
              </a:rPr>
              <a:t>untersucht</a:t>
            </a:r>
            <a:r>
              <a:rPr sz="1100" b="0" i="0" u="none" dirty="0">
                <a:solidFill>
                  <a:schemeClr val="tx1"/>
                </a:solidFill>
                <a:latin typeface="TheSans UHH"/>
                <a:ea typeface="TheSans UHH"/>
                <a:cs typeface="TheSans UHH"/>
              </a:rPr>
              <a:t> die </a:t>
            </a:r>
            <a:r>
              <a:rPr sz="1100" b="0" i="0" u="none" dirty="0" err="1">
                <a:solidFill>
                  <a:schemeClr val="tx1"/>
                </a:solidFill>
                <a:latin typeface="TheSans UHH"/>
                <a:ea typeface="TheSans UHH"/>
                <a:cs typeface="TheSans UHH"/>
              </a:rPr>
              <a:t>Wirkung</a:t>
            </a:r>
            <a:r>
              <a:rPr sz="1100" b="0" i="0" u="none" dirty="0">
                <a:solidFill>
                  <a:schemeClr val="tx1"/>
                </a:solidFill>
                <a:latin typeface="TheSans UHH"/>
                <a:ea typeface="TheSans UHH"/>
                <a:cs typeface="TheSans UHH"/>
              </a:rPr>
              <a:t> und </a:t>
            </a:r>
            <a:r>
              <a:rPr sz="1100" b="0" i="0" u="none" dirty="0" err="1">
                <a:solidFill>
                  <a:schemeClr val="tx1"/>
                </a:solidFill>
                <a:latin typeface="TheSans UHH"/>
                <a:ea typeface="TheSans UHH"/>
                <a:cs typeface="TheSans UHH"/>
              </a:rPr>
              <a:t>identifiziert</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zentrale</a:t>
            </a:r>
            <a:r>
              <a:rPr sz="1100" b="0" i="0" u="none" dirty="0">
                <a:solidFill>
                  <a:schemeClr val="tx1"/>
                </a:solidFill>
                <a:latin typeface="TheSans UHH"/>
                <a:ea typeface="TheSans UHH"/>
                <a:cs typeface="TheSans UHH"/>
              </a:rPr>
              <a:t> Learnings </a:t>
            </a:r>
            <a:r>
              <a:rPr sz="1100" b="0" i="0" u="none" dirty="0" err="1">
                <a:solidFill>
                  <a:schemeClr val="tx1"/>
                </a:solidFill>
                <a:latin typeface="TheSans UHH"/>
                <a:ea typeface="TheSans UHH"/>
                <a:cs typeface="TheSans UHH"/>
              </a:rPr>
              <a:t>aus</a:t>
            </a:r>
            <a:r>
              <a:rPr sz="1100" b="0" i="0" u="none" dirty="0">
                <a:solidFill>
                  <a:schemeClr val="tx1"/>
                </a:solidFill>
                <a:latin typeface="TheSans UHH"/>
                <a:ea typeface="TheSans UHH"/>
                <a:cs typeface="TheSans UHH"/>
              </a:rPr>
              <a:t> den </a:t>
            </a:r>
            <a:r>
              <a:rPr sz="1100" b="0" i="0" u="none" dirty="0" err="1">
                <a:solidFill>
                  <a:schemeClr val="tx1"/>
                </a:solidFill>
                <a:latin typeface="TheSans UHH"/>
                <a:ea typeface="TheSans UHH"/>
                <a:cs typeface="TheSans UHH"/>
              </a:rPr>
              <a:t>Projekten</a:t>
            </a:r>
            <a:r>
              <a:rPr sz="1100" b="0" i="0" u="none" dirty="0">
                <a:solidFill>
                  <a:schemeClr val="tx1"/>
                </a:solidFill>
                <a:latin typeface="TheSans UHH"/>
                <a:ea typeface="TheSans UHH"/>
                <a:cs typeface="TheSans UHH"/>
              </a:rPr>
              <a:t>, die für </a:t>
            </a:r>
            <a:r>
              <a:rPr sz="1100" b="0" i="0" u="none" dirty="0" err="1">
                <a:solidFill>
                  <a:schemeClr val="tx1"/>
                </a:solidFill>
                <a:latin typeface="TheSans UHH"/>
                <a:ea typeface="TheSans UHH"/>
                <a:cs typeface="TheSans UHH"/>
              </a:rPr>
              <a:t>zukünftige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Förderlinien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wertvolle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Erkenntnisse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bieten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können</a:t>
            </a:r>
            <a:r>
              <a:rPr sz="1100" b="0" i="0" u="none" dirty="0">
                <a:solidFill>
                  <a:schemeClr val="tx1"/>
                </a:solidFill>
                <a:latin typeface="TheSans UHH"/>
                <a:ea typeface="TheSans UHH"/>
                <a:cs typeface="TheSans UHH"/>
              </a:rPr>
              <a:t>. Zu </a:t>
            </a:r>
            <a:r>
              <a:rPr sz="1100" b="0" i="0" u="none" dirty="0" err="1">
                <a:solidFill>
                  <a:schemeClr val="tx1"/>
                </a:solidFill>
                <a:latin typeface="TheSans UHH"/>
                <a:ea typeface="TheSans UHH"/>
                <a:cs typeface="TheSans UHH"/>
              </a:rPr>
              <a:t>diesem</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Zweck</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wurden</a:t>
            </a:r>
            <a:r>
              <a:rPr sz="1100" b="0" i="0" u="none" dirty="0">
                <a:solidFill>
                  <a:schemeClr val="tx1"/>
                </a:solidFill>
                <a:latin typeface="TheSans UHH"/>
                <a:ea typeface="TheSans UHH"/>
                <a:cs typeface="TheSans UHH"/>
              </a:rPr>
              <a:t> elf </a:t>
            </a:r>
            <a:r>
              <a:rPr sz="1100" b="0" i="0" u="none" dirty="0" err="1">
                <a:solidFill>
                  <a:schemeClr val="tx1"/>
                </a:solidFill>
                <a:latin typeface="TheSans UHH"/>
                <a:ea typeface="TheSans UHH"/>
                <a:cs typeface="TheSans UHH"/>
              </a:rPr>
              <a:t>Projekte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tiefergehender</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analysiert</a:t>
            </a:r>
            <a:r>
              <a:rPr sz="1100" b="0" i="0" u="none" dirty="0">
                <a:solidFill>
                  <a:schemeClr val="tx1"/>
                </a:solidFill>
                <a:latin typeface="TheSans UHH"/>
                <a:ea typeface="TheSans UHH"/>
                <a:cs typeface="TheSans UHH"/>
              </a:rPr>
              <a:t>, um </a:t>
            </a:r>
            <a:r>
              <a:rPr sz="1100" b="0" i="0" u="none" dirty="0" err="1">
                <a:solidFill>
                  <a:schemeClr val="tx1"/>
                </a:solidFill>
                <a:latin typeface="TheSans UHH"/>
                <a:ea typeface="TheSans UHH"/>
                <a:cs typeface="TheSans UHH"/>
              </a:rPr>
              <a:t>aus</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deren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Konzepten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Vorgehensweisen</a:t>
            </a:r>
            <a:r>
              <a:rPr sz="1100" b="0" i="0" u="none" dirty="0">
                <a:solidFill>
                  <a:schemeClr val="tx1"/>
                </a:solidFill>
                <a:latin typeface="TheSans UHH"/>
                <a:ea typeface="TheSans UHH"/>
                <a:cs typeface="TheSans UHH"/>
              </a:rPr>
              <a:t> und </a:t>
            </a:r>
            <a:r>
              <a:rPr sz="1100" b="0" i="0" u="none" dirty="0" err="1">
                <a:solidFill>
                  <a:schemeClr val="tx1"/>
                </a:solidFill>
                <a:latin typeface="TheSans UHH"/>
                <a:ea typeface="TheSans UHH"/>
                <a:cs typeface="TheSans UHH"/>
              </a:rPr>
              <a:t>Erfahrungen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Erkenntnisse</a:t>
            </a:r>
            <a:r>
              <a:rPr sz="1100" b="0" i="0" u="none" dirty="0">
                <a:solidFill>
                  <a:schemeClr val="tx1"/>
                </a:solidFill>
                <a:latin typeface="TheSans UHH"/>
                <a:ea typeface="TheSans UHH"/>
                <a:cs typeface="TheSans UHH"/>
              </a:rPr>
              <a:t> zu </a:t>
            </a:r>
            <a:r>
              <a:rPr sz="1100" b="0" i="0" u="none" dirty="0" err="1">
                <a:solidFill>
                  <a:schemeClr val="tx1"/>
                </a:solidFill>
                <a:latin typeface="TheSans UHH"/>
                <a:ea typeface="TheSans UHH"/>
                <a:cs typeface="TheSans UHH"/>
              </a:rPr>
              <a:t>Gelingensfaktoren</a:t>
            </a:r>
            <a:r>
              <a:rPr sz="1100" b="0" i="0" u="none" dirty="0">
                <a:solidFill>
                  <a:schemeClr val="tx1"/>
                </a:solidFill>
                <a:latin typeface="TheSans UHH"/>
                <a:ea typeface="TheSans UHH"/>
                <a:cs typeface="TheSans UHH"/>
              </a:rPr>
              <a:t> und </a:t>
            </a:r>
            <a:r>
              <a:rPr sz="1100" b="0" i="0" u="none" dirty="0" err="1">
                <a:solidFill>
                  <a:schemeClr val="tx1"/>
                </a:solidFill>
                <a:latin typeface="TheSans UHH"/>
                <a:ea typeface="TheSans UHH"/>
                <a:cs typeface="TheSans UHH"/>
              </a:rPr>
              <a:t>Hemmnissen</a:t>
            </a:r>
            <a:r>
              <a:rPr sz="1100" b="0" i="0" u="none" dirty="0">
                <a:solidFill>
                  <a:schemeClr val="tx1"/>
                </a:solidFill>
                <a:latin typeface="TheSans UHH"/>
                <a:ea typeface="TheSans UHH"/>
                <a:cs typeface="TheSans UHH"/>
              </a:rPr>
              <a:t> in der </a:t>
            </a:r>
            <a:r>
              <a:rPr sz="1100" b="0" i="0" u="none" dirty="0" err="1">
                <a:solidFill>
                  <a:schemeClr val="tx1"/>
                </a:solidFill>
                <a:latin typeface="TheSans UHH"/>
                <a:ea typeface="TheSans UHH"/>
                <a:cs typeface="TheSans UHH"/>
              </a:rPr>
              <a:t>Zielerreichung</a:t>
            </a:r>
            <a:r>
              <a:rPr sz="1100" b="0" i="0" u="none" dirty="0">
                <a:solidFill>
                  <a:schemeClr val="tx1"/>
                </a:solidFill>
                <a:latin typeface="TheSans UHH"/>
                <a:ea typeface="TheSans UHH"/>
                <a:cs typeface="TheSans UHH"/>
              </a:rPr>
              <a:t> zu </a:t>
            </a:r>
            <a:r>
              <a:rPr sz="1100" b="0" i="0" u="none" dirty="0" err="1">
                <a:solidFill>
                  <a:schemeClr val="tx1"/>
                </a:solidFill>
                <a:latin typeface="TheSans UHH"/>
                <a:ea typeface="TheSans UHH"/>
                <a:cs typeface="TheSans UHH"/>
              </a:rPr>
              <a:t>gewinnen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Zusätzlich</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wurde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ein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besonderes</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Augenmerk</a:t>
            </a:r>
            <a:r>
              <a:rPr sz="1100" b="0" i="0" u="none" dirty="0">
                <a:solidFill>
                  <a:schemeClr val="tx1"/>
                </a:solidFill>
                <a:latin typeface="TheSans UHH"/>
                <a:ea typeface="TheSans UHH"/>
                <a:cs typeface="TheSans UHH"/>
              </a:rPr>
              <a:t> auf die </a:t>
            </a:r>
            <a:r>
              <a:rPr sz="1100" b="0" i="0" u="none" dirty="0" err="1">
                <a:solidFill>
                  <a:schemeClr val="tx1"/>
                </a:solidFill>
                <a:latin typeface="TheSans UHH"/>
                <a:ea typeface="TheSans UHH"/>
                <a:cs typeface="TheSans UHH"/>
              </a:rPr>
              <a:t>Erfahrungen</a:t>
            </a:r>
            <a:r>
              <a:rPr sz="1100" b="0" i="0" u="none" dirty="0">
                <a:solidFill>
                  <a:schemeClr val="tx1"/>
                </a:solidFill>
                <a:latin typeface="TheSans UHH"/>
                <a:ea typeface="TheSans UHH"/>
                <a:cs typeface="TheSans UHH"/>
              </a:rPr>
              <a:t> der </a:t>
            </a:r>
            <a:r>
              <a:rPr sz="1100" b="0" i="0" u="none" dirty="0" err="1">
                <a:solidFill>
                  <a:schemeClr val="tx1"/>
                </a:solidFill>
                <a:latin typeface="TheSans UHH"/>
                <a:ea typeface="TheSans UHH"/>
                <a:cs typeface="TheSans UHH"/>
              </a:rPr>
              <a:t>Teilnehmenden</a:t>
            </a:r>
            <a:r>
              <a:rPr sz="1100" b="0" i="0" u="none" dirty="0">
                <a:solidFill>
                  <a:schemeClr val="tx1"/>
                </a:solidFill>
                <a:latin typeface="TheSans UHH"/>
                <a:ea typeface="TheSans UHH"/>
                <a:cs typeface="TheSans UHH"/>
              </a:rPr>
              <a:t> an den Workshops und </a:t>
            </a:r>
            <a:r>
              <a:rPr sz="1100" b="0" i="0" u="none" dirty="0" err="1">
                <a:solidFill>
                  <a:schemeClr val="tx1"/>
                </a:solidFill>
                <a:latin typeface="TheSans UHH"/>
                <a:ea typeface="TheSans UHH"/>
                <a:cs typeface="TheSans UHH"/>
              </a:rPr>
              <a:t>Angeboten</a:t>
            </a:r>
            <a:r>
              <a:rPr sz="1100" b="0" i="0" u="none" dirty="0">
                <a:solidFill>
                  <a:schemeClr val="tx1"/>
                </a:solidFill>
                <a:latin typeface="TheSans UHH"/>
                <a:ea typeface="TheSans UHH"/>
                <a:cs typeface="TheSans UHH"/>
              </a:rPr>
              <a:t> der </a:t>
            </a:r>
            <a:r>
              <a:rPr sz="1100" b="0" i="0" u="none" dirty="0" err="1">
                <a:solidFill>
                  <a:schemeClr val="tx1"/>
                </a:solidFill>
                <a:latin typeface="TheSans UHH"/>
                <a:ea typeface="TheSans UHH"/>
                <a:cs typeface="TheSans UHH"/>
              </a:rPr>
              <a:t>Projekte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gelegt</a:t>
            </a:r>
            <a:r>
              <a:rPr sz="1100" b="0" i="0" u="none" dirty="0">
                <a:solidFill>
                  <a:schemeClr val="tx1"/>
                </a:solidFill>
                <a:latin typeface="TheSans UHH"/>
                <a:ea typeface="TheSans UHH"/>
                <a:cs typeface="TheSans UHH"/>
              </a:rPr>
              <a:t>, um </a:t>
            </a:r>
            <a:r>
              <a:rPr sz="1100" b="0" i="0" u="none" dirty="0" err="1">
                <a:solidFill>
                  <a:schemeClr val="tx1"/>
                </a:solidFill>
                <a:latin typeface="TheSans UHH"/>
                <a:ea typeface="TheSans UHH"/>
                <a:cs typeface="TheSans UHH"/>
              </a:rPr>
              <a:t>deren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Wirksamkeit</a:t>
            </a:r>
            <a:r>
              <a:rPr sz="1100" b="0" i="0" u="none" dirty="0">
                <a:solidFill>
                  <a:schemeClr val="tx1"/>
                </a:solidFill>
                <a:latin typeface="TheSans UHH"/>
                <a:ea typeface="TheSans UHH"/>
                <a:cs typeface="TheSans UHH"/>
              </a:rPr>
              <a:t> zu </a:t>
            </a:r>
            <a:r>
              <a:rPr sz="1100" b="0" i="0" u="none" dirty="0" err="1">
                <a:solidFill>
                  <a:schemeClr val="tx1"/>
                </a:solidFill>
                <a:latin typeface="TheSans UHH"/>
                <a:ea typeface="TheSans UHH"/>
                <a:cs typeface="TheSans UHH"/>
              </a:rPr>
              <a:t>bewerten</a:t>
            </a:r>
            <a:r>
              <a:rPr sz="1100" b="0" i="0" u="none" dirty="0">
                <a:solidFill>
                  <a:schemeClr val="tx1"/>
                </a:solidFill>
                <a:latin typeface="TheSans UHH"/>
                <a:ea typeface="TheSans UHH"/>
                <a:cs typeface="TheSans UHH"/>
              </a:rPr>
              <a:t>. Die Evaluation </a:t>
            </a:r>
            <a:r>
              <a:rPr sz="1100" b="0" i="0" u="none" dirty="0" err="1">
                <a:solidFill>
                  <a:schemeClr val="tx1"/>
                </a:solidFill>
                <a:latin typeface="TheSans UHH"/>
                <a:ea typeface="TheSans UHH"/>
                <a:cs typeface="TheSans UHH"/>
              </a:rPr>
              <a:t>stützt</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sich</a:t>
            </a:r>
            <a:r>
              <a:rPr sz="1100" b="0" i="0" u="none" dirty="0">
                <a:solidFill>
                  <a:schemeClr val="tx1"/>
                </a:solidFill>
                <a:latin typeface="TheSans UHH"/>
                <a:ea typeface="TheSans UHH"/>
                <a:cs typeface="TheSans UHH"/>
              </a:rPr>
              <a:t> auf dieses </a:t>
            </a:r>
            <a:r>
              <a:rPr sz="1100" b="0" i="0" u="none" dirty="0" err="1">
                <a:solidFill>
                  <a:schemeClr val="tx1"/>
                </a:solidFill>
                <a:latin typeface="TheSans UHH"/>
                <a:ea typeface="TheSans UHH"/>
                <a:cs typeface="TheSans UHH"/>
              </a:rPr>
              <a:t>zweifache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methodische</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Vorgehen</a:t>
            </a:r>
            <a:r>
              <a:rPr sz="1100" b="0" i="0" u="none" dirty="0">
                <a:solidFill>
                  <a:schemeClr val="tx1"/>
                </a:solidFill>
                <a:latin typeface="TheSans UHH"/>
                <a:ea typeface="TheSans UHH"/>
                <a:cs typeface="TheSans UHH"/>
              </a:rPr>
              <a:t> – qualitative </a:t>
            </a:r>
            <a:r>
              <a:rPr sz="1100" b="0" i="0" u="none" dirty="0" err="1">
                <a:solidFill>
                  <a:schemeClr val="tx1"/>
                </a:solidFill>
                <a:latin typeface="TheSans UHH"/>
                <a:ea typeface="TheSans UHH"/>
                <a:cs typeface="TheSans UHH"/>
              </a:rPr>
              <a:t>Projektauswertungen</a:t>
            </a:r>
            <a:r>
              <a:rPr sz="1100" b="0" i="0" u="none" dirty="0">
                <a:solidFill>
                  <a:schemeClr val="tx1"/>
                </a:solidFill>
                <a:latin typeface="TheSans UHH"/>
                <a:ea typeface="TheSans UHH"/>
                <a:cs typeface="TheSans UHH"/>
              </a:rPr>
              <a:t> und quantitative </a:t>
            </a:r>
            <a:r>
              <a:rPr sz="1100" b="0" i="0" u="none" dirty="0" err="1">
                <a:solidFill>
                  <a:schemeClr val="tx1"/>
                </a:solidFill>
                <a:latin typeface="TheSans UHH"/>
                <a:ea typeface="TheSans UHH"/>
                <a:cs typeface="TheSans UHH"/>
              </a:rPr>
              <a:t>Teilnehmerbefragungen</a:t>
            </a:r>
            <a:r>
              <a:rPr sz="1100" b="0" i="0" u="none" dirty="0">
                <a:solidFill>
                  <a:schemeClr val="tx1"/>
                </a:solidFill>
                <a:latin typeface="TheSans UHH"/>
                <a:ea typeface="TheSans UHH"/>
                <a:cs typeface="TheSans UHH"/>
              </a:rPr>
              <a:t> – und </a:t>
            </a:r>
            <a:r>
              <a:rPr sz="1100" b="0" i="0" u="none" dirty="0" err="1">
                <a:solidFill>
                  <a:schemeClr val="tx1"/>
                </a:solidFill>
                <a:latin typeface="TheSans UHH"/>
                <a:ea typeface="TheSans UHH"/>
                <a:cs typeface="TheSans UHH"/>
              </a:rPr>
              <a:t>leitet</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sechs</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Thesen</a:t>
            </a:r>
            <a:r>
              <a:rPr sz="1100" b="0" i="0" u="none" dirty="0">
                <a:solidFill>
                  <a:schemeClr val="tx1"/>
                </a:solidFill>
                <a:latin typeface="TheSans UHH"/>
                <a:ea typeface="TheSans UHH"/>
                <a:cs typeface="TheSans UHH"/>
              </a:rPr>
              <a:t> für die </a:t>
            </a:r>
            <a:r>
              <a:rPr sz="1100" b="0" i="0" u="none" dirty="0" err="1">
                <a:solidFill>
                  <a:schemeClr val="tx1"/>
                </a:solidFill>
                <a:latin typeface="TheSans UHH"/>
                <a:ea typeface="TheSans UHH"/>
                <a:cs typeface="TheSans UHH"/>
              </a:rPr>
              <a:t>Gestaltung</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zukünftiger</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Förderlinien</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mit</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ähnlicher</a:t>
            </a:r>
            <a:r>
              <a:rPr sz="1100" b="0" i="0" u="none" dirty="0">
                <a:solidFill>
                  <a:schemeClr val="tx1"/>
                </a:solidFill>
                <a:latin typeface="TheSans UHH"/>
                <a:ea typeface="TheSans UHH"/>
                <a:cs typeface="TheSans UHH"/>
              </a:rPr>
              <a:t> </a:t>
            </a:r>
            <a:r>
              <a:rPr sz="1100" b="0" i="0" u="none" dirty="0" err="1">
                <a:solidFill>
                  <a:schemeClr val="tx1"/>
                </a:solidFill>
                <a:latin typeface="TheSans UHH"/>
                <a:ea typeface="TheSans UHH"/>
                <a:cs typeface="TheSans UHH"/>
              </a:rPr>
              <a:t>Zielsetzung</a:t>
            </a:r>
            <a:r>
              <a:rPr sz="1100" b="0" i="0" u="none" dirty="0">
                <a:solidFill>
                  <a:schemeClr val="tx1"/>
                </a:solidFill>
                <a:ea typeface="TheSans UHH"/>
              </a:rPr>
              <a:t> ab“  (Abstract)</a:t>
            </a:r>
            <a:endParaRPr sz="1100" dirty="0">
              <a:solidFill>
                <a:schemeClr val="tx1"/>
              </a:solidFill>
            </a:endParaRPr>
          </a:p>
        </p:txBody>
      </p:sp>
      <p:sp>
        <p:nvSpPr>
          <p:cNvPr id="817120905" name="Datumsplatzhalter 1"/>
          <p:cNvSpPr>
            <a:spLocks noGrp="1"/>
          </p:cNvSpPr>
          <p:nvPr>
            <p:ph type="dt" sz="half" idx="17"/>
          </p:nvPr>
        </p:nvSpPr>
        <p:spPr bwMode="auto"/>
        <p:txBody>
          <a:bodyPr/>
          <a:lstStyle/>
          <a:p>
            <a:pPr>
              <a:defRPr/>
            </a:pPr>
            <a:fld id="{656AE774-CD8E-727F-F9E0-085764217359}" type="datetime1">
              <a:rPr lang="de-DE"/>
              <a:t>03.07.2025</a:t>
            </a:fld>
            <a:endParaRPr lang="de-DE"/>
          </a:p>
        </p:txBody>
      </p:sp>
      <p:sp>
        <p:nvSpPr>
          <p:cNvPr id="87561282"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808436649" name="Foliennummernplatzhalter 4"/>
          <p:cNvSpPr>
            <a:spLocks noGrp="1"/>
          </p:cNvSpPr>
          <p:nvPr>
            <p:ph type="sldNum" sz="quarter" idx="19"/>
          </p:nvPr>
        </p:nvSpPr>
        <p:spPr bwMode="auto">
          <a:xfrm>
            <a:off x="6613200" y="4767261"/>
            <a:ext cx="2133599" cy="273843"/>
          </a:xfrm>
        </p:spPr>
        <p:txBody>
          <a:bodyPr/>
          <a:lstStyle/>
          <a:p>
            <a:pPr>
              <a:defRPr/>
            </a:pPr>
            <a:fld id="{E4745CE8-87F9-F83C-D0E8-6EB889B68735}" type="slidenum">
              <a:rPr lang="de-DE"/>
              <a:t>110</a:t>
            </a:fld>
            <a:endParaRPr 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15600777"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t>Schwieriger Feldzugang</a:t>
            </a:r>
          </a:p>
        </p:txBody>
      </p:sp>
      <p:sp>
        <p:nvSpPr>
          <p:cNvPr id="54109003" name="Textplatzhalter 9"/>
          <p:cNvSpPr>
            <a:spLocks noGrp="1"/>
          </p:cNvSpPr>
          <p:nvPr>
            <p:ph type="body" sz="quarter" idx="14"/>
          </p:nvPr>
        </p:nvSpPr>
        <p:spPr bwMode="auto">
          <a:xfrm>
            <a:off x="214768" y="1779661"/>
            <a:ext cx="8533694" cy="2880319"/>
          </a:xfrm>
          <a:prstGeom prst="rect">
            <a:avLst/>
          </a:prstGeom>
        </p:spPr>
        <p:txBody>
          <a:bodyPr>
            <a:norm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a:defRPr/>
            </a:pPr>
            <a:r>
              <a:rPr lang="de-DE" sz="2000" b="0" i="0" u="none" strike="noStrike" cap="none" spc="0" dirty="0">
                <a:solidFill>
                  <a:schemeClr val="tx1"/>
                </a:solidFill>
                <a:latin typeface="TheSans UHH"/>
                <a:ea typeface="TheSans UHH"/>
                <a:cs typeface="TheSans UHH"/>
              </a:rPr>
              <a:t>„Teilweise verweigerten einzelne Projekte die</a:t>
            </a:r>
            <a:endParaRPr lang="de-DE" sz="2000" b="0" i="0" u="none" strike="noStrike" cap="none" spc="0" dirty="0">
              <a:solidFill>
                <a:schemeClr val="tx1"/>
              </a:solidFill>
              <a:latin typeface="TheSans UHH"/>
              <a:cs typeface="TheSans UHH"/>
            </a:endParaRPr>
          </a:p>
          <a:p>
            <a:pPr>
              <a:defRPr/>
            </a:pPr>
            <a:r>
              <a:rPr lang="de-DE" sz="2000" b="0" i="0" u="none" strike="noStrike" cap="none" spc="0" dirty="0">
                <a:solidFill>
                  <a:schemeClr val="tx1"/>
                </a:solidFill>
                <a:latin typeface="TheSans UHH"/>
                <a:ea typeface="TheSans UHH"/>
                <a:cs typeface="TheSans UHH"/>
              </a:rPr>
              <a:t>weitere Vermittlung von Interviewkontakten oder die Weiterleitung des Fragebogens ganz“</a:t>
            </a:r>
            <a:r>
              <a:rPr dirty="0"/>
              <a:t> (Schroeder et</a:t>
            </a:r>
            <a:r>
              <a:rPr lang="de-DE" dirty="0"/>
              <a:t> </a:t>
            </a:r>
            <a:r>
              <a:rPr dirty="0"/>
              <a:t>al., 2024, S. 67).</a:t>
            </a:r>
          </a:p>
        </p:txBody>
      </p:sp>
      <p:sp>
        <p:nvSpPr>
          <p:cNvPr id="1203641032"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1537911274" name="Foliennummernplatzhalter 3"/>
          <p:cNvSpPr>
            <a:spLocks noGrp="1"/>
          </p:cNvSpPr>
          <p:nvPr>
            <p:ph type="sldNum" sz="quarter" idx="17"/>
          </p:nvPr>
        </p:nvSpPr>
        <p:spPr bwMode="auto"/>
        <p:txBody>
          <a:bodyPr/>
          <a:lstStyle/>
          <a:p>
            <a:pPr>
              <a:defRPr/>
            </a:pPr>
            <a:fld id="{6F5E9DD9-5EE1-290F-EB81-50522DEE69DC}" type="slidenum">
              <a:rPr lang="de-DE"/>
              <a:t>111</a:t>
            </a:fld>
            <a:endParaRPr lang="de-DE"/>
          </a:p>
        </p:txBody>
      </p:sp>
    </p:spTree>
    <p:extLst>
      <p:ext uri="{BB962C8B-B14F-4D97-AF65-F5344CB8AC3E}">
        <p14:creationId xmlns:p14="http://schemas.microsoft.com/office/powerpoint/2010/main" val="28509071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45872566" name="Datumsplatzhalter 1"/>
          <p:cNvSpPr>
            <a:spLocks noGrp="1"/>
          </p:cNvSpPr>
          <p:nvPr>
            <p:ph type="dt" sz="half" idx="15"/>
          </p:nvPr>
        </p:nvSpPr>
        <p:spPr bwMode="auto"/>
        <p:txBody>
          <a:bodyPr/>
          <a:lstStyle/>
          <a:p>
            <a:pPr>
              <a:defRPr/>
            </a:pPr>
            <a:endParaRPr lang="de-DE"/>
          </a:p>
        </p:txBody>
      </p:sp>
      <p:sp>
        <p:nvSpPr>
          <p:cNvPr id="185318098"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1468767692" name="Foliennummernplatzhalter 3"/>
          <p:cNvSpPr>
            <a:spLocks noGrp="1"/>
          </p:cNvSpPr>
          <p:nvPr>
            <p:ph type="sldNum" sz="quarter" idx="17"/>
          </p:nvPr>
        </p:nvSpPr>
        <p:spPr bwMode="auto"/>
        <p:txBody>
          <a:bodyPr/>
          <a:lstStyle/>
          <a:p>
            <a:pPr>
              <a:defRPr/>
            </a:pPr>
            <a:fld id="{5D8D2A44-7916-9F76-46D4-0767246408E8}" type="slidenum">
              <a:rPr lang="de-DE"/>
              <a:t>112</a:t>
            </a:fld>
            <a:endParaRPr lang="de-DE"/>
          </a:p>
        </p:txBody>
      </p:sp>
      <p:pic>
        <p:nvPicPr>
          <p:cNvPr id="3" name="Grafik 2" descr="Ein Bild, das Text, Screenshot, Schrift, Zahl enthält.&#10;&#10;KI-generierte Inhalte können fehlerhaft sein.">
            <a:extLst>
              <a:ext uri="{FF2B5EF4-FFF2-40B4-BE49-F238E27FC236}">
                <a16:creationId xmlns:a16="http://schemas.microsoft.com/office/drawing/2014/main" id="{2FCB8D39-D15F-DF37-5DA3-256846FC6117}"/>
              </a:ext>
            </a:extLst>
          </p:cNvPr>
          <p:cNvPicPr>
            <a:picLocks noChangeAspect="1"/>
          </p:cNvPicPr>
          <p:nvPr/>
        </p:nvPicPr>
        <p:blipFill>
          <a:blip r:embed="rId3"/>
          <a:stretch>
            <a:fillRect/>
          </a:stretch>
        </p:blipFill>
        <p:spPr>
          <a:xfrm>
            <a:off x="0" y="0"/>
            <a:ext cx="7431206" cy="5143500"/>
          </a:xfrm>
          <a:prstGeom prst="rect">
            <a:avLst/>
          </a:prstGeom>
        </p:spPr>
      </p:pic>
      <p:sp>
        <p:nvSpPr>
          <p:cNvPr id="2141683237" name="Textfeld 2141683236"/>
          <p:cNvSpPr txBox="1"/>
          <p:nvPr/>
        </p:nvSpPr>
        <p:spPr bwMode="auto">
          <a:xfrm>
            <a:off x="6804248" y="3957636"/>
            <a:ext cx="2218621" cy="311496"/>
          </a:xfrm>
          <a:prstGeom prst="rect">
            <a:avLst/>
          </a:prstGeom>
          <a:noFill/>
        </p:spPr>
        <p:txBody>
          <a:bodyPr vertOverflow="overflow" horzOverflow="overflow" vert="horz" wrap="none" lIns="91440" tIns="45720" rIns="91440" bIns="45720" numCol="1" spcCol="0" rtlCol="0" fromWordArt="0" anchor="t" anchorCtr="0" forceAA="0" compatLnSpc="0">
            <a:spAutoFit/>
          </a:bodyPr>
          <a:lstStyle/>
          <a:p>
            <a:pPr>
              <a:defRPr/>
            </a:pPr>
            <a:r>
              <a:rPr sz="1400" dirty="0"/>
              <a:t>Schroeder et al., 2024, S. 61</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81241385"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dirty="0"/>
              <a:t>These 2</a:t>
            </a:r>
            <a:r>
              <a:rPr lang="de-DE" dirty="0"/>
              <a:t> – Zugänge in KMU besonders schwer</a:t>
            </a:r>
            <a:endParaRPr dirty="0"/>
          </a:p>
        </p:txBody>
      </p:sp>
      <p:sp>
        <p:nvSpPr>
          <p:cNvPr id="1924781009" name="Textplatzhalter 9"/>
          <p:cNvSpPr>
            <a:spLocks noGrp="1"/>
          </p:cNvSpPr>
          <p:nvPr>
            <p:ph type="body" sz="quarter" idx="14"/>
          </p:nvPr>
        </p:nvSpPr>
        <p:spPr bwMode="auto">
          <a:xfrm>
            <a:off x="214768" y="1779661"/>
            <a:ext cx="8533694" cy="2880319"/>
          </a:xfrm>
          <a:prstGeom prst="rect">
            <a:avLst/>
          </a:prstGeom>
        </p:spPr>
        <p:txBody>
          <a:bodyPr vertOverflow="overflow" horzOverflow="overflow" vert="horz" wrap="square" lIns="91440" tIns="45720" rIns="91440" bIns="45720" numCol="1" spcCol="0" rtlCol="0" fromWordArt="0" anchor="t" anchorCtr="0" forceAA="0" compatLnSpc="0">
            <a:normAutofit fontScale="70000" lnSpcReduction="20000"/>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a:defRPr/>
            </a:pPr>
            <a:r>
              <a:rPr lang="de-DE" sz="2000" b="0" i="0" u="none" strike="noStrike" cap="none" spc="0" dirty="0">
                <a:solidFill>
                  <a:schemeClr val="tx1"/>
                </a:solidFill>
                <a:latin typeface="TheSans UHH"/>
                <a:ea typeface="TheSans UHH"/>
                <a:cs typeface="TheSans UHH"/>
              </a:rPr>
              <a:t>Von zentraler Bedeutung sind Strukturen und Netzwerke (…) Die meisten Projekte sondieren ihre Kooperationsmöglichkeiten sorgfältig, weil für sie darin die einzige Chance besteht aktiv zu werden:</a:t>
            </a:r>
            <a:endParaRPr lang="de-DE" sz="2000" b="0" i="0" u="none" strike="noStrike" cap="none" spc="0" dirty="0">
              <a:solidFill>
                <a:schemeClr val="tx1"/>
              </a:solidFill>
              <a:latin typeface="TheSans UHH"/>
              <a:cs typeface="TheSans UHH"/>
            </a:endParaRPr>
          </a:p>
          <a:p>
            <a:pPr>
              <a:defRPr/>
            </a:pPr>
            <a:endParaRPr lang="de-DE" sz="2000" b="0" i="1" u="none" strike="noStrike" cap="none" spc="0" dirty="0">
              <a:solidFill>
                <a:schemeClr val="tx1"/>
              </a:solidFill>
              <a:latin typeface="TheSans UHH"/>
              <a:ea typeface="TheSans UHH"/>
              <a:cs typeface="TheSans UHH"/>
            </a:endParaRPr>
          </a:p>
          <a:p>
            <a:pPr>
              <a:defRPr/>
            </a:pPr>
            <a:r>
              <a:rPr lang="de-DE" sz="2000" b="0" i="1" u="none" strike="noStrike" cap="none" spc="0" dirty="0">
                <a:solidFill>
                  <a:schemeClr val="tx1"/>
                </a:solidFill>
                <a:latin typeface="TheSans UHH"/>
                <a:ea typeface="TheSans UHH"/>
                <a:cs typeface="TheSans UHH"/>
              </a:rPr>
              <a:t>„[…] was haben wir denn für Zugänge eben zu diesen Betrieben? Kennen wir dann schon Menschen? Gibt es Menschen, mit denen wir auch vielleicht schon mal gearbeitet haben? Das [Kooperationspartner], wir sitzen ja im Gewerkschaftshaus in [Ort]. Man kennt sich also ein bisschen im Haus. Und es war dann auch die Idee, okay, könnten wir uns auch mit diesen Menschen irgendwie zusammensetzen, schauen, ob da eine Zusammenarbeit möglich ist?“ </a:t>
            </a:r>
            <a:r>
              <a:rPr lang="de-DE" sz="2000" b="0" i="0" u="none" strike="noStrike" cap="none" spc="0" dirty="0">
                <a:solidFill>
                  <a:schemeClr val="tx1"/>
                </a:solidFill>
                <a:latin typeface="TheSans UHH"/>
                <a:ea typeface="TheSans UHH"/>
                <a:cs typeface="TheSans UHH"/>
              </a:rPr>
              <a:t>(Interview 8b) </a:t>
            </a:r>
          </a:p>
          <a:p>
            <a:pPr>
              <a:defRPr/>
            </a:pPr>
            <a:endParaRPr lang="de-DE" dirty="0">
              <a:ea typeface="TheSans UHH"/>
              <a:cs typeface="TheSans UHH"/>
            </a:endParaRPr>
          </a:p>
          <a:p>
            <a:pPr>
              <a:defRPr/>
            </a:pPr>
            <a:r>
              <a:rPr lang="de-DE" sz="2000" b="0" i="0" u="none" strike="noStrike" cap="none" spc="0" dirty="0">
                <a:solidFill>
                  <a:schemeClr val="tx1"/>
                </a:solidFill>
                <a:latin typeface="TheSans UHH"/>
                <a:ea typeface="TheSans UHH"/>
                <a:cs typeface="TheSans UHH"/>
              </a:rPr>
              <a:t>Ohne verlässliche Strukturen – etablierte Strukturen kooperativer betrieblicher Interessenvertretung, Gewerkschaften etc. – ist die Arbeit mit Betriebsangehörigen in Betrieben nahezu nicht möglich. Die Online-Umfrage unter Teilnehmenden hat deutlich gezeigt, dass allerdings im Betrieb stattfindende Angebote eine höhere Reichweite und tiefere Verankerung bedeuten</a:t>
            </a:r>
            <a:endParaRPr dirty="0"/>
          </a:p>
        </p:txBody>
      </p:sp>
      <p:sp>
        <p:nvSpPr>
          <p:cNvPr id="64558962"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2139485679" name="Foliennummernplatzhalter 3"/>
          <p:cNvSpPr>
            <a:spLocks noGrp="1"/>
          </p:cNvSpPr>
          <p:nvPr>
            <p:ph type="sldNum" sz="quarter" idx="17"/>
          </p:nvPr>
        </p:nvSpPr>
        <p:spPr bwMode="auto"/>
        <p:txBody>
          <a:bodyPr/>
          <a:lstStyle/>
          <a:p>
            <a:pPr>
              <a:defRPr/>
            </a:pPr>
            <a:fld id="{8B9D0321-6FC1-B737-64CE-5321AC36CA02}" type="slidenum">
              <a:rPr lang="de-DE"/>
              <a:t>113</a:t>
            </a:fld>
            <a:endParaRPr 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3789213"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sz="2000" b="0" dirty="0">
                <a:ea typeface="TheSans UHH"/>
              </a:rPr>
              <a:t>These 3: Betrieb und Berufsschule (..) in wechselseitiger Ignoranz geeint</a:t>
            </a:r>
            <a:br>
              <a:rPr lang="de-DE" sz="2000" b="0" dirty="0"/>
            </a:br>
            <a:endParaRPr sz="2000" dirty="0"/>
          </a:p>
        </p:txBody>
      </p:sp>
      <p:sp>
        <p:nvSpPr>
          <p:cNvPr id="2012561335" name="Textplatzhalter 9"/>
          <p:cNvSpPr>
            <a:spLocks noGrp="1"/>
          </p:cNvSpPr>
          <p:nvPr>
            <p:ph type="body" sz="quarter" idx="14"/>
          </p:nvPr>
        </p:nvSpPr>
        <p:spPr bwMode="auto">
          <a:xfrm>
            <a:off x="214768" y="1851671"/>
            <a:ext cx="8533694" cy="2880319"/>
          </a:xfrm>
          <a:prstGeom prst="rect">
            <a:avLst/>
          </a:prstGeom>
        </p:spPr>
        <p:txBody>
          <a:bodyPr vertOverflow="overflow" horzOverflow="overflow" vert="horz" wrap="square" lIns="91440" tIns="45720" rIns="91440" bIns="45720" numCol="1" spcCol="0" rtlCol="0" fromWordArt="0" anchor="t" anchorCtr="0" forceAA="0" compatLnSpc="0">
            <a:no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a:defRPr/>
            </a:pPr>
            <a:r>
              <a:rPr lang="de-DE" sz="1100" b="0" i="0" u="none" strike="noStrike" cap="none" spc="0" dirty="0">
                <a:solidFill>
                  <a:schemeClr val="tx1"/>
                </a:solidFill>
                <a:latin typeface="TheSans UHH"/>
                <a:ea typeface="TheSans UHH"/>
                <a:cs typeface="TheSans UHH"/>
              </a:rPr>
              <a:t>Einerseits wird (…)  von den nicht gewerkschaftsnahen Trägern hervorgehoben, dass Betriebe und (erwachsene) Beschäftigte für sie eine Herausforderung darstellen, weil ihnen Zugänge, Netzwerke und die Basis einer vertrauensvollen Zusammenarbeit fehlen. (…)</a:t>
            </a:r>
            <a:endParaRPr lang="de-DE" sz="1100" b="0" i="0" u="none" strike="noStrike" cap="none" spc="0" dirty="0">
              <a:solidFill>
                <a:schemeClr val="tx1"/>
              </a:solidFill>
              <a:latin typeface="TheSans UHH"/>
              <a:cs typeface="TheSans UHH"/>
            </a:endParaRPr>
          </a:p>
          <a:p>
            <a:pPr>
              <a:defRPr/>
            </a:pPr>
            <a:endParaRPr lang="de-DE" sz="1100" b="0" i="0" u="none" strike="noStrike" cap="none" spc="0" dirty="0">
              <a:solidFill>
                <a:schemeClr val="tx1"/>
              </a:solidFill>
              <a:latin typeface="TheSans UHH"/>
              <a:ea typeface="TheSans UHH"/>
              <a:cs typeface="TheSans UHH"/>
            </a:endParaRPr>
          </a:p>
          <a:p>
            <a:pPr>
              <a:defRPr/>
            </a:pPr>
            <a:r>
              <a:rPr lang="de-DE" sz="1100" b="0" i="1" u="none" strike="noStrike" cap="none" spc="0" dirty="0">
                <a:solidFill>
                  <a:schemeClr val="tx1"/>
                </a:solidFill>
                <a:latin typeface="TheSans UHH"/>
                <a:ea typeface="TheSans UHH"/>
                <a:cs typeface="TheSans UHH"/>
              </a:rPr>
              <a:t>„Aber ich weiß, dass da/ dass es einmal die Diskussion gab, von wie übertragen wir auch unsere Inhalte  in die Erwachsenenbildung, weil wir eben sehr stark fokussiert waren auf Jugendliche, junge Erwachsene und wir auch immer wieder, schon bevor wir das Modellprojekt hatten, auch mal Anfragen hatten zum/ aus betrieblichen Kontext, aus gewerkschaftlichen Kontexten“ (Interview 8a). </a:t>
            </a:r>
          </a:p>
          <a:p>
            <a:pPr>
              <a:defRPr/>
            </a:pPr>
            <a:endParaRPr lang="de-DE" sz="1100" dirty="0">
              <a:ea typeface="TheSans UHH"/>
              <a:cs typeface="TheSans UHH"/>
            </a:endParaRPr>
          </a:p>
          <a:p>
            <a:pPr>
              <a:defRPr/>
            </a:pPr>
            <a:r>
              <a:rPr lang="de-DE" sz="1100" b="0" i="0" u="none" strike="noStrike" cap="none" spc="0" dirty="0">
                <a:solidFill>
                  <a:schemeClr val="tx1"/>
                </a:solidFill>
                <a:latin typeface="TheSans UHH"/>
                <a:ea typeface="TheSans UHH"/>
                <a:cs typeface="TheSans UHH"/>
              </a:rPr>
              <a:t>Andererseits zeigen die gewerkschaftsnahen und darunter die besonders betriebsorientierten Projekte, dass Berufsschulen eher nur als strategische „zweite Schiene“ in das eigene</a:t>
            </a:r>
            <a:r>
              <a:rPr lang="de-DE" sz="1100" dirty="0">
                <a:cs typeface="TheSans UHH"/>
              </a:rPr>
              <a:t> </a:t>
            </a:r>
            <a:r>
              <a:rPr lang="de-DE" sz="1100" b="0" i="0" u="none" strike="noStrike" cap="none" spc="0" dirty="0">
                <a:solidFill>
                  <a:schemeClr val="tx1"/>
                </a:solidFill>
                <a:latin typeface="TheSans UHH"/>
                <a:ea typeface="TheSans UHH"/>
                <a:cs typeface="TheSans UHH"/>
              </a:rPr>
              <a:t>Projektvorhaben aufgenommen wurden, im Kern aber der Fokus auf der eigenen Kernkompetenz – der betrieblichen Arbeit – liegt: </a:t>
            </a:r>
          </a:p>
          <a:p>
            <a:pPr>
              <a:defRPr/>
            </a:pPr>
            <a:endParaRPr lang="de-DE" sz="1100" b="0" i="0" u="none" strike="noStrike" cap="none" spc="0" dirty="0">
              <a:solidFill>
                <a:schemeClr val="tx1"/>
              </a:solidFill>
              <a:latin typeface="TheSans UHH"/>
              <a:cs typeface="TheSans UHH"/>
            </a:endParaRPr>
          </a:p>
          <a:p>
            <a:pPr>
              <a:defRPr/>
            </a:pPr>
            <a:r>
              <a:rPr lang="de-DE" sz="1100" b="0" i="1" u="none" strike="noStrike" cap="none" spc="0" dirty="0">
                <a:solidFill>
                  <a:schemeClr val="tx1"/>
                </a:solidFill>
                <a:latin typeface="TheSans UHH"/>
                <a:ea typeface="TheSans UHH"/>
                <a:cs typeface="TheSans UHH"/>
              </a:rPr>
              <a:t>„[…] der Zugang zu Berufsschulen ist wirklich schwierig, weil die glaube ich, es gibt, das kann ich sozusagen aus der IG Metall-Berufsschule-Erfahrung sagen, es gibt einfach Vorbehalte gegenüber gewerkschaftlichen Inhalten an Berufsschulen (…)“</a:t>
            </a:r>
            <a:endParaRPr sz="1100" dirty="0"/>
          </a:p>
        </p:txBody>
      </p:sp>
      <p:sp>
        <p:nvSpPr>
          <p:cNvPr id="1385261014"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8219099" name="Titel 1"/>
          <p:cNvSpPr>
            <a:spLocks noGrp="1"/>
          </p:cNvSpPr>
          <p:nvPr>
            <p:ph type="title" hasCustomPrompt="1"/>
          </p:nvPr>
        </p:nvSpPr>
        <p:spPr bwMode="auto">
          <a:xfrm>
            <a:off x="214767" y="1203597"/>
            <a:ext cx="8533694" cy="503881"/>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rPr lang="de-DE" sz="2600" b="1" i="0" u="none" strike="noStrike" cap="none" spc="0" dirty="0">
                <a:solidFill>
                  <a:schemeClr val="tx1"/>
                </a:solidFill>
                <a:highlight>
                  <a:srgbClr val="00FF00"/>
                </a:highlight>
                <a:latin typeface="TheSans UHH"/>
                <a:cs typeface="TheSans UHH"/>
              </a:rPr>
              <a:t>Strategie </a:t>
            </a:r>
            <a:r>
              <a:rPr lang="de-DE" sz="2600" b="1" i="0" u="none" strike="noStrike" cap="none" spc="0" dirty="0">
                <a:solidFill>
                  <a:schemeClr val="tx1"/>
                </a:solidFill>
                <a:latin typeface="TheSans UHH"/>
                <a:cs typeface="TheSans UHH"/>
              </a:rPr>
              <a:t>Umbenennung politischer Bildung im Betrieb</a:t>
            </a:r>
          </a:p>
        </p:txBody>
      </p:sp>
      <p:sp>
        <p:nvSpPr>
          <p:cNvPr id="2069640014" name="Textplatzhalter 9"/>
          <p:cNvSpPr>
            <a:spLocks noGrp="1"/>
          </p:cNvSpPr>
          <p:nvPr>
            <p:ph type="body" sz="quarter" idx="14"/>
          </p:nvPr>
        </p:nvSpPr>
        <p:spPr bwMode="auto">
          <a:xfrm>
            <a:off x="214767" y="1995686"/>
            <a:ext cx="8533693" cy="2664293"/>
          </a:xfrm>
          <a:prstGeom prst="rect">
            <a:avLst/>
          </a:prstGeom>
        </p:spPr>
        <p:txBody>
          <a:bodyPr>
            <a:noAutofit/>
          </a:bodyPr>
          <a:lstStyle>
            <a:lvl1pPr marL="0" indent="0">
              <a:buNone/>
              <a:defRPr sz="2000">
                <a:latin typeface="TheSans UHH"/>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a:defRPr/>
            </a:pPr>
            <a:r>
              <a:rPr lang="de-DE" sz="1400" b="1" dirty="0">
                <a:ea typeface="TheSans UHH"/>
                <a:cs typeface="TheSans UHH"/>
              </a:rPr>
              <a:t>These 4: </a:t>
            </a:r>
            <a:r>
              <a:rPr lang="de-DE" sz="1400" b="1" dirty="0" err="1">
                <a:ea typeface="TheSans UHH"/>
                <a:cs typeface="TheSans UHH"/>
              </a:rPr>
              <a:t>Extremismustheoretisches</a:t>
            </a:r>
            <a:r>
              <a:rPr lang="de-DE" sz="1400" b="1" dirty="0">
                <a:ea typeface="TheSans UHH"/>
                <a:cs typeface="TheSans UHH"/>
              </a:rPr>
              <a:t> Wording für die Metadiskussion gut geeignet, aber schädlich für Zugänge in der Demokratiearbeit</a:t>
            </a:r>
            <a:endParaRPr lang="de-DE" sz="1400" b="0" i="1" u="none" dirty="0">
              <a:solidFill>
                <a:srgbClr val="000000"/>
              </a:solidFill>
              <a:latin typeface="TheSans UHH"/>
              <a:ea typeface="TheSans UHH"/>
              <a:cs typeface="TheSans UHH"/>
            </a:endParaRPr>
          </a:p>
          <a:p>
            <a:pPr>
              <a:defRPr/>
            </a:pPr>
            <a:endParaRPr lang="de-DE" sz="1400" b="0" i="1" u="none" dirty="0">
              <a:solidFill>
                <a:srgbClr val="000000"/>
              </a:solidFill>
              <a:latin typeface="TheSans UHH"/>
              <a:ea typeface="TheSans UHH"/>
              <a:cs typeface="TheSans UHH"/>
            </a:endParaRPr>
          </a:p>
          <a:p>
            <a:pPr>
              <a:defRPr/>
            </a:pPr>
            <a:r>
              <a:rPr sz="1400" b="0" i="1" u="none" dirty="0">
                <a:solidFill>
                  <a:srgbClr val="000000"/>
                </a:solidFill>
                <a:latin typeface="TheSans UHH"/>
                <a:ea typeface="TheSans UHH"/>
                <a:cs typeface="TheSans UHH"/>
              </a:rPr>
              <a:t>„Also das </a:t>
            </a:r>
            <a:r>
              <a:rPr sz="1400" b="0" i="1" u="none" dirty="0" err="1">
                <a:solidFill>
                  <a:srgbClr val="000000"/>
                </a:solidFill>
                <a:latin typeface="TheSans UHH"/>
                <a:ea typeface="TheSans UHH"/>
                <a:cs typeface="TheSans UHH"/>
              </a:rPr>
              <a:t>heißt</a:t>
            </a:r>
            <a:r>
              <a:rPr sz="1400" b="0" i="1" u="none" dirty="0">
                <a:solidFill>
                  <a:srgbClr val="000000"/>
                </a:solidFill>
                <a:latin typeface="TheSans UHH"/>
                <a:ea typeface="TheSans UHH"/>
                <a:cs typeface="TheSans UHH"/>
              </a:rPr>
              <a:t>, </a:t>
            </a:r>
            <a:r>
              <a:rPr lang="de-DE" sz="1400" b="0" i="1" u="none" dirty="0">
                <a:solidFill>
                  <a:srgbClr val="000000"/>
                </a:solidFill>
                <a:latin typeface="TheSans UHH"/>
                <a:ea typeface="TheSans UHH"/>
                <a:cs typeface="TheSans UHH"/>
              </a:rPr>
              <a:t>[nicht so, AG] </a:t>
            </a:r>
            <a:r>
              <a:rPr sz="1400" b="0" i="1" u="none" dirty="0" err="1">
                <a:solidFill>
                  <a:srgbClr val="000000"/>
                </a:solidFill>
                <a:latin typeface="TheSans UHH"/>
                <a:ea typeface="TheSans UHH"/>
                <a:cs typeface="TheSans UHH"/>
              </a:rPr>
              <a:t>wie</a:t>
            </a:r>
            <a:r>
              <a:rPr sz="1400" b="0" i="1" u="none" dirty="0">
                <a:solidFill>
                  <a:srgbClr val="000000"/>
                </a:solidFill>
                <a:latin typeface="TheSans UHH"/>
                <a:ea typeface="TheSans UHH"/>
                <a:cs typeface="TheSans UHH"/>
              </a:rPr>
              <a:t> der </a:t>
            </a:r>
            <a:r>
              <a:rPr sz="1400" b="0" i="1" u="none" dirty="0" err="1">
                <a:solidFill>
                  <a:srgbClr val="000000"/>
                </a:solidFill>
                <a:latin typeface="TheSans UHH"/>
                <a:ea typeface="TheSans UHH"/>
                <a:cs typeface="TheSans UHH"/>
              </a:rPr>
              <a:t>Fördermittelgeber</a:t>
            </a:r>
            <a:r>
              <a:rPr sz="1400" b="0" i="1" u="none" dirty="0">
                <a:solidFill>
                  <a:srgbClr val="000000"/>
                </a:solidFill>
                <a:latin typeface="TheSans UHH"/>
                <a:ea typeface="TheSans UHH"/>
                <a:cs typeface="TheSans UHH"/>
              </a:rPr>
              <a:t> das </a:t>
            </a:r>
            <a:r>
              <a:rPr sz="1400" b="0" i="1" u="none" dirty="0" err="1">
                <a:solidFill>
                  <a:srgbClr val="000000"/>
                </a:solidFill>
                <a:latin typeface="TheSans UHH"/>
                <a:ea typeface="TheSans UHH"/>
                <a:cs typeface="TheSans UHH"/>
              </a:rPr>
              <a:t>eigentlich</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möchte</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diese</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großen</a:t>
            </a:r>
            <a:r>
              <a:rPr sz="1400" b="0" i="1" u="none" dirty="0">
                <a:solidFill>
                  <a:srgbClr val="000000"/>
                </a:solidFill>
                <a:latin typeface="TheSans UHH"/>
                <a:ea typeface="TheSans UHH"/>
                <a:cs typeface="TheSans UHH"/>
              </a:rPr>
              <a:t> Buzzwords </a:t>
            </a:r>
            <a:r>
              <a:rPr sz="1400" b="0" i="1" u="none" dirty="0" err="1">
                <a:solidFill>
                  <a:srgbClr val="000000"/>
                </a:solidFill>
                <a:latin typeface="TheSans UHH"/>
                <a:ea typeface="TheSans UHH"/>
                <a:cs typeface="TheSans UHH"/>
              </a:rPr>
              <a:t>direkt</a:t>
            </a:r>
            <a:r>
              <a:rPr sz="1400" b="0" i="1" u="none" dirty="0">
                <a:solidFill>
                  <a:srgbClr val="000000"/>
                </a:solidFill>
                <a:latin typeface="TheSans UHH"/>
                <a:ea typeface="TheSans UHH"/>
                <a:cs typeface="TheSans UHH"/>
              </a:rPr>
              <a:t> an den </a:t>
            </a:r>
            <a:r>
              <a:rPr sz="1400" b="0" i="1" u="none" dirty="0" err="1">
                <a:solidFill>
                  <a:srgbClr val="000000"/>
                </a:solidFill>
                <a:latin typeface="TheSans UHH"/>
                <a:ea typeface="TheSans UHH"/>
                <a:cs typeface="TheSans UHH"/>
              </a:rPr>
              <a:t>Anfang</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stellen</a:t>
            </a:r>
            <a:r>
              <a:rPr sz="1400" b="0" i="1" u="none" dirty="0">
                <a:solidFill>
                  <a:srgbClr val="000000"/>
                </a:solidFill>
                <a:latin typeface="TheSans UHH"/>
                <a:ea typeface="TheSans UHH"/>
                <a:cs typeface="TheSans UHH"/>
              </a:rPr>
              <a:t>, von </a:t>
            </a:r>
            <a:r>
              <a:rPr sz="1400" b="0" i="1" u="none" dirty="0" err="1">
                <a:solidFill>
                  <a:srgbClr val="000000"/>
                </a:solidFill>
                <a:latin typeface="TheSans UHH"/>
                <a:ea typeface="TheSans UHH"/>
                <a:cs typeface="TheSans UHH"/>
              </a:rPr>
              <a:t>wegen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Wir</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arbeiten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heute</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zum</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Thema</a:t>
            </a:r>
            <a:r>
              <a:rPr sz="1400" b="0" i="1" u="none" dirty="0">
                <a:solidFill>
                  <a:srgbClr val="000000"/>
                </a:solidFill>
                <a:latin typeface="TheSans UHH"/>
                <a:ea typeface="TheSans UHH"/>
                <a:cs typeface="TheSans UHH"/>
              </a:rPr>
              <a:t> </a:t>
            </a:r>
            <a:r>
              <a:rPr sz="1400" b="1" i="1" u="none" dirty="0" err="1">
                <a:solidFill>
                  <a:srgbClr val="FF0000"/>
                </a:solidFill>
                <a:latin typeface="TheSans UHH"/>
                <a:ea typeface="TheSans UHH"/>
                <a:cs typeface="TheSans UHH"/>
              </a:rPr>
              <a:t>Rassismus</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oder</a:t>
            </a:r>
            <a:r>
              <a:rPr sz="1400" b="0" i="1" u="none" dirty="0">
                <a:solidFill>
                  <a:srgbClr val="000000"/>
                </a:solidFill>
                <a:latin typeface="TheSans UHH"/>
                <a:ea typeface="TheSans UHH"/>
                <a:cs typeface="TheSans UHH"/>
              </a:rPr>
              <a:t> </a:t>
            </a:r>
            <a:r>
              <a:rPr sz="1400" b="1" i="1" u="none" dirty="0" err="1">
                <a:solidFill>
                  <a:srgbClr val="FF0000"/>
                </a:solidFill>
                <a:latin typeface="TheSans UHH"/>
                <a:ea typeface="TheSans UHH"/>
                <a:cs typeface="TheSans UHH"/>
              </a:rPr>
              <a:t>Verschwörungsideologien</a:t>
            </a:r>
            <a:r>
              <a:rPr sz="1400" b="0" i="1" u="none" dirty="0">
                <a:solidFill>
                  <a:srgbClr val="000000"/>
                </a:solidFill>
                <a:latin typeface="TheSans UHH"/>
                <a:ea typeface="TheSans UHH"/>
                <a:cs typeface="TheSans UHH"/>
              </a:rPr>
              <a:t>. </a:t>
            </a:r>
            <a:r>
              <a:rPr lang="de-DE" sz="1400" b="0" i="1" u="none" dirty="0">
                <a:solidFill>
                  <a:srgbClr val="000000"/>
                </a:solidFill>
                <a:latin typeface="TheSans UHH"/>
                <a:ea typeface="TheSans UHH"/>
                <a:cs typeface="TheSans UHH"/>
              </a:rPr>
              <a:t>(…) </a:t>
            </a:r>
            <a:r>
              <a:rPr sz="1400" b="0" i="1" u="none" dirty="0">
                <a:solidFill>
                  <a:srgbClr val="FF0000"/>
                </a:solidFill>
                <a:latin typeface="TheSans UHH"/>
                <a:ea typeface="TheSans UHH"/>
                <a:cs typeface="TheSans UHH"/>
              </a:rPr>
              <a:t>Aber das </a:t>
            </a:r>
            <a:r>
              <a:rPr sz="1400" b="0" i="1" u="none" dirty="0" err="1">
                <a:solidFill>
                  <a:srgbClr val="FF0000"/>
                </a:solidFill>
                <a:latin typeface="TheSans UHH"/>
                <a:ea typeface="TheSans UHH"/>
                <a:cs typeface="TheSans UHH"/>
              </a:rPr>
              <a:t>funktioniert</a:t>
            </a:r>
            <a:r>
              <a:rPr sz="1400" b="0" i="1" u="none" dirty="0">
                <a:solidFill>
                  <a:srgbClr val="FF0000"/>
                </a:solidFill>
                <a:latin typeface="TheSans UHH"/>
                <a:ea typeface="TheSans UHH"/>
                <a:cs typeface="TheSans UHH"/>
              </a:rPr>
              <a:t> </a:t>
            </a:r>
            <a:r>
              <a:rPr sz="1400" b="0" i="1" u="none" dirty="0" err="1">
                <a:solidFill>
                  <a:srgbClr val="FF0000"/>
                </a:solidFill>
                <a:latin typeface="TheSans UHH"/>
                <a:ea typeface="TheSans UHH"/>
                <a:cs typeface="TheSans UHH"/>
              </a:rPr>
              <a:t>wirklich</a:t>
            </a:r>
            <a:r>
              <a:rPr sz="1400" b="0" i="1" u="none" dirty="0">
                <a:solidFill>
                  <a:srgbClr val="FF0000"/>
                </a:solidFill>
                <a:latin typeface="TheSans UHH"/>
                <a:ea typeface="TheSans UHH"/>
                <a:cs typeface="TheSans UHH"/>
              </a:rPr>
              <a:t> gar </a:t>
            </a:r>
            <a:r>
              <a:rPr sz="1400" b="0" i="1" u="none" dirty="0" err="1">
                <a:solidFill>
                  <a:srgbClr val="FF0000"/>
                </a:solidFill>
                <a:latin typeface="TheSans UHH"/>
                <a:ea typeface="TheSans UHH"/>
                <a:cs typeface="TheSans UHH"/>
              </a:rPr>
              <a:t>nicht</a:t>
            </a:r>
            <a:r>
              <a:rPr sz="1400" b="0" i="1" u="none" dirty="0">
                <a:solidFill>
                  <a:srgbClr val="000000"/>
                </a:solidFill>
                <a:latin typeface="TheSans UHH"/>
                <a:ea typeface="TheSans UHH"/>
                <a:cs typeface="TheSans UHH"/>
              </a:rPr>
              <a:t>. […] </a:t>
            </a:r>
            <a:endParaRPr lang="de-DE" sz="1400" b="0" i="1" u="none" dirty="0">
              <a:solidFill>
                <a:srgbClr val="000000"/>
              </a:solidFill>
              <a:latin typeface="TheSans UHH"/>
              <a:ea typeface="TheSans UHH"/>
              <a:cs typeface="TheSans UHH"/>
            </a:endParaRPr>
          </a:p>
          <a:p>
            <a:pPr>
              <a:defRPr/>
            </a:pPr>
            <a:endParaRPr lang="de-DE" sz="1400" i="1" dirty="0">
              <a:solidFill>
                <a:srgbClr val="000000"/>
              </a:solidFill>
              <a:ea typeface="TheSans UHH"/>
              <a:cs typeface="TheSans UHH"/>
            </a:endParaRPr>
          </a:p>
          <a:p>
            <a:pPr>
              <a:defRPr/>
            </a:pPr>
            <a:r>
              <a:rPr sz="1400" b="0" i="1" u="none" dirty="0" err="1">
                <a:solidFill>
                  <a:srgbClr val="000000"/>
                </a:solidFill>
                <a:latin typeface="TheSans UHH"/>
                <a:ea typeface="TheSans UHH"/>
                <a:cs typeface="TheSans UHH"/>
              </a:rPr>
              <a:t>Wir</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machen</a:t>
            </a:r>
            <a:r>
              <a:rPr sz="1400" b="0" i="1" u="none" dirty="0">
                <a:solidFill>
                  <a:srgbClr val="000000"/>
                </a:solidFill>
                <a:latin typeface="TheSans UHH"/>
                <a:ea typeface="TheSans UHH"/>
                <a:cs typeface="TheSans UHH"/>
              </a:rPr>
              <a:t> was </a:t>
            </a:r>
            <a:r>
              <a:rPr sz="1400" b="0" i="1" u="none" dirty="0" err="1">
                <a:solidFill>
                  <a:srgbClr val="000000"/>
                </a:solidFill>
                <a:latin typeface="TheSans UHH"/>
                <a:ea typeface="TheSans UHH"/>
                <a:cs typeface="TheSans UHH"/>
              </a:rPr>
              <a:t>zum</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Thema</a:t>
            </a:r>
            <a:r>
              <a:rPr sz="1400" b="0" i="1" u="none" dirty="0">
                <a:solidFill>
                  <a:srgbClr val="000000"/>
                </a:solidFill>
                <a:latin typeface="TheSans UHH"/>
                <a:ea typeface="TheSans UHH"/>
                <a:cs typeface="TheSans UHH"/>
              </a:rPr>
              <a:t> </a:t>
            </a:r>
            <a:r>
              <a:rPr sz="1400" b="1" i="1" u="none" dirty="0">
                <a:solidFill>
                  <a:srgbClr val="000000"/>
                </a:solidFill>
                <a:latin typeface="TheSans UHH"/>
                <a:ea typeface="TheSans UHH"/>
                <a:cs typeface="TheSans UHH"/>
              </a:rPr>
              <a:t>Teambuilding</a:t>
            </a:r>
            <a:r>
              <a:rPr sz="1400" b="0" i="1" u="none" dirty="0">
                <a:solidFill>
                  <a:srgbClr val="000000"/>
                </a:solidFill>
                <a:latin typeface="TheSans UHH"/>
                <a:ea typeface="TheSans UHH"/>
                <a:cs typeface="TheSans UHH"/>
              </a:rPr>
              <a:t>, um </a:t>
            </a:r>
            <a:r>
              <a:rPr sz="1400" b="0" i="1" u="none" dirty="0" err="1">
                <a:solidFill>
                  <a:srgbClr val="000000"/>
                </a:solidFill>
                <a:latin typeface="TheSans UHH"/>
                <a:ea typeface="TheSans UHH"/>
                <a:cs typeface="TheSans UHH"/>
              </a:rPr>
              <a:t>überhaupt</a:t>
            </a:r>
            <a:r>
              <a:rPr sz="1400" b="0" i="1" u="none" dirty="0">
                <a:solidFill>
                  <a:srgbClr val="000000"/>
                </a:solidFill>
                <a:latin typeface="TheSans UHH"/>
                <a:ea typeface="TheSans UHH"/>
                <a:cs typeface="TheSans UHH"/>
              </a:rPr>
              <a:t> in die </a:t>
            </a:r>
            <a:r>
              <a:rPr sz="1400" b="0" i="1" u="none" dirty="0" err="1">
                <a:solidFill>
                  <a:srgbClr val="000000"/>
                </a:solidFill>
                <a:latin typeface="TheSans UHH"/>
                <a:ea typeface="TheSans UHH"/>
                <a:cs typeface="TheSans UHH"/>
              </a:rPr>
              <a:t>Unternehmen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reinzukommen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Wir</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sprechen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erst</a:t>
            </a:r>
            <a:r>
              <a:rPr sz="1400" b="0" i="1" u="none" dirty="0">
                <a:solidFill>
                  <a:srgbClr val="000000"/>
                </a:solidFill>
                <a:latin typeface="TheSans UHH"/>
                <a:ea typeface="TheSans UHH"/>
                <a:cs typeface="TheSans UHH"/>
              </a:rPr>
              <a:t> mal </a:t>
            </a:r>
            <a:r>
              <a:rPr sz="1400" b="0" i="1" u="none" dirty="0" err="1">
                <a:solidFill>
                  <a:srgbClr val="000000"/>
                </a:solidFill>
                <a:latin typeface="TheSans UHH"/>
                <a:ea typeface="TheSans UHH"/>
                <a:cs typeface="TheSans UHH"/>
              </a:rPr>
              <a:t>ein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bisschen</a:t>
            </a:r>
            <a:r>
              <a:rPr sz="1400" b="0" i="1" u="none" dirty="0">
                <a:solidFill>
                  <a:srgbClr val="000000"/>
                </a:solidFill>
                <a:latin typeface="TheSans UHH"/>
                <a:ea typeface="TheSans UHH"/>
                <a:cs typeface="TheSans UHH"/>
              </a:rPr>
              <a:t>. Was </a:t>
            </a:r>
            <a:r>
              <a:rPr sz="1400" b="0" i="1" u="none" dirty="0" err="1">
                <a:solidFill>
                  <a:srgbClr val="000000"/>
                </a:solidFill>
                <a:latin typeface="TheSans UHH"/>
                <a:ea typeface="TheSans UHH"/>
                <a:cs typeface="TheSans UHH"/>
              </a:rPr>
              <a:t>beschäftigt</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euch</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denn</a:t>
            </a:r>
            <a:r>
              <a:rPr sz="1400" b="0" i="1" u="none" dirty="0">
                <a:solidFill>
                  <a:srgbClr val="000000"/>
                </a:solidFill>
                <a:latin typeface="TheSans UHH"/>
                <a:ea typeface="TheSans UHH"/>
                <a:cs typeface="TheSans UHH"/>
              </a:rPr>
              <a:t>? Wie </a:t>
            </a:r>
            <a:r>
              <a:rPr sz="1400" b="0" i="1" u="none" dirty="0" err="1">
                <a:solidFill>
                  <a:srgbClr val="000000"/>
                </a:solidFill>
                <a:latin typeface="TheSans UHH"/>
                <a:ea typeface="TheSans UHH"/>
                <a:cs typeface="TheSans UHH"/>
              </a:rPr>
              <a:t>ist</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denn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euer</a:t>
            </a:r>
            <a:r>
              <a:rPr sz="1400" b="0" i="1" u="none" dirty="0">
                <a:solidFill>
                  <a:srgbClr val="000000"/>
                </a:solidFill>
                <a:latin typeface="TheSans UHH"/>
                <a:ea typeface="TheSans UHH"/>
                <a:cs typeface="TheSans UHH"/>
              </a:rPr>
              <a:t> </a:t>
            </a:r>
            <a:r>
              <a:rPr sz="1400" b="1" i="1" u="none" dirty="0" err="1">
                <a:solidFill>
                  <a:srgbClr val="000000"/>
                </a:solidFill>
                <a:latin typeface="TheSans UHH"/>
                <a:ea typeface="TheSans UHH"/>
                <a:cs typeface="TheSans UHH"/>
              </a:rPr>
              <a:t>Miteinander</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im</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Betrieb</a:t>
            </a:r>
            <a:r>
              <a:rPr sz="1400" b="0" i="1" u="none" dirty="0">
                <a:solidFill>
                  <a:srgbClr val="000000"/>
                </a:solidFill>
                <a:latin typeface="TheSans UHH"/>
                <a:ea typeface="TheSans UHH"/>
                <a:cs typeface="TheSans UHH"/>
              </a:rPr>
              <a:t>? Und </a:t>
            </a:r>
            <a:r>
              <a:rPr sz="1400" b="0" i="1" u="none" dirty="0" err="1">
                <a:solidFill>
                  <a:srgbClr val="000000"/>
                </a:solidFill>
                <a:latin typeface="TheSans UHH"/>
                <a:ea typeface="TheSans UHH"/>
                <a:cs typeface="TheSans UHH"/>
              </a:rPr>
              <a:t>über</a:t>
            </a:r>
            <a:r>
              <a:rPr sz="1400" b="0" i="1" u="none" dirty="0">
                <a:solidFill>
                  <a:srgbClr val="000000"/>
                </a:solidFill>
                <a:latin typeface="TheSans UHH"/>
                <a:ea typeface="TheSans UHH"/>
                <a:cs typeface="TheSans UHH"/>
              </a:rPr>
              <a:t> das </a:t>
            </a:r>
            <a:r>
              <a:rPr sz="1400" b="0" i="1" u="none" dirty="0" err="1">
                <a:solidFill>
                  <a:srgbClr val="000000"/>
                </a:solidFill>
                <a:latin typeface="TheSans UHH"/>
                <a:ea typeface="TheSans UHH"/>
                <a:cs typeface="TheSans UHH"/>
              </a:rPr>
              <a:t>Miteinander</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im</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Betrieb</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kommt</a:t>
            </a:r>
            <a:r>
              <a:rPr sz="1400" b="0" i="1" u="none" dirty="0">
                <a:solidFill>
                  <a:srgbClr val="000000"/>
                </a:solidFill>
                <a:latin typeface="TheSans UHH"/>
                <a:ea typeface="TheSans UHH"/>
                <a:cs typeface="TheSans UHH"/>
              </a:rPr>
              <a:t> man </a:t>
            </a:r>
            <a:r>
              <a:rPr sz="1400" b="0" i="1" u="none" dirty="0" err="1">
                <a:solidFill>
                  <a:srgbClr val="000000"/>
                </a:solidFill>
                <a:latin typeface="TheSans UHH"/>
                <a:ea typeface="TheSans UHH"/>
                <a:cs typeface="TheSans UHH"/>
              </a:rPr>
              <a:t>dann</a:t>
            </a:r>
            <a:r>
              <a:rPr sz="1400" b="0" i="1" u="none" dirty="0">
                <a:solidFill>
                  <a:srgbClr val="000000"/>
                </a:solidFill>
                <a:latin typeface="TheSans UHH"/>
                <a:ea typeface="TheSans UHH"/>
                <a:cs typeface="TheSans UHH"/>
              </a:rPr>
              <a:t> zu </a:t>
            </a:r>
            <a:r>
              <a:rPr sz="1400" b="1" i="1" u="none" dirty="0" err="1">
                <a:solidFill>
                  <a:srgbClr val="000000"/>
                </a:solidFill>
                <a:latin typeface="TheSans UHH"/>
                <a:ea typeface="TheSans UHH"/>
                <a:cs typeface="TheSans UHH"/>
              </a:rPr>
              <a:t>Diskriminierung</a:t>
            </a:r>
            <a:r>
              <a:rPr sz="1400" b="0" i="1" u="none" dirty="0">
                <a:solidFill>
                  <a:srgbClr val="000000"/>
                </a:solidFill>
                <a:latin typeface="TheSans UHH"/>
                <a:ea typeface="TheSans UHH"/>
                <a:cs typeface="TheSans UHH"/>
              </a:rPr>
              <a:t>, </a:t>
            </a:r>
            <a:r>
              <a:rPr sz="1400" b="1" i="1" u="none" dirty="0" err="1">
                <a:solidFill>
                  <a:srgbClr val="000000"/>
                </a:solidFill>
                <a:latin typeface="TheSans UHH"/>
                <a:ea typeface="TheSans UHH"/>
                <a:cs typeface="TheSans UHH"/>
              </a:rPr>
              <a:t>Rassismus</a:t>
            </a:r>
            <a:r>
              <a:rPr sz="1400" b="0" i="1" u="none" dirty="0">
                <a:solidFill>
                  <a:srgbClr val="000000"/>
                </a:solidFill>
                <a:latin typeface="TheSans UHH"/>
                <a:ea typeface="TheSans UHH"/>
                <a:cs typeface="TheSans UHH"/>
              </a:rPr>
              <a:t> […] Also </a:t>
            </a:r>
            <a:r>
              <a:rPr sz="1400" b="0" i="1" u="none" dirty="0" err="1">
                <a:solidFill>
                  <a:srgbClr val="000000"/>
                </a:solidFill>
                <a:latin typeface="TheSans UHH"/>
                <a:ea typeface="TheSans UHH"/>
                <a:cs typeface="TheSans UHH"/>
              </a:rPr>
              <a:t>auch</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wie</a:t>
            </a:r>
            <a:r>
              <a:rPr sz="1400" b="0" i="1" u="none" dirty="0">
                <a:solidFill>
                  <a:srgbClr val="000000"/>
                </a:solidFill>
                <a:latin typeface="TheSans UHH"/>
                <a:ea typeface="TheSans UHH"/>
                <a:cs typeface="TheSans UHH"/>
              </a:rPr>
              <a:t> </a:t>
            </a:r>
            <a:r>
              <a:rPr sz="1400" b="1" i="1" u="none" dirty="0" err="1">
                <a:solidFill>
                  <a:srgbClr val="000000"/>
                </a:solidFill>
                <a:latin typeface="TheSans UHH"/>
                <a:ea typeface="TheSans UHH"/>
                <a:cs typeface="TheSans UHH"/>
              </a:rPr>
              <a:t>streiten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wir</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denn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miteinander</a:t>
            </a:r>
            <a:r>
              <a:rPr sz="1400" b="0" i="1" u="none" dirty="0">
                <a:solidFill>
                  <a:srgbClr val="000000"/>
                </a:solidFill>
                <a:latin typeface="TheSans UHH"/>
                <a:ea typeface="TheSans UHH"/>
                <a:cs typeface="TheSans UHH"/>
              </a:rPr>
              <a:t>, um da halt </a:t>
            </a:r>
            <a:r>
              <a:rPr sz="1400" b="0" i="1" u="none" dirty="0" err="1">
                <a:solidFill>
                  <a:srgbClr val="000000"/>
                </a:solidFill>
                <a:latin typeface="TheSans UHH"/>
                <a:ea typeface="TheSans UHH"/>
                <a:cs typeface="TheSans UHH"/>
              </a:rPr>
              <a:t>diesen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Bogen</a:t>
            </a:r>
            <a:r>
              <a:rPr sz="1400" b="0" i="1" u="none" dirty="0">
                <a:solidFill>
                  <a:srgbClr val="000000"/>
                </a:solidFill>
                <a:latin typeface="TheSans UHH"/>
                <a:ea typeface="TheSans UHH"/>
                <a:cs typeface="TheSans UHH"/>
              </a:rPr>
              <a:t> zu </a:t>
            </a:r>
            <a:r>
              <a:rPr sz="1400" b="0" i="1" u="none" dirty="0" err="1">
                <a:solidFill>
                  <a:srgbClr val="000000"/>
                </a:solidFill>
                <a:latin typeface="TheSans UHH"/>
                <a:ea typeface="TheSans UHH"/>
                <a:cs typeface="TheSans UHH"/>
              </a:rPr>
              <a:t>spannen</a:t>
            </a:r>
            <a:r>
              <a:rPr sz="1400" b="0" i="1" u="none" dirty="0">
                <a:solidFill>
                  <a:srgbClr val="000000"/>
                </a:solidFill>
                <a:latin typeface="TheSans UHH"/>
                <a:ea typeface="TheSans UHH"/>
                <a:cs typeface="TheSans UHH"/>
              </a:rPr>
              <a:t>, zu </a:t>
            </a:r>
            <a:r>
              <a:rPr sz="1400" b="0" i="1" u="none" dirty="0" err="1">
                <a:solidFill>
                  <a:srgbClr val="000000"/>
                </a:solidFill>
                <a:latin typeface="TheSans UHH"/>
                <a:ea typeface="TheSans UHH"/>
                <a:cs typeface="TheSans UHH"/>
              </a:rPr>
              <a:t>Demokratiekompetenzen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im</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Betrieb</a:t>
            </a:r>
            <a:r>
              <a:rPr sz="1400" b="0" i="1" u="none" dirty="0">
                <a:solidFill>
                  <a:srgbClr val="000000"/>
                </a:solidFill>
                <a:latin typeface="TheSans UHH"/>
                <a:ea typeface="TheSans UHH"/>
                <a:cs typeface="TheSans UHH"/>
              </a:rPr>
              <a:t>. Und da </a:t>
            </a:r>
            <a:r>
              <a:rPr sz="1400" b="0" i="1" u="none" dirty="0" err="1">
                <a:solidFill>
                  <a:srgbClr val="000000"/>
                </a:solidFill>
                <a:latin typeface="TheSans UHH"/>
                <a:ea typeface="TheSans UHH"/>
                <a:cs typeface="TheSans UHH"/>
              </a:rPr>
              <a:t>hatten</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wir</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auch</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verschiedene</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Themen</a:t>
            </a:r>
            <a:r>
              <a:rPr sz="1400" b="0" i="1" u="none" dirty="0">
                <a:solidFill>
                  <a:srgbClr val="000000"/>
                </a:solidFill>
                <a:latin typeface="TheSans UHH"/>
                <a:ea typeface="TheSans UHH"/>
                <a:cs typeface="TheSans UHH"/>
              </a:rPr>
              <a:t>, also </a:t>
            </a:r>
            <a:r>
              <a:rPr sz="1400" b="0" i="1" u="none" dirty="0" err="1">
                <a:solidFill>
                  <a:srgbClr val="000000"/>
                </a:solidFill>
                <a:latin typeface="TheSans UHH"/>
                <a:ea typeface="TheSans UHH"/>
                <a:cs typeface="TheSans UHH"/>
              </a:rPr>
              <a:t>auch</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Verschwörung</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Rassismus</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alles</a:t>
            </a:r>
            <a:r>
              <a:rPr sz="1400" b="0" i="1" u="none" dirty="0">
                <a:solidFill>
                  <a:srgbClr val="000000"/>
                </a:solidFill>
                <a:latin typeface="TheSans UHH"/>
                <a:ea typeface="TheSans UHH"/>
                <a:cs typeface="TheSans UHH"/>
              </a:rPr>
              <a:t> </a:t>
            </a:r>
            <a:r>
              <a:rPr sz="1400" b="0" i="1" u="none" dirty="0" err="1">
                <a:solidFill>
                  <a:srgbClr val="000000"/>
                </a:solidFill>
                <a:latin typeface="TheSans UHH"/>
                <a:ea typeface="TheSans UHH"/>
                <a:cs typeface="TheSans UHH"/>
              </a:rPr>
              <a:t>sowas</a:t>
            </a:r>
            <a:r>
              <a:rPr sz="1400" b="0" i="1" u="none" dirty="0">
                <a:solidFill>
                  <a:srgbClr val="000000"/>
                </a:solidFill>
                <a:latin typeface="TheSans UHH"/>
                <a:ea typeface="TheSans UHH"/>
                <a:cs typeface="TheSans UHH"/>
              </a:rPr>
              <a:t>“ (Interview 11b)“ (2024, S. 71)</a:t>
            </a:r>
            <a:endParaRPr sz="1400" i="1" dirty="0"/>
          </a:p>
        </p:txBody>
      </p:sp>
      <p:sp>
        <p:nvSpPr>
          <p:cNvPr id="1445759787"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1498125069" name="Foliennummernplatzhalter 3"/>
          <p:cNvSpPr>
            <a:spLocks noGrp="1"/>
          </p:cNvSpPr>
          <p:nvPr>
            <p:ph type="sldNum" sz="quarter" idx="17"/>
          </p:nvPr>
        </p:nvSpPr>
        <p:spPr bwMode="auto"/>
        <p:txBody>
          <a:bodyPr/>
          <a:lstStyle/>
          <a:p>
            <a:pPr>
              <a:defRPr/>
            </a:pPr>
            <a:fld id="{EDB21E91-2C95-E126-0F94-3B3D1D67B3A2}" type="slidenum">
              <a:rPr lang="de-DE"/>
              <a:t>115</a:t>
            </a:fld>
            <a:endParaRPr 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16699391" name="Datumsplatzhalter 1"/>
          <p:cNvSpPr>
            <a:spLocks noGrp="1"/>
          </p:cNvSpPr>
          <p:nvPr>
            <p:ph type="dt" sz="half" idx="15"/>
          </p:nvPr>
        </p:nvSpPr>
        <p:spPr bwMode="auto"/>
        <p:txBody>
          <a:bodyPr/>
          <a:lstStyle/>
          <a:p>
            <a:pPr>
              <a:defRPr/>
            </a:pPr>
            <a:endParaRPr lang="de-DE"/>
          </a:p>
        </p:txBody>
      </p:sp>
      <p:sp>
        <p:nvSpPr>
          <p:cNvPr id="1951088543" name="Fußzeilenplatzhalter 2"/>
          <p:cNvSpPr>
            <a:spLocks noGrp="1"/>
          </p:cNvSpPr>
          <p:nvPr>
            <p:ph type="ftr" sz="quarter" idx="16"/>
          </p:nvPr>
        </p:nvSpPr>
        <p:spPr bwMode="auto"/>
        <p:txBody>
          <a:bodyPr/>
          <a:lstStyle>
            <a:lvl1pPr>
              <a:defRPr/>
            </a:lvl1pPr>
          </a:lstStyle>
          <a:p>
            <a:pPr>
              <a:defRPr/>
            </a:pPr>
            <a:r>
              <a:rPr lang="de-DE"/>
              <a:t>Prof. Dr. Anke Grotlüschen</a:t>
            </a:r>
            <a:endParaRPr/>
          </a:p>
        </p:txBody>
      </p:sp>
      <p:sp>
        <p:nvSpPr>
          <p:cNvPr id="944960553" name="Foliennummernplatzhalter 3"/>
          <p:cNvSpPr>
            <a:spLocks noGrp="1"/>
          </p:cNvSpPr>
          <p:nvPr>
            <p:ph type="sldNum" sz="quarter" idx="17"/>
          </p:nvPr>
        </p:nvSpPr>
        <p:spPr bwMode="auto"/>
        <p:txBody>
          <a:bodyPr/>
          <a:lstStyle/>
          <a:p>
            <a:pPr>
              <a:defRPr/>
            </a:pPr>
            <a:fld id="{88BE45D1-2409-F4E2-EE03-C2709C65DE53}" type="slidenum">
              <a:rPr lang="de-DE"/>
              <a:t>116</a:t>
            </a:fld>
            <a:endParaRPr lang="de-DE"/>
          </a:p>
        </p:txBody>
      </p:sp>
      <p:pic>
        <p:nvPicPr>
          <p:cNvPr id="3" name="Grafik 2" descr="Ein Bild, das Text, Brief, Screenshot, Schrift enthält.&#10;&#10;KI-generierte Inhalte können fehlerhaft sein.">
            <a:extLst>
              <a:ext uri="{FF2B5EF4-FFF2-40B4-BE49-F238E27FC236}">
                <a16:creationId xmlns:a16="http://schemas.microsoft.com/office/drawing/2014/main" id="{C3467585-A595-AF3D-32CF-58EAF5268DD7}"/>
              </a:ext>
            </a:extLst>
          </p:cNvPr>
          <p:cNvPicPr>
            <a:picLocks noChangeAspect="1"/>
          </p:cNvPicPr>
          <p:nvPr/>
        </p:nvPicPr>
        <p:blipFill>
          <a:blip r:embed="rId3"/>
          <a:stretch>
            <a:fillRect/>
          </a:stretch>
        </p:blipFill>
        <p:spPr>
          <a:xfrm>
            <a:off x="0" y="0"/>
            <a:ext cx="7561253" cy="5143500"/>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19375469" name="Titel 1"/>
          <p:cNvSpPr>
            <a:spLocks noGrp="1"/>
          </p:cNvSpPr>
          <p:nvPr>
            <p:ph type="title"/>
          </p:nvPr>
        </p:nvSpPr>
        <p:spPr bwMode="auto"/>
        <p:txBody>
          <a:bodyPr/>
          <a:lstStyle/>
          <a:p>
            <a:pPr>
              <a:defRPr/>
            </a:pPr>
            <a:r>
              <a:rPr lang="de-DE" dirty="0">
                <a:highlight>
                  <a:srgbClr val="00FF00"/>
                </a:highlight>
              </a:rPr>
              <a:t>Gegenstrategien</a:t>
            </a:r>
            <a:r>
              <a:rPr lang="de-DE" dirty="0"/>
              <a:t> im Betrieb </a:t>
            </a:r>
            <a:r>
              <a:rPr lang="de-DE" sz="1000" b="0" dirty="0"/>
              <a:t>(‚Rechtsextremen nicht auf den Leim gehen‘)</a:t>
            </a:r>
            <a:endParaRPr sz="1000" b="0" dirty="0"/>
          </a:p>
        </p:txBody>
      </p:sp>
      <p:sp>
        <p:nvSpPr>
          <p:cNvPr id="2116027003" name="Textplatzhalter 2"/>
          <p:cNvSpPr>
            <a:spLocks noGrp="1"/>
          </p:cNvSpPr>
          <p:nvPr>
            <p:ph type="body" sz="quarter" idx="14"/>
          </p:nvPr>
        </p:nvSpPr>
        <p:spPr bwMode="auto"/>
        <p:txBody>
          <a:bodyPr>
            <a:normAutofit fontScale="92500" lnSpcReduction="20000"/>
          </a:bodyPr>
          <a:lstStyle/>
          <a:p>
            <a:pPr marL="294892" indent="-294892">
              <a:buFont typeface="Arial"/>
              <a:buChar char="•"/>
              <a:defRPr/>
            </a:pPr>
            <a:r>
              <a:rPr lang="de-DE" b="1" dirty="0"/>
              <a:t>Diversity Management: </a:t>
            </a:r>
            <a:r>
              <a:rPr lang="de-DE" dirty="0"/>
              <a:t>Einstellungsrichtlinien, 360-Grad-Feedback, diverse Besetzung von </a:t>
            </a:r>
            <a:r>
              <a:rPr lang="de-DE" dirty="0" err="1"/>
              <a:t>Führungspostionen</a:t>
            </a:r>
            <a:r>
              <a:rPr lang="de-DE" dirty="0"/>
              <a:t> (Reißverschlussprinzip), Busse zu </a:t>
            </a:r>
            <a:r>
              <a:rPr lang="de-DE" dirty="0" err="1"/>
              <a:t>Solikundgebungen</a:t>
            </a:r>
            <a:endParaRPr lang="de-DE" dirty="0"/>
          </a:p>
          <a:p>
            <a:pPr marL="294892" indent="-294892">
              <a:buFont typeface="Arial"/>
              <a:buChar char="•"/>
              <a:defRPr/>
            </a:pPr>
            <a:r>
              <a:rPr lang="de-DE" b="1" dirty="0"/>
              <a:t>Ethik-Kodex, </a:t>
            </a:r>
            <a:r>
              <a:rPr lang="de-DE" dirty="0"/>
              <a:t>Selbstverpflichtung, Betriebsvereinbarungen, AK Antirassismus </a:t>
            </a:r>
            <a:endParaRPr dirty="0"/>
          </a:p>
          <a:p>
            <a:pPr marL="294892" indent="-294892">
              <a:buFont typeface="Arial"/>
              <a:buChar char="•"/>
              <a:defRPr/>
            </a:pPr>
            <a:r>
              <a:rPr lang="de-DE" dirty="0"/>
              <a:t>Sanktionen (erstes Gespräch, Entsendung auf Diversity Lehrgang, bei Beleidigung oder Straftaten Sanktionen)</a:t>
            </a:r>
            <a:endParaRPr dirty="0"/>
          </a:p>
          <a:p>
            <a:pPr marL="294892" indent="-294892">
              <a:buFont typeface="Arial"/>
              <a:buChar char="•"/>
              <a:defRPr/>
            </a:pPr>
            <a:r>
              <a:rPr lang="de-DE" b="1" dirty="0"/>
              <a:t>Kampagne</a:t>
            </a:r>
            <a:r>
              <a:rPr lang="de-DE" dirty="0"/>
              <a:t> (Gelbe Hand, betriebsspezifische Kampagnen &amp; Wettbewerbe)</a:t>
            </a:r>
            <a:endParaRPr dirty="0"/>
          </a:p>
          <a:p>
            <a:pPr marL="294892" indent="-294892">
              <a:buFont typeface="Arial"/>
              <a:buChar char="•"/>
              <a:defRPr/>
            </a:pPr>
            <a:r>
              <a:rPr lang="de-DE" b="1" dirty="0"/>
              <a:t>Klare Kante </a:t>
            </a:r>
            <a:r>
              <a:rPr lang="de-DE" dirty="0"/>
              <a:t>auf Betriebsversammlungen, Code of Conduct-Aushänge</a:t>
            </a:r>
            <a:endParaRPr dirty="0"/>
          </a:p>
          <a:p>
            <a:pPr marL="294892" indent="-294892">
              <a:buFont typeface="Arial"/>
              <a:buChar char="•"/>
              <a:defRPr/>
            </a:pPr>
            <a:r>
              <a:rPr lang="de-DE" b="1" dirty="0"/>
              <a:t>Allgemeines Gleichstellungsgesetz</a:t>
            </a:r>
            <a:r>
              <a:rPr lang="de-DE" dirty="0"/>
              <a:t>, Arbeitsrecht, </a:t>
            </a:r>
            <a:r>
              <a:rPr lang="de-DE" b="1" dirty="0"/>
              <a:t>Betriebsverfassungsgesetz </a:t>
            </a:r>
            <a:endParaRPr b="1" dirty="0"/>
          </a:p>
          <a:p>
            <a:pPr marL="294892" indent="-294892">
              <a:buFont typeface="Arial"/>
              <a:buChar char="•"/>
              <a:defRPr/>
            </a:pPr>
            <a:r>
              <a:rPr lang="de-DE" b="1" dirty="0"/>
              <a:t>Mobile Beratungsteams </a:t>
            </a:r>
            <a:r>
              <a:rPr lang="de-DE" dirty="0"/>
              <a:t>Rechtsextremismus (beratung-gegen-rechts-hamburg.de)</a:t>
            </a:r>
            <a:endParaRPr dirty="0"/>
          </a:p>
          <a:p>
            <a:pPr marL="294892" indent="-294892">
              <a:buFont typeface="Arial"/>
              <a:buChar char="•"/>
              <a:defRPr/>
            </a:pPr>
            <a:endParaRPr lang="de-DE" dirty="0"/>
          </a:p>
        </p:txBody>
      </p:sp>
      <p:sp>
        <p:nvSpPr>
          <p:cNvPr id="308495670" name="Fußzeilenplatzhalter 4"/>
          <p:cNvSpPr>
            <a:spLocks noGrp="1"/>
          </p:cNvSpPr>
          <p:nvPr>
            <p:ph type="ftr" sz="quarter" idx="16"/>
          </p:nvPr>
        </p:nvSpPr>
        <p:spPr bwMode="auto"/>
        <p:txBody>
          <a:bodyPr/>
          <a:lstStyle/>
          <a:p>
            <a:pPr>
              <a:defRPr/>
            </a:pPr>
            <a:r>
              <a:rPr lang="de-DE"/>
              <a:t>Prof. Dr. Anke Grotlüschen</a:t>
            </a:r>
          </a:p>
        </p:txBody>
      </p:sp>
      <p:sp>
        <p:nvSpPr>
          <p:cNvPr id="2132513881" name="Foliennummernplatzhalter 5"/>
          <p:cNvSpPr>
            <a:spLocks noGrp="1"/>
          </p:cNvSpPr>
          <p:nvPr>
            <p:ph type="sldNum" sz="quarter" idx="17"/>
          </p:nvPr>
        </p:nvSpPr>
        <p:spPr bwMode="auto"/>
        <p:txBody>
          <a:bodyPr/>
          <a:lstStyle/>
          <a:p>
            <a:pPr>
              <a:defRPr/>
            </a:pPr>
            <a:fld id="{8033D6C3-D214-3D4C-1AAF-34E0972B09E6}" type="slidenum">
              <a:rPr lang="de-DE"/>
              <a:t>117</a:t>
            </a:fld>
            <a:endParaRPr 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98217408" name="Titel 1"/>
          <p:cNvSpPr>
            <a:spLocks noGrp="1"/>
          </p:cNvSpPr>
          <p:nvPr>
            <p:ph type="title"/>
          </p:nvPr>
        </p:nvSpPr>
        <p:spPr bwMode="auto"/>
        <p:txBody>
          <a:bodyPr/>
          <a:lstStyle/>
          <a:p>
            <a:pPr>
              <a:defRPr/>
            </a:pPr>
            <a:r>
              <a:rPr lang="de-DE" dirty="0">
                <a:highlight>
                  <a:srgbClr val="00FF00"/>
                </a:highlight>
              </a:rPr>
              <a:t>Gegenstrategie: </a:t>
            </a:r>
            <a:r>
              <a:rPr lang="de-DE" dirty="0"/>
              <a:t>Gemäß AGG… </a:t>
            </a:r>
            <a:r>
              <a:rPr lang="de-DE" sz="1100" b="0" dirty="0"/>
              <a:t>(‚Rechtsextremen nicht auf den Leim gehen‘)</a:t>
            </a:r>
            <a:endParaRPr sz="1100" dirty="0"/>
          </a:p>
        </p:txBody>
      </p:sp>
      <p:sp>
        <p:nvSpPr>
          <p:cNvPr id="558288624"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90000" lnSpcReduction="12000"/>
          </a:bodyPr>
          <a:lstStyle/>
          <a:p>
            <a:pPr marL="342900" indent="-342900">
              <a:buFont typeface="Arial"/>
              <a:buChar char="•"/>
              <a:defRPr/>
            </a:pPr>
            <a:r>
              <a:rPr lang="de-DE"/>
              <a:t>dürfen bestimmte BewerberInnen auf eine Stelle nicht benachteiligt werden (§ 6 (1) AGG),</a:t>
            </a:r>
            <a:endParaRPr/>
          </a:p>
          <a:p>
            <a:pPr marL="342900" indent="-342900">
              <a:buFont typeface="Arial"/>
              <a:buChar char="•"/>
              <a:defRPr/>
            </a:pPr>
            <a:r>
              <a:rPr lang="de-DE"/>
              <a:t>dürfen einem Betrieb generell keine MitarbeiterInnen benachteiligt werden (§ 7 AGG),</a:t>
            </a:r>
            <a:endParaRPr/>
          </a:p>
          <a:p>
            <a:pPr marL="342900" indent="-342900">
              <a:buFont typeface="Arial"/>
              <a:buChar char="•"/>
              <a:defRPr/>
            </a:pPr>
            <a:r>
              <a:rPr lang="de-DE"/>
              <a:t>müssen ArbeitgeberInnen Schutzmaßnahmen gegen Diskriminierung ergreifen (§ 12 (1) AGG),</a:t>
            </a:r>
            <a:endParaRPr/>
          </a:p>
          <a:p>
            <a:pPr marL="342900" indent="-342900">
              <a:buFont typeface="Arial"/>
              <a:buChar char="•"/>
              <a:defRPr/>
            </a:pPr>
            <a:r>
              <a:rPr lang="de-DE"/>
              <a:t>können ArbeitgeberInnen Sanktionen von Abmahnungen bis hin zur Kündigung aussprechen, wenn ein Fall von Benachteiligung vorliegt (§12 (3) AGG),</a:t>
            </a:r>
            <a:endParaRPr/>
          </a:p>
          <a:p>
            <a:pPr marL="342900" indent="-342900">
              <a:buFont typeface="Arial"/>
              <a:buChar char="•"/>
              <a:defRPr/>
            </a:pPr>
            <a:r>
              <a:rPr lang="de-DE"/>
              <a:t>dürfen ArbeitgeberInnen Betroffene oder deren KollegInnen, die sich gegen Benachteiligungen einsetzen, deswegen nicht maßregeln (§ 16 AGG).</a:t>
            </a:r>
            <a:endParaRPr/>
          </a:p>
        </p:txBody>
      </p:sp>
      <p:sp>
        <p:nvSpPr>
          <p:cNvPr id="1992436488" name="Fußzeilenplatzhalter 4"/>
          <p:cNvSpPr>
            <a:spLocks noGrp="1"/>
          </p:cNvSpPr>
          <p:nvPr>
            <p:ph type="ftr" sz="quarter" idx="16"/>
          </p:nvPr>
        </p:nvSpPr>
        <p:spPr bwMode="auto"/>
        <p:txBody>
          <a:bodyPr/>
          <a:lstStyle/>
          <a:p>
            <a:pPr>
              <a:defRPr/>
            </a:pPr>
            <a:r>
              <a:rPr lang="de-DE"/>
              <a:t>Prof. Dr. Anke Grotlüschen</a:t>
            </a:r>
          </a:p>
        </p:txBody>
      </p:sp>
      <p:sp>
        <p:nvSpPr>
          <p:cNvPr id="2045764216" name="Foliennummernplatzhalter 5"/>
          <p:cNvSpPr>
            <a:spLocks noGrp="1"/>
          </p:cNvSpPr>
          <p:nvPr>
            <p:ph type="sldNum" sz="quarter" idx="17"/>
          </p:nvPr>
        </p:nvSpPr>
        <p:spPr bwMode="auto"/>
        <p:txBody>
          <a:bodyPr/>
          <a:lstStyle/>
          <a:p>
            <a:pPr>
              <a:defRPr/>
            </a:pPr>
            <a:fld id="{36447811-4E5C-A464-B86C-24BBF8D58F3D}" type="slidenum">
              <a:rPr lang="de-DE"/>
              <a:t>118</a:t>
            </a:fld>
            <a:endParaRPr 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39301533" name="Titel 1"/>
          <p:cNvSpPr>
            <a:spLocks noGrp="1"/>
          </p:cNvSpPr>
          <p:nvPr>
            <p:ph type="title"/>
          </p:nvPr>
        </p:nvSpPr>
        <p:spPr bwMode="auto"/>
        <p:txBody>
          <a:bodyPr/>
          <a:lstStyle/>
          <a:p>
            <a:pPr>
              <a:defRPr/>
            </a:pPr>
            <a:r>
              <a:rPr lang="de-DE" dirty="0">
                <a:highlight>
                  <a:srgbClr val="00FF00"/>
                </a:highlight>
              </a:rPr>
              <a:t>Gegenstrategie: </a:t>
            </a:r>
            <a:r>
              <a:rPr lang="de-DE" dirty="0"/>
              <a:t>Betriebsverfassungsgesetz </a:t>
            </a:r>
            <a:r>
              <a:rPr lang="de-DE" sz="800" b="0" dirty="0"/>
              <a:t>(‚Rechtsextremen nicht auf den Leim gehen‘)</a:t>
            </a:r>
            <a:endParaRPr sz="800" dirty="0"/>
          </a:p>
        </p:txBody>
      </p:sp>
      <p:sp>
        <p:nvSpPr>
          <p:cNvPr id="978646351" name="Textplatzhalter 2"/>
          <p:cNvSpPr>
            <a:spLocks noGrp="1"/>
          </p:cNvSpPr>
          <p:nvPr>
            <p:ph type="body" sz="quarter" idx="14"/>
          </p:nvPr>
        </p:nvSpPr>
        <p:spPr bwMode="auto"/>
        <p:txBody>
          <a:bodyPr/>
          <a:lstStyle/>
          <a:p>
            <a:pPr>
              <a:defRPr/>
            </a:pPr>
            <a:r>
              <a:rPr lang="de-DE" dirty="0"/>
              <a:t>§75 		Recht und Billigkeit, darüber wachen, dass Benachteiligung … 				unterbleibt</a:t>
            </a:r>
            <a:endParaRPr dirty="0"/>
          </a:p>
          <a:p>
            <a:pPr>
              <a:defRPr/>
            </a:pPr>
            <a:r>
              <a:rPr lang="de-DE" dirty="0"/>
              <a:t>§104 	Bei Verstoß kann AG „Entlassung oder Versetzung verlangen“</a:t>
            </a:r>
            <a:endParaRPr dirty="0"/>
          </a:p>
          <a:p>
            <a:pPr>
              <a:defRPr/>
            </a:pPr>
            <a:r>
              <a:rPr lang="de-DE" dirty="0"/>
              <a:t>§ 80 	Betriebsrat … Aufgabe (7) Integration ausländischer Arbeitnehmer, 		Bekämpfung von Rassismus…</a:t>
            </a:r>
            <a:endParaRPr dirty="0"/>
          </a:p>
          <a:p>
            <a:pPr>
              <a:defRPr/>
            </a:pPr>
            <a:r>
              <a:rPr lang="de-DE" dirty="0"/>
              <a:t>§99 	Einstellung offensichtlich rechtsextremer oder rassistischer neuer 			</a:t>
            </a:r>
            <a:r>
              <a:rPr lang="de-DE" dirty="0" err="1"/>
              <a:t>Mitarbeiter:innen</a:t>
            </a:r>
            <a:r>
              <a:rPr lang="de-DE" dirty="0"/>
              <a:t> verweigern</a:t>
            </a:r>
            <a:endParaRPr dirty="0"/>
          </a:p>
          <a:p>
            <a:pPr>
              <a:defRPr/>
            </a:pPr>
            <a:r>
              <a:rPr lang="de-DE" dirty="0"/>
              <a:t>		JAV hat zudem die Aufgabe, Integration zu fördern</a:t>
            </a:r>
            <a:endParaRPr dirty="0"/>
          </a:p>
          <a:p>
            <a:pPr>
              <a:defRPr/>
            </a:pPr>
            <a:endParaRPr lang="de-DE" dirty="0"/>
          </a:p>
        </p:txBody>
      </p:sp>
      <p:sp>
        <p:nvSpPr>
          <p:cNvPr id="533133554" name="Fußzeilenplatzhalter 4"/>
          <p:cNvSpPr>
            <a:spLocks noGrp="1"/>
          </p:cNvSpPr>
          <p:nvPr>
            <p:ph type="ftr" sz="quarter" idx="16"/>
          </p:nvPr>
        </p:nvSpPr>
        <p:spPr bwMode="auto"/>
        <p:txBody>
          <a:bodyPr/>
          <a:lstStyle/>
          <a:p>
            <a:pPr>
              <a:defRPr/>
            </a:pPr>
            <a:r>
              <a:rPr lang="de-DE"/>
              <a:t>Prof. Dr. Anke Grotlüschen</a:t>
            </a:r>
          </a:p>
        </p:txBody>
      </p:sp>
      <p:sp>
        <p:nvSpPr>
          <p:cNvPr id="743697698" name="Foliennummernplatzhalter 5"/>
          <p:cNvSpPr>
            <a:spLocks noGrp="1"/>
          </p:cNvSpPr>
          <p:nvPr>
            <p:ph type="sldNum" sz="quarter" idx="17"/>
          </p:nvPr>
        </p:nvSpPr>
        <p:spPr bwMode="auto"/>
        <p:txBody>
          <a:bodyPr/>
          <a:lstStyle/>
          <a:p>
            <a:pPr>
              <a:defRPr/>
            </a:pPr>
            <a:fld id="{F5D95769-5FE6-7C9B-B916-F713381009CF}" type="slidenum">
              <a:rPr lang="de-DE"/>
              <a:t>119</a:t>
            </a:fld>
            <a:endParaRPr 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75783802" name="Titel 1"/>
          <p:cNvSpPr>
            <a:spLocks noGrp="1"/>
          </p:cNvSpPr>
          <p:nvPr>
            <p:ph type="title"/>
          </p:nvPr>
        </p:nvSpPr>
        <p:spPr bwMode="auto"/>
        <p:txBody>
          <a:bodyPr/>
          <a:lstStyle/>
          <a:p>
            <a:pPr>
              <a:defRPr/>
            </a:pPr>
            <a:r>
              <a:rPr lang="de-DE" dirty="0" err="1">
                <a:highlight>
                  <a:srgbClr val="FF00FF"/>
                </a:highlight>
              </a:rPr>
              <a:t>Stragegien</a:t>
            </a:r>
            <a:r>
              <a:rPr lang="de-DE" dirty="0">
                <a:highlight>
                  <a:srgbClr val="FF00FF"/>
                </a:highlight>
              </a:rPr>
              <a:t> innerhalb des Bildungsbereichs </a:t>
            </a:r>
            <a:r>
              <a:rPr lang="de-DE" sz="1100" b="0" dirty="0"/>
              <a:t>(n=54 Fallberichte, </a:t>
            </a:r>
            <a:r>
              <a:rPr lang="de-DE" sz="1100" b="0" dirty="0" err="1"/>
              <a:t>BraBi</a:t>
            </a:r>
            <a:r>
              <a:rPr lang="de-DE" sz="1100" b="0" dirty="0"/>
              <a:t>, 2025)</a:t>
            </a:r>
            <a:endParaRPr sz="1100" b="0" dirty="0"/>
          </a:p>
        </p:txBody>
      </p:sp>
      <p:sp>
        <p:nvSpPr>
          <p:cNvPr id="277068141" name="Textplatzhalter 2"/>
          <p:cNvSpPr>
            <a:spLocks noGrp="1"/>
          </p:cNvSpPr>
          <p:nvPr>
            <p:ph type="body" sz="quarter" idx="14"/>
          </p:nvPr>
        </p:nvSpPr>
        <p:spPr bwMode="auto"/>
        <p:txBody>
          <a:bodyPr vertOverflow="overflow" horzOverflow="overflow" vert="horz" wrap="square" lIns="91440" tIns="45720" rIns="91440" bIns="45720" numCol="1" spcCol="0" rtlCol="0" fromWordArt="0" anchor="t" anchorCtr="0" forceAA="0" compatLnSpc="0">
            <a:normAutofit fontScale="80000" lnSpcReduction="20000"/>
          </a:bodyPr>
          <a:lstStyle/>
          <a:p>
            <a:pPr>
              <a:defRPr/>
            </a:pPr>
            <a:r>
              <a:rPr lang="de-DE" dirty="0"/>
              <a:t>Je nachdem, ob eine Argumentation möglich oder nicht möglich ist, bewähren sich drei Typen von Gegenstrategien</a:t>
            </a:r>
          </a:p>
          <a:p>
            <a:pPr>
              <a:defRPr/>
            </a:pPr>
            <a:endParaRPr dirty="0"/>
          </a:p>
          <a:p>
            <a:pPr marL="457200" indent="-457200">
              <a:buFont typeface="Arial"/>
              <a:buAutoNum type="alphaLcParenR"/>
              <a:defRPr/>
            </a:pPr>
            <a:r>
              <a:rPr lang="de-DE" dirty="0"/>
              <a:t>Strategietyp „</a:t>
            </a:r>
            <a:r>
              <a:rPr lang="de-DE" b="1" dirty="0"/>
              <a:t>Prävention und Betriebsklima</a:t>
            </a:r>
            <a:r>
              <a:rPr lang="de-DE" dirty="0"/>
              <a:t>“ (Code of Conduct, AK Antirassismus, kompetenzorientierte Diversity Fortbildungen, Selbstverpflichtungen, Kampagnen, Antidiskriminierungsstelle, Beschwerdemanagement, politische Mitte stärken, Whole Institution Approach)</a:t>
            </a:r>
            <a:endParaRPr dirty="0"/>
          </a:p>
          <a:p>
            <a:pPr marL="457200" indent="-457200">
              <a:buAutoNum type="alphaLcParenR"/>
              <a:defRPr/>
            </a:pPr>
            <a:r>
              <a:rPr lang="de-DE" dirty="0"/>
              <a:t>Strategietyp „</a:t>
            </a:r>
            <a:r>
              <a:rPr lang="de-DE" b="1" dirty="0"/>
              <a:t>Mit Rechten reden</a:t>
            </a:r>
            <a:r>
              <a:rPr lang="de-DE" dirty="0"/>
              <a:t>“ (Fortbildung pädagogischen Personals (z.B.: Positioniert Euch!), bei Störung Gespräch suchen, an FDGO erinnern, überzeugen, kontroverse Debatten moderieren)</a:t>
            </a:r>
            <a:endParaRPr dirty="0"/>
          </a:p>
          <a:p>
            <a:pPr marL="457200" indent="-457200">
              <a:buAutoNum type="alphaLcParenR"/>
              <a:defRPr/>
            </a:pPr>
            <a:r>
              <a:rPr lang="de-DE" dirty="0"/>
              <a:t>Strategietyp „</a:t>
            </a:r>
            <a:r>
              <a:rPr lang="de-DE" b="1" dirty="0"/>
              <a:t>Brandmauer</a:t>
            </a:r>
            <a:r>
              <a:rPr lang="de-DE" dirty="0"/>
              <a:t>“ (Unvereinbarkeitsbeschlüsse, Verträge, Durchsetzung der FDGO, Redeverbot, Kursverbot, Hausverbot/Security, Nichteinstellung, Abmahnung, Versetzung, Entlassung, Strafanzeige, AGG, BetrVG)</a:t>
            </a:r>
            <a:endParaRPr dirty="0"/>
          </a:p>
        </p:txBody>
      </p:sp>
      <p:sp>
        <p:nvSpPr>
          <p:cNvPr id="1786211459" name="Fußzeilenplatzhalter 4"/>
          <p:cNvSpPr>
            <a:spLocks noGrp="1"/>
          </p:cNvSpPr>
          <p:nvPr>
            <p:ph type="ftr" sz="quarter" idx="16"/>
          </p:nvPr>
        </p:nvSpPr>
        <p:spPr bwMode="auto"/>
        <p:txBody>
          <a:bodyPr/>
          <a:lstStyle/>
          <a:p>
            <a:pPr>
              <a:defRPr/>
            </a:pPr>
            <a:r>
              <a:rPr lang="de-DE"/>
              <a:t>Prof. Dr. Anke Grotlüschen</a:t>
            </a:r>
          </a:p>
        </p:txBody>
      </p:sp>
      <p:sp>
        <p:nvSpPr>
          <p:cNvPr id="1751149190" name="Foliennummernplatzhalter 5"/>
          <p:cNvSpPr>
            <a:spLocks noGrp="1"/>
          </p:cNvSpPr>
          <p:nvPr>
            <p:ph type="sldNum" sz="quarter" idx="17"/>
          </p:nvPr>
        </p:nvSpPr>
        <p:spPr bwMode="auto"/>
        <p:txBody>
          <a:bodyPr/>
          <a:lstStyle/>
          <a:p>
            <a:pPr>
              <a:defRPr/>
            </a:pPr>
            <a:fld id="{119F69E3-BA3A-91E0-A6C8-CE1295CAFE4D}" type="slidenum">
              <a:rPr lang="de-DE"/>
              <a:t>120</a:t>
            </a:fld>
            <a:endParaRPr 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60128296" name="Titel 1"/>
          <p:cNvSpPr>
            <a:spLocks noGrp="1"/>
          </p:cNvSpPr>
          <p:nvPr>
            <p:ph type="title" hasCustomPrompt="1"/>
          </p:nvPr>
        </p:nvSpPr>
        <p:spPr bwMode="auto">
          <a:xfrm>
            <a:off x="214767" y="1203597"/>
            <a:ext cx="8533693" cy="503880"/>
          </a:xfrm>
          <a:prstGeom prst="rect">
            <a:avLst/>
          </a:prstGeom>
        </p:spPr>
        <p:txBody>
          <a:bodyPr/>
          <a:lstStyle>
            <a:lvl1pPr marL="0" marR="0" indent="0" algn="l" defTabSz="457200">
              <a:lnSpc>
                <a:spcPct val="100000"/>
              </a:lnSpc>
              <a:spcBef>
                <a:spcPts val="0"/>
              </a:spcBef>
              <a:spcAft>
                <a:spcPts val="0"/>
              </a:spcAft>
              <a:buClrTx/>
              <a:buSzTx/>
              <a:buFontTx/>
              <a:buNone/>
              <a:defRPr sz="2600" b="1" i="0">
                <a:solidFill>
                  <a:schemeClr val="tx1"/>
                </a:solidFill>
                <a:latin typeface="TheSans UHH"/>
                <a:cs typeface="TheSans UHH"/>
              </a:defRPr>
            </a:lvl1pPr>
          </a:lstStyle>
          <a:p>
            <a:pPr>
              <a:defRPr/>
            </a:pPr>
            <a:r>
              <a:t>Übersicht</a:t>
            </a:r>
          </a:p>
        </p:txBody>
      </p:sp>
      <p:sp>
        <p:nvSpPr>
          <p:cNvPr id="1347166607" name="Textplatzhalter 3"/>
          <p:cNvSpPr>
            <a:spLocks noGrp="1"/>
          </p:cNvSpPr>
          <p:nvPr>
            <p:ph type="body" sz="quarter" idx="16"/>
          </p:nvPr>
        </p:nvSpPr>
        <p:spPr bwMode="auto">
          <a:xfrm>
            <a:off x="214309" y="1779660"/>
            <a:ext cx="8534151" cy="2879649"/>
          </a:xfrm>
          <a:prstGeom prst="rect">
            <a:avLst/>
          </a:prstGeom>
        </p:spPr>
        <p:txBody>
          <a:bodyPr vert="horz"/>
          <a:lstStyle>
            <a:lvl1pPr marL="180000" indent="-180000">
              <a:spcBef>
                <a:spcPts val="1448"/>
              </a:spcBef>
              <a:buClr>
                <a:schemeClr val="tx1"/>
              </a:buClr>
              <a:buFont typeface="Wingdings"/>
              <a:buChar char="§"/>
              <a:defRPr sz="2000">
                <a:solidFill>
                  <a:srgbClr val="3B515B"/>
                </a:solidFill>
                <a:latin typeface="TheSans UHH"/>
                <a:cs typeface="TheSans UHH"/>
              </a:defRPr>
            </a:lvl1pPr>
            <a:lvl2pPr marL="360000" indent="-180000">
              <a:buClr>
                <a:schemeClr val="bg2"/>
              </a:buClr>
              <a:buFont typeface="Wingdings"/>
              <a:buChar char="§"/>
              <a:defRPr sz="2000">
                <a:solidFill>
                  <a:srgbClr val="3B515B"/>
                </a:solidFill>
                <a:latin typeface="TheSans UHH"/>
                <a:cs typeface="TheSans UHH"/>
              </a:defRPr>
            </a:lvl2pPr>
            <a:lvl3pPr marL="540000" indent="-180000">
              <a:buClr>
                <a:schemeClr val="bg2"/>
              </a:buClr>
              <a:buFont typeface="Wingdings"/>
              <a:buChar char="§"/>
              <a:defRPr sz="2000">
                <a:solidFill>
                  <a:srgbClr val="3B515B"/>
                </a:solidFill>
                <a:latin typeface="TheSans UHH"/>
                <a:cs typeface="TheSans UHH"/>
              </a:defRPr>
            </a:lvl3pPr>
            <a:lvl4pPr marL="180000" indent="-180000">
              <a:buClr>
                <a:schemeClr val="accent1"/>
              </a:buClr>
              <a:buFont typeface="Wingdings"/>
              <a:buChar char="§"/>
              <a:defRPr sz="2000">
                <a:solidFill>
                  <a:srgbClr val="3B515B"/>
                </a:solidFill>
                <a:latin typeface="TheSans UHH Regular"/>
                <a:cs typeface="TheSans UHH Regular"/>
              </a:defRPr>
            </a:lvl4pPr>
            <a:lvl5pPr marL="180000" indent="-180000">
              <a:buClr>
                <a:schemeClr val="accent1"/>
              </a:buClr>
              <a:buFont typeface="Wingdings"/>
              <a:buChar char="§"/>
              <a:defRPr sz="2000">
                <a:solidFill>
                  <a:srgbClr val="3B515B"/>
                </a:solidFill>
                <a:latin typeface="TheSans UHH Regular"/>
                <a:cs typeface="TheSans UHH Regular"/>
              </a:defRPr>
            </a:lvl5pPr>
          </a:lstStyle>
          <a:p>
            <a:pPr>
              <a:defRPr/>
            </a:pPr>
            <a:r>
              <a:rPr lang="de-DE" sz="1600" b="1" dirty="0"/>
              <a:t>Begriffe </a:t>
            </a:r>
            <a:r>
              <a:rPr sz="1600" dirty="0" err="1"/>
              <a:t>Rechtspopulismus</a:t>
            </a:r>
            <a:r>
              <a:rPr sz="1600" dirty="0"/>
              <a:t>, </a:t>
            </a:r>
            <a:r>
              <a:rPr sz="1600" dirty="0" err="1"/>
              <a:t>Rechtsextremismus</a:t>
            </a:r>
            <a:r>
              <a:rPr lang="de-DE" sz="1600" dirty="0"/>
              <a:t>, </a:t>
            </a:r>
            <a:r>
              <a:rPr sz="1600" dirty="0" err="1"/>
              <a:t>Hufeisentheorie</a:t>
            </a:r>
            <a:r>
              <a:rPr lang="de-DE" sz="1600" dirty="0"/>
              <a:t> &amp; Brandmauer</a:t>
            </a:r>
            <a:endParaRPr sz="1600" dirty="0"/>
          </a:p>
          <a:p>
            <a:pPr>
              <a:defRPr/>
            </a:pPr>
            <a:r>
              <a:rPr sz="1600" b="1" dirty="0" err="1"/>
              <a:t>Stoßrichtungen</a:t>
            </a:r>
            <a:r>
              <a:rPr sz="1600" dirty="0"/>
              <a:t> </a:t>
            </a:r>
            <a:r>
              <a:rPr sz="1600" dirty="0" err="1"/>
              <a:t>rechter</a:t>
            </a:r>
            <a:r>
              <a:rPr sz="1600" dirty="0"/>
              <a:t> </a:t>
            </a:r>
            <a:r>
              <a:rPr sz="1600" dirty="0" err="1"/>
              <a:t>Einflüsse</a:t>
            </a:r>
            <a:r>
              <a:rPr sz="1600" dirty="0"/>
              <a:t> </a:t>
            </a:r>
            <a:r>
              <a:rPr sz="1600" dirty="0" err="1"/>
              <a:t>im</a:t>
            </a:r>
            <a:r>
              <a:rPr sz="1600" dirty="0"/>
              <a:t> </a:t>
            </a:r>
            <a:r>
              <a:rPr sz="1600" dirty="0" err="1"/>
              <a:t>Betrieb</a:t>
            </a:r>
            <a:endParaRPr sz="1600" dirty="0"/>
          </a:p>
          <a:p>
            <a:pPr>
              <a:defRPr/>
            </a:pPr>
            <a:r>
              <a:rPr sz="1600" b="1" dirty="0" err="1"/>
              <a:t>Gegenstrategien</a:t>
            </a:r>
            <a:r>
              <a:rPr sz="1600" dirty="0"/>
              <a:t> (</a:t>
            </a:r>
            <a:r>
              <a:rPr sz="1600" dirty="0" err="1"/>
              <a:t>präventiv</a:t>
            </a:r>
            <a:r>
              <a:rPr sz="1600" dirty="0"/>
              <a:t>, </a:t>
            </a:r>
            <a:r>
              <a:rPr sz="1600" dirty="0" err="1"/>
              <a:t>argumentativ</a:t>
            </a:r>
            <a:r>
              <a:rPr sz="1600" dirty="0"/>
              <a:t>, </a:t>
            </a:r>
            <a:r>
              <a:rPr sz="1600" dirty="0" err="1"/>
              <a:t>wehrhaft</a:t>
            </a:r>
            <a:r>
              <a:rPr sz="1600" dirty="0"/>
              <a:t>)</a:t>
            </a:r>
          </a:p>
          <a:p>
            <a:pPr lvl="1">
              <a:defRPr/>
            </a:pPr>
            <a:r>
              <a:rPr sz="1600" dirty="0" err="1"/>
              <a:t>Präventive</a:t>
            </a:r>
            <a:r>
              <a:rPr sz="1600" dirty="0"/>
              <a:t> </a:t>
            </a:r>
            <a:r>
              <a:rPr sz="1600" dirty="0" err="1"/>
              <a:t>Kampagnen</a:t>
            </a:r>
            <a:r>
              <a:rPr sz="1600" dirty="0"/>
              <a:t>, </a:t>
            </a:r>
            <a:r>
              <a:rPr sz="1600" dirty="0" err="1"/>
              <a:t>Aufklärung</a:t>
            </a:r>
            <a:r>
              <a:rPr sz="1600" dirty="0"/>
              <a:t>, </a:t>
            </a:r>
            <a:r>
              <a:rPr lang="de-DE" sz="1600" dirty="0"/>
              <a:t>Ethik, (Umbenennung) politische(r) Bildung </a:t>
            </a:r>
            <a:r>
              <a:rPr lang="de-DE" sz="1600" dirty="0">
                <a:highlight>
                  <a:srgbClr val="00FF00"/>
                </a:highlight>
              </a:rPr>
              <a:t>(Wirkt!).</a:t>
            </a:r>
            <a:endParaRPr sz="1600" dirty="0">
              <a:highlight>
                <a:srgbClr val="00FF00"/>
              </a:highlight>
            </a:endParaRPr>
          </a:p>
          <a:p>
            <a:pPr lvl="1">
              <a:defRPr/>
            </a:pPr>
            <a:r>
              <a:rPr sz="1600" dirty="0" err="1"/>
              <a:t>Argumentativ</a:t>
            </a:r>
            <a:r>
              <a:rPr sz="1600" dirty="0"/>
              <a:t>: </a:t>
            </a:r>
            <a:r>
              <a:rPr sz="1600" dirty="0" err="1"/>
              <a:t>Mit</a:t>
            </a:r>
            <a:r>
              <a:rPr sz="1600" dirty="0"/>
              <a:t> </a:t>
            </a:r>
            <a:r>
              <a:rPr sz="1600" dirty="0" err="1"/>
              <a:t>Rechten</a:t>
            </a:r>
            <a:r>
              <a:rPr sz="1600" dirty="0"/>
              <a:t> </a:t>
            </a:r>
            <a:r>
              <a:rPr sz="1600" dirty="0" err="1"/>
              <a:t>reden</a:t>
            </a:r>
            <a:r>
              <a:rPr lang="de-DE" sz="1600" dirty="0"/>
              <a:t> </a:t>
            </a:r>
            <a:r>
              <a:rPr lang="de-DE" sz="1600" dirty="0">
                <a:highlight>
                  <a:srgbClr val="00FF00"/>
                </a:highlight>
              </a:rPr>
              <a:t>(Wirkt meistens, sonst: nächste Stufe)</a:t>
            </a:r>
            <a:endParaRPr sz="1600" dirty="0">
              <a:highlight>
                <a:srgbClr val="00FF00"/>
              </a:highlight>
            </a:endParaRPr>
          </a:p>
          <a:p>
            <a:pPr lvl="1">
              <a:defRPr/>
            </a:pPr>
            <a:r>
              <a:rPr sz="1600" dirty="0" err="1"/>
              <a:t>Wehrhaft</a:t>
            </a:r>
            <a:r>
              <a:rPr lang="de-DE" sz="1600" dirty="0"/>
              <a:t> / Brandmauer</a:t>
            </a:r>
            <a:r>
              <a:rPr sz="1600" dirty="0"/>
              <a:t>: AGG, </a:t>
            </a:r>
            <a:r>
              <a:rPr sz="1600" dirty="0" err="1"/>
              <a:t>BetrVG</a:t>
            </a:r>
            <a:r>
              <a:rPr sz="1600" dirty="0"/>
              <a:t>, </a:t>
            </a:r>
            <a:r>
              <a:rPr sz="1600" dirty="0" err="1"/>
              <a:t>Leitbild</a:t>
            </a:r>
            <a:r>
              <a:rPr sz="1600" dirty="0"/>
              <a:t>, </a:t>
            </a:r>
            <a:r>
              <a:rPr sz="1600" dirty="0" err="1"/>
              <a:t>Verträge</a:t>
            </a:r>
            <a:r>
              <a:rPr lang="de-DE" sz="1600" dirty="0"/>
              <a:t> </a:t>
            </a:r>
            <a:r>
              <a:rPr lang="de-DE" sz="1600" dirty="0">
                <a:highlight>
                  <a:srgbClr val="00FF00"/>
                </a:highlight>
              </a:rPr>
              <a:t>(</a:t>
            </a:r>
            <a:r>
              <a:rPr lang="de-DE" sz="1600" dirty="0" err="1">
                <a:highlight>
                  <a:srgbClr val="00FF00"/>
                </a:highlight>
              </a:rPr>
              <a:t>our</a:t>
            </a:r>
            <a:r>
              <a:rPr lang="de-DE" sz="1600" dirty="0">
                <a:highlight>
                  <a:srgbClr val="00FF00"/>
                </a:highlight>
              </a:rPr>
              <a:t> </a:t>
            </a:r>
            <a:r>
              <a:rPr lang="de-DE" sz="1600" dirty="0" err="1">
                <a:highlight>
                  <a:srgbClr val="00FF00"/>
                </a:highlight>
              </a:rPr>
              <a:t>only</a:t>
            </a:r>
            <a:r>
              <a:rPr lang="de-DE" sz="1600" dirty="0">
                <a:highlight>
                  <a:srgbClr val="00FF00"/>
                </a:highlight>
              </a:rPr>
              <a:t> </a:t>
            </a:r>
            <a:r>
              <a:rPr lang="de-DE" sz="1600" dirty="0" err="1">
                <a:highlight>
                  <a:srgbClr val="00FF00"/>
                </a:highlight>
              </a:rPr>
              <a:t>stop</a:t>
            </a:r>
            <a:r>
              <a:rPr lang="de-DE" sz="1600" dirty="0">
                <a:highlight>
                  <a:srgbClr val="00FF00"/>
                </a:highlight>
              </a:rPr>
              <a:t> </a:t>
            </a:r>
            <a:r>
              <a:rPr lang="de-DE" sz="1600" dirty="0" err="1">
                <a:highlight>
                  <a:srgbClr val="00FF00"/>
                </a:highlight>
              </a:rPr>
              <a:t>gap</a:t>
            </a:r>
            <a:r>
              <a:rPr lang="de-DE" sz="1600" dirty="0">
                <a:highlight>
                  <a:srgbClr val="00FF00"/>
                </a:highlight>
              </a:rPr>
              <a:t> </a:t>
            </a:r>
            <a:r>
              <a:rPr lang="de-DE" sz="1600" dirty="0" err="1">
                <a:highlight>
                  <a:srgbClr val="00FF00"/>
                </a:highlight>
              </a:rPr>
              <a:t>is</a:t>
            </a:r>
            <a:r>
              <a:rPr lang="de-DE" sz="1600" dirty="0">
                <a:highlight>
                  <a:srgbClr val="00FF00"/>
                </a:highlight>
              </a:rPr>
              <a:t> </a:t>
            </a:r>
            <a:r>
              <a:rPr lang="de-DE" sz="1600" dirty="0" err="1">
                <a:highlight>
                  <a:srgbClr val="00FF00"/>
                </a:highlight>
              </a:rPr>
              <a:t>judges</a:t>
            </a:r>
            <a:r>
              <a:rPr lang="de-DE" sz="1600" dirty="0">
                <a:highlight>
                  <a:srgbClr val="00FF00"/>
                </a:highlight>
              </a:rPr>
              <a:t>)</a:t>
            </a:r>
            <a:r>
              <a:rPr sz="1600" dirty="0"/>
              <a:t>   </a:t>
            </a:r>
          </a:p>
          <a:p>
            <a:pPr>
              <a:defRPr/>
            </a:pPr>
            <a:r>
              <a:rPr sz="1600" b="1" dirty="0" err="1"/>
              <a:t>Fazit</a:t>
            </a:r>
            <a:r>
              <a:rPr lang="de-DE" sz="1600" b="1" dirty="0"/>
              <a:t> 1</a:t>
            </a:r>
            <a:r>
              <a:rPr sz="1600" dirty="0"/>
              <a:t>: </a:t>
            </a:r>
            <a:r>
              <a:rPr sz="1600" dirty="0" err="1"/>
              <a:t>Prävention</a:t>
            </a:r>
            <a:r>
              <a:rPr sz="1600" dirty="0"/>
              <a:t> &amp; Argumentation </a:t>
            </a:r>
            <a:r>
              <a:rPr sz="1600" dirty="0" err="1"/>
              <a:t>schon</a:t>
            </a:r>
            <a:r>
              <a:rPr sz="1600" dirty="0"/>
              <a:t> </a:t>
            </a:r>
            <a:r>
              <a:rPr sz="1600" dirty="0" err="1"/>
              <a:t>lange</a:t>
            </a:r>
            <a:r>
              <a:rPr sz="1600" dirty="0"/>
              <a:t>, </a:t>
            </a:r>
            <a:r>
              <a:rPr sz="1600" dirty="0" err="1"/>
              <a:t>jetzt</a:t>
            </a:r>
            <a:r>
              <a:rPr sz="1600" dirty="0"/>
              <a:t> </a:t>
            </a:r>
            <a:r>
              <a:rPr sz="1600" dirty="0" err="1"/>
              <a:t>zusätzlich</a:t>
            </a:r>
            <a:r>
              <a:rPr sz="1600" dirty="0"/>
              <a:t> </a:t>
            </a:r>
            <a:r>
              <a:rPr sz="1600" dirty="0" err="1"/>
              <a:t>Brandmauer</a:t>
            </a:r>
            <a:r>
              <a:rPr sz="1600" dirty="0"/>
              <a:t>. </a:t>
            </a:r>
            <a:br>
              <a:rPr lang="de-DE" sz="1600" dirty="0"/>
            </a:br>
            <a:r>
              <a:rPr lang="de-DE" sz="1600" b="1" dirty="0"/>
              <a:t>Fazit 2</a:t>
            </a:r>
            <a:r>
              <a:rPr lang="de-DE" sz="1600" dirty="0"/>
              <a:t>: Forschung zu Rechten Einflüssen in der betrieblichen Weiterbildung ist </a:t>
            </a:r>
            <a:r>
              <a:rPr lang="de-DE" sz="1600" b="1" dirty="0">
                <a:highlight>
                  <a:srgbClr val="FF00FF"/>
                </a:highlight>
              </a:rPr>
              <a:t>Fehlanzeige</a:t>
            </a:r>
            <a:r>
              <a:rPr lang="de-DE" sz="1600" dirty="0"/>
              <a:t>.</a:t>
            </a:r>
            <a:endParaRPr sz="1600" dirty="0"/>
          </a:p>
          <a:p>
            <a:pPr>
              <a:defRPr/>
            </a:pPr>
            <a:endParaRPr dirty="0"/>
          </a:p>
        </p:txBody>
      </p:sp>
      <p:sp>
        <p:nvSpPr>
          <p:cNvPr id="970510456" name="Datumsplatzhalter 1"/>
          <p:cNvSpPr>
            <a:spLocks noGrp="1"/>
          </p:cNvSpPr>
          <p:nvPr>
            <p:ph type="dt" sz="half" idx="17"/>
          </p:nvPr>
        </p:nvSpPr>
        <p:spPr bwMode="auto"/>
        <p:txBody>
          <a:bodyPr/>
          <a:lstStyle/>
          <a:p>
            <a:pPr>
              <a:defRPr/>
            </a:pPr>
            <a:fld id="{E2FFE9B8-F652-5647-ACE4-8908D5000B5B}" type="datetime1">
              <a:rPr lang="de-DE"/>
              <a:t>03.07.2025</a:t>
            </a:fld>
            <a:endParaRPr lang="de-DE"/>
          </a:p>
        </p:txBody>
      </p:sp>
      <p:sp>
        <p:nvSpPr>
          <p:cNvPr id="22240910" name="Fußzeilenplatzhalter 2"/>
          <p:cNvSpPr>
            <a:spLocks noGrp="1"/>
          </p:cNvSpPr>
          <p:nvPr>
            <p:ph type="ftr" sz="quarter" idx="18"/>
          </p:nvPr>
        </p:nvSpPr>
        <p:spPr bwMode="auto"/>
        <p:txBody>
          <a:bodyPr/>
          <a:lstStyle>
            <a:lvl1pPr>
              <a:defRPr/>
            </a:lvl1pPr>
          </a:lstStyle>
          <a:p>
            <a:pPr>
              <a:defRPr/>
            </a:pPr>
            <a:r>
              <a:rPr lang="de-DE"/>
              <a:t>Prof. Dr. Anke Grotlüschen</a:t>
            </a:r>
            <a:endParaRPr/>
          </a:p>
        </p:txBody>
      </p:sp>
      <p:sp>
        <p:nvSpPr>
          <p:cNvPr id="1316094265" name="Foliennummernplatzhalter 4"/>
          <p:cNvSpPr>
            <a:spLocks noGrp="1"/>
          </p:cNvSpPr>
          <p:nvPr>
            <p:ph type="sldNum" sz="quarter" idx="19"/>
          </p:nvPr>
        </p:nvSpPr>
        <p:spPr bwMode="auto">
          <a:xfrm>
            <a:off x="6613200" y="4767260"/>
            <a:ext cx="2133598" cy="273843"/>
          </a:xfrm>
        </p:spPr>
        <p:txBody>
          <a:bodyPr/>
          <a:lstStyle/>
          <a:p>
            <a:pPr>
              <a:defRPr/>
            </a:pPr>
            <a:fld id="{C8D3DD45-6F58-7B4D-A782-3EDFB99588AA}" type="slidenum">
              <a:rPr lang="de-DE"/>
              <a:t>121</a:t>
            </a:fld>
            <a:endParaRPr 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3A14C2-0C57-4852-864E-F7B39D664DC0}"/>
              </a:ext>
            </a:extLst>
          </p:cNvPr>
          <p:cNvSpPr>
            <a:spLocks noGrp="1"/>
          </p:cNvSpPr>
          <p:nvPr>
            <p:ph type="title"/>
          </p:nvPr>
        </p:nvSpPr>
        <p:spPr/>
        <p:txBody>
          <a:bodyPr/>
          <a:lstStyle/>
          <a:p>
            <a:r>
              <a:rPr lang="de-DE" dirty="0"/>
              <a:t>Diskussion, u.a. mit Dr. Tom </a:t>
            </a:r>
            <a:r>
              <a:rPr lang="de-DE" dirty="0" err="1"/>
              <a:t>Kehrbaum</a:t>
            </a:r>
            <a:r>
              <a:rPr lang="de-DE" dirty="0"/>
              <a:t>, IG Metall</a:t>
            </a:r>
          </a:p>
        </p:txBody>
      </p:sp>
      <p:sp>
        <p:nvSpPr>
          <p:cNvPr id="3" name="Textplatzhalter 2">
            <a:extLst>
              <a:ext uri="{FF2B5EF4-FFF2-40B4-BE49-F238E27FC236}">
                <a16:creationId xmlns:a16="http://schemas.microsoft.com/office/drawing/2014/main" id="{97F3DF0E-957B-4479-B6C9-29FCC9BB491B}"/>
              </a:ext>
            </a:extLst>
          </p:cNvPr>
          <p:cNvSpPr>
            <a:spLocks noGrp="1"/>
          </p:cNvSpPr>
          <p:nvPr>
            <p:ph type="body" sz="quarter" idx="14"/>
          </p:nvPr>
        </p:nvSpPr>
        <p:spPr/>
        <p:txBody>
          <a:bodyPr>
            <a:normAutofit lnSpcReduction="10000"/>
          </a:bodyPr>
          <a:lstStyle/>
          <a:p>
            <a:r>
              <a:rPr lang="de-DE" dirty="0"/>
              <a:t>Argumentationstrainings „Mit Populisten reden“ führen dazu, dass auch verhärtet denkende Belegschaftsmitglieder angesprochen werden</a:t>
            </a:r>
          </a:p>
          <a:p>
            <a:r>
              <a:rPr lang="de-DE" dirty="0"/>
              <a:t>Carsten </a:t>
            </a:r>
            <a:r>
              <a:rPr lang="de-DE" dirty="0" err="1"/>
              <a:t>Bueching</a:t>
            </a:r>
            <a:r>
              <a:rPr lang="de-DE" dirty="0"/>
              <a:t>, BR-Vorsitzender VW Kassel 16.500 Beschäftigte: Statt Betriebsversammlungen jetzt 2x pro Jahr 40 Abteilungsversammlungen für direkte Argumentation</a:t>
            </a:r>
          </a:p>
          <a:p>
            <a:r>
              <a:rPr lang="de-DE" dirty="0"/>
              <a:t>Leipziger Autoritarismus-Studien zeigen, dass betriebliche Mitbestimmung die Autoritarismus-Neigung senkt</a:t>
            </a:r>
          </a:p>
          <a:p>
            <a:r>
              <a:rPr lang="de-DE" dirty="0"/>
              <a:t>Strategien der AfD: Feindbildaufbau, Gewerkschaften sei Establishment-nah, würde </a:t>
            </a:r>
            <a:r>
              <a:rPr lang="de-DE" dirty="0" err="1"/>
              <a:t>Arbeiter:innen</a:t>
            </a:r>
            <a:r>
              <a:rPr lang="de-DE" dirty="0"/>
              <a:t> verraten</a:t>
            </a:r>
          </a:p>
          <a:p>
            <a:r>
              <a:rPr lang="de-DE" dirty="0"/>
              <a:t>Reden: mit Sympathisanten, nicht mit Funktionären der AfD</a:t>
            </a:r>
          </a:p>
          <a:p>
            <a:endParaRPr lang="de-DE" dirty="0"/>
          </a:p>
        </p:txBody>
      </p:sp>
      <p:sp>
        <p:nvSpPr>
          <p:cNvPr id="5" name="Fußzeilenplatzhalter 4">
            <a:extLst>
              <a:ext uri="{FF2B5EF4-FFF2-40B4-BE49-F238E27FC236}">
                <a16:creationId xmlns:a16="http://schemas.microsoft.com/office/drawing/2014/main" id="{EC8C1D27-0664-4FC6-8148-29DC694B3387}"/>
              </a:ext>
            </a:extLst>
          </p:cNvPr>
          <p:cNvSpPr>
            <a:spLocks noGrp="1"/>
          </p:cNvSpPr>
          <p:nvPr>
            <p:ph type="ftr" sz="quarter" idx="16"/>
          </p:nvPr>
        </p:nvSpPr>
        <p:spPr/>
        <p:txBody>
          <a:bodyPr/>
          <a:lstStyle/>
          <a:p>
            <a:pPr>
              <a:defRPr/>
            </a:pPr>
            <a:r>
              <a:rPr lang="de-DE"/>
              <a:t>Prof. Dr. Anke Grotlüschen</a:t>
            </a:r>
          </a:p>
        </p:txBody>
      </p:sp>
      <p:sp>
        <p:nvSpPr>
          <p:cNvPr id="6" name="Foliennummernplatzhalter 5">
            <a:extLst>
              <a:ext uri="{FF2B5EF4-FFF2-40B4-BE49-F238E27FC236}">
                <a16:creationId xmlns:a16="http://schemas.microsoft.com/office/drawing/2014/main" id="{BF07EBF2-24E6-43F8-B269-69A9FF3DCFCC}"/>
              </a:ext>
            </a:extLst>
          </p:cNvPr>
          <p:cNvSpPr>
            <a:spLocks noGrp="1"/>
          </p:cNvSpPr>
          <p:nvPr>
            <p:ph type="sldNum" sz="quarter" idx="17"/>
          </p:nvPr>
        </p:nvSpPr>
        <p:spPr/>
        <p:txBody>
          <a:bodyPr/>
          <a:lstStyle/>
          <a:p>
            <a:pPr>
              <a:defRPr/>
            </a:pPr>
            <a:fld id="{3E01A2B2-10AD-754B-9B4C-E5B6FED423D0}" type="slidenum">
              <a:rPr lang="de-DE" smtClean="0"/>
              <a:t>122</a:t>
            </a:fld>
            <a:endParaRPr lang="de-DE"/>
          </a:p>
        </p:txBody>
      </p:sp>
    </p:spTree>
    <p:extLst>
      <p:ext uri="{BB962C8B-B14F-4D97-AF65-F5344CB8AC3E}">
        <p14:creationId xmlns:p14="http://schemas.microsoft.com/office/powerpoint/2010/main" val="7048403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64307450" name="Textplatzhalter 13"/>
          <p:cNvSpPr>
            <a:spLocks noGrp="1"/>
          </p:cNvSpPr>
          <p:nvPr>
            <p:ph type="body" sz="quarter" idx="10" hasCustomPrompt="1"/>
          </p:nvPr>
        </p:nvSpPr>
        <p:spPr bwMode="auto">
          <a:xfrm>
            <a:off x="250823" y="3579861"/>
            <a:ext cx="4681215" cy="370800"/>
          </a:xfrm>
          <a:prstGeom prst="rect">
            <a:avLst/>
          </a:prstGeom>
        </p:spPr>
        <p:txBody>
          <a:bodyPr vert="horz"/>
          <a:lstStyle>
            <a:lvl1pPr marL="0" indent="0">
              <a:buNone/>
              <a:defRPr sz="1800" b="0" i="0">
                <a:solidFill>
                  <a:schemeClr val="tx1"/>
                </a:solidFill>
                <a:latin typeface="TheSans UHH"/>
                <a:cs typeface="TheSans UHH"/>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a:defRPr/>
            </a:pPr>
            <a:r>
              <a:t>Prof. Dr. Anke Grotlüschen</a:t>
            </a:r>
          </a:p>
        </p:txBody>
      </p:sp>
      <p:sp>
        <p:nvSpPr>
          <p:cNvPr id="90263622" name="Titel 1"/>
          <p:cNvSpPr>
            <a:spLocks noGrp="1"/>
          </p:cNvSpPr>
          <p:nvPr>
            <p:ph type="title" hasCustomPrompt="1"/>
          </p:nvPr>
        </p:nvSpPr>
        <p:spPr bwMode="auto">
          <a:xfrm>
            <a:off x="251519" y="3994927"/>
            <a:ext cx="8096400" cy="1015200"/>
          </a:xfrm>
          <a:prstGeom prst="rect">
            <a:avLst/>
          </a:prstGeom>
        </p:spPr>
        <p:txBody>
          <a:bodyPr/>
          <a:lstStyle>
            <a:lvl1pPr algn="l">
              <a:defRPr sz="3000" b="1" i="0">
                <a:solidFill>
                  <a:schemeClr val="tx1"/>
                </a:solidFill>
                <a:latin typeface="TheSans UHH"/>
                <a:cs typeface="TheSans UHH"/>
              </a:defRPr>
            </a:lvl1pPr>
          </a:lstStyle>
          <a:p>
            <a:pPr>
              <a:defRPr/>
            </a:pPr>
            <a:r>
              <a:rPr lang="de-DE" sz="3000" b="1" i="0" u="none" strike="noStrike" cap="none" spc="0" dirty="0">
                <a:solidFill>
                  <a:schemeClr val="tx1"/>
                </a:solidFill>
                <a:latin typeface="TheSans UHH"/>
                <a:ea typeface="TheSans UHH"/>
                <a:cs typeface="TheSans UHH"/>
              </a:rPr>
              <a:t>Danke für Ihre &amp; Eure wehrhafte Haltung! </a:t>
            </a:r>
            <a:endParaRPr dirty="0"/>
          </a:p>
        </p:txBody>
      </p:sp>
      <p:pic>
        <p:nvPicPr>
          <p:cNvPr id="4" name="Grafik 3" descr="Ein Bild, das draußen, Wasser, Welle, Wasserwelle enthält.&#10;&#10;KI-generierte Inhalte können fehlerhaft sein.">
            <a:extLst>
              <a:ext uri="{FF2B5EF4-FFF2-40B4-BE49-F238E27FC236}">
                <a16:creationId xmlns:a16="http://schemas.microsoft.com/office/drawing/2014/main" id="{32DB26FE-898D-1D8F-EAD7-2AF0D0610811}"/>
              </a:ext>
            </a:extLst>
          </p:cNvPr>
          <p:cNvPicPr>
            <a:picLocks noChangeAspect="1"/>
          </p:cNvPicPr>
          <p:nvPr/>
        </p:nvPicPr>
        <p:blipFill>
          <a:blip r:embed="rId3"/>
          <a:stretch>
            <a:fillRect/>
          </a:stretch>
        </p:blipFill>
        <p:spPr>
          <a:xfrm>
            <a:off x="0" y="1060004"/>
            <a:ext cx="9144000" cy="2451100"/>
          </a:xfrm>
          <a:prstGeom prst="rect">
            <a:avLst/>
          </a:prstGeom>
        </p:spPr>
      </p:pic>
    </p:spTree>
    <p:extLst>
      <p:ext uri="{BB962C8B-B14F-4D97-AF65-F5344CB8AC3E}">
        <p14:creationId xmlns:p14="http://schemas.microsoft.com/office/powerpoint/2010/main" val="220555362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23528" y="339502"/>
            <a:ext cx="4824214" cy="1800200"/>
          </a:xfrm>
        </p:spPr>
        <p:txBody>
          <a:bodyPr>
            <a:normAutofit/>
          </a:bodyPr>
          <a:lstStyle/>
          <a:p>
            <a:pPr>
              <a:defRPr/>
            </a:pPr>
            <a:r>
              <a:rPr lang="de-DE" dirty="0"/>
              <a:t>Eigene Veröffentlichungen </a:t>
            </a:r>
            <a:endParaRPr dirty="0"/>
          </a:p>
        </p:txBody>
      </p:sp>
      <p:sp>
        <p:nvSpPr>
          <p:cNvPr id="3" name="Inhaltsplatzhalter 2"/>
          <p:cNvSpPr>
            <a:spLocks noGrp="1"/>
          </p:cNvSpPr>
          <p:nvPr>
            <p:ph idx="1"/>
          </p:nvPr>
        </p:nvSpPr>
        <p:spPr bwMode="auto">
          <a:xfrm>
            <a:off x="323528" y="843558"/>
            <a:ext cx="8640960" cy="2880320"/>
          </a:xfrm>
        </p:spPr>
        <p:txBody>
          <a:bodyPr>
            <a:noAutofit/>
          </a:bodyPr>
          <a:lstStyle/>
          <a:p>
            <a:pPr marL="0" indent="0">
              <a:lnSpc>
                <a:spcPct val="100000"/>
              </a:lnSpc>
              <a:spcBef>
                <a:spcPts val="0"/>
              </a:spcBef>
              <a:buNone/>
              <a:defRPr/>
            </a:pPr>
            <a:endParaRPr lang="de-DE" sz="1800" dirty="0"/>
          </a:p>
          <a:p>
            <a:r>
              <a:rPr lang="en-US" sz="1800" b="1" dirty="0"/>
              <a:t>Grotlüschen, A.; Cafantaris, K.; Buddeberg, K. </a:t>
            </a:r>
            <a:r>
              <a:rPr lang="en-US" sz="1800" dirty="0"/>
              <a:t>(2025, accepted)</a:t>
            </a:r>
            <a:r>
              <a:rPr lang="en-US" sz="1800" b="1" dirty="0"/>
              <a:t>: Dialogue or Firewall? How the Providers of Adult Education in Germany React on Influence of the Extreme Right: </a:t>
            </a:r>
            <a:r>
              <a:rPr lang="de-DE" sz="1800" dirty="0">
                <a:hlinkClick r:id="rId3">
                  <a:extLst>
                    <a:ext uri="{A12FA001-AC4F-418D-AE19-62706E023703}">
                      <ahyp:hlinkClr xmlns:ahyp="http://schemas.microsoft.com/office/drawing/2018/hyperlinkcolor" val="tx"/>
                    </a:ext>
                  </a:extLst>
                </a:hlinkClick>
              </a:rPr>
              <a:t>https://papers.ssrn.com/sol3/papers.cfm?abstract_id=5147215</a:t>
            </a:r>
            <a:r>
              <a:rPr lang="de-DE" sz="1800" dirty="0"/>
              <a:t>  (</a:t>
            </a:r>
            <a:r>
              <a:rPr lang="de-DE" sz="1800" dirty="0" err="1"/>
              <a:t>preprint</a:t>
            </a:r>
            <a:r>
              <a:rPr lang="de-DE" sz="1800" dirty="0"/>
              <a:t>, reviewte Version wird im The Adult </a:t>
            </a:r>
            <a:r>
              <a:rPr lang="de-DE" sz="1800" dirty="0" err="1"/>
              <a:t>Learner</a:t>
            </a:r>
            <a:r>
              <a:rPr lang="de-DE" sz="1800" dirty="0"/>
              <a:t> veröffentlicht.</a:t>
            </a:r>
          </a:p>
          <a:p>
            <a:r>
              <a:rPr lang="en-US" sz="1800" b="1" dirty="0"/>
              <a:t>Grotlüschen, A.; Cafantaris, K.; Buddeberg, K. </a:t>
            </a:r>
            <a:r>
              <a:rPr lang="en-US" sz="1800" dirty="0"/>
              <a:t>(2025, accepted): </a:t>
            </a:r>
            <a:r>
              <a:rPr lang="de-DE" sz="1800" b="1" dirty="0"/>
              <a:t>Brandmauern im Bildungswesen. Zur Zerbrechlichkeit makrodidaktischer Strategien gegen rechte Einflüsse nach dem Tabubruch im Bundestag. </a:t>
            </a:r>
            <a:r>
              <a:rPr lang="de-DE" sz="1800" dirty="0"/>
              <a:t>Reviewte Version, hier im Preprint vor dem Erscheinen in der Zeitschrift für Pädagogik: </a:t>
            </a:r>
            <a:r>
              <a:rPr lang="en-US" sz="1800" dirty="0">
                <a:hlinkClick r:id="rId4">
                  <a:extLst>
                    <a:ext uri="{A12FA001-AC4F-418D-AE19-62706E023703}">
                      <ahyp:hlinkClr xmlns:ahyp="http://schemas.microsoft.com/office/drawing/2018/hyperlinkcolor" val="tx"/>
                    </a:ext>
                  </a:extLst>
                </a:hlinkClick>
              </a:rPr>
              <a:t>https://papers.ssrn.com/sol3/papers.cfm?abstract_id=5280203</a:t>
            </a:r>
            <a:endParaRPr lang="en-US" sz="1800" dirty="0"/>
          </a:p>
          <a:p>
            <a:endParaRPr lang="en-US" sz="1800" dirty="0"/>
          </a:p>
        </p:txBody>
      </p:sp>
      <p:sp>
        <p:nvSpPr>
          <p:cNvPr id="4" name="Foliennummernplatzhalter 3"/>
          <p:cNvSpPr>
            <a:spLocks noGrp="1"/>
          </p:cNvSpPr>
          <p:nvPr>
            <p:ph type="sldNum" sz="quarter" idx="12"/>
          </p:nvPr>
        </p:nvSpPr>
        <p:spPr bwMode="auto"/>
        <p:txBody>
          <a:bodyPr/>
          <a:lstStyle/>
          <a:p>
            <a:pPr marL="0" marR="0" lvl="0" indent="0" algn="r" defTabSz="457200">
              <a:lnSpc>
                <a:spcPct val="100000"/>
              </a:lnSpc>
              <a:spcBef>
                <a:spcPts val="0"/>
              </a:spcBef>
              <a:spcAft>
                <a:spcPts val="0"/>
              </a:spcAft>
              <a:buClrTx/>
              <a:buSzTx/>
              <a:buFontTx/>
              <a:buNone/>
              <a:defRPr/>
            </a:pPr>
            <a:fld id="{309D5144-004E-1E45-907B-65C86CA25C3F}" type="slidenum">
              <a:rPr lang="de-DE" sz="1200" b="0" i="0" u="none" strike="noStrike" cap="none" spc="0">
                <a:ln>
                  <a:noFill/>
                </a:ln>
                <a:solidFill>
                  <a:srgbClr val="FFFFFF"/>
                </a:solidFill>
                <a:latin typeface="TheSans UHH"/>
                <a:ea typeface="Arial"/>
                <a:cs typeface="Arial"/>
              </a:rPr>
              <a:t>124</a:t>
            </a:fld>
            <a:endParaRPr lang="de-DE" sz="1200" b="0" i="0" u="none" strike="noStrike" cap="none" spc="0">
              <a:ln>
                <a:noFill/>
              </a:ln>
              <a:solidFill>
                <a:srgbClr val="FFFFFF"/>
              </a:solidFill>
              <a:latin typeface="TheSans UHH"/>
              <a:ea typeface="Arial"/>
              <a:cs typeface="Arial"/>
            </a:endParaRPr>
          </a:p>
        </p:txBody>
      </p:sp>
    </p:spTree>
    <p:extLst>
      <p:ext uri="{BB962C8B-B14F-4D97-AF65-F5344CB8AC3E}">
        <p14:creationId xmlns:p14="http://schemas.microsoft.com/office/powerpoint/2010/main" val="11091480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23528" y="339502"/>
            <a:ext cx="4824214" cy="1800200"/>
          </a:xfrm>
        </p:spPr>
        <p:txBody>
          <a:bodyPr>
            <a:normAutofit/>
          </a:bodyPr>
          <a:lstStyle/>
          <a:p>
            <a:pPr>
              <a:defRPr/>
            </a:pPr>
            <a:r>
              <a:rPr lang="de-DE" dirty="0"/>
              <a:t>Literatur </a:t>
            </a:r>
            <a:r>
              <a:rPr lang="de-DE" sz="1200" dirty="0"/>
              <a:t>(weitere siehe Kommentarfelder)</a:t>
            </a:r>
            <a:endParaRPr sz="1200" dirty="0"/>
          </a:p>
        </p:txBody>
      </p:sp>
      <p:sp>
        <p:nvSpPr>
          <p:cNvPr id="3" name="Inhaltsplatzhalter 2"/>
          <p:cNvSpPr>
            <a:spLocks noGrp="1"/>
          </p:cNvSpPr>
          <p:nvPr>
            <p:ph idx="1"/>
          </p:nvPr>
        </p:nvSpPr>
        <p:spPr bwMode="auto">
          <a:xfrm>
            <a:off x="323528" y="843558"/>
            <a:ext cx="8640960" cy="2880320"/>
          </a:xfrm>
        </p:spPr>
        <p:txBody>
          <a:bodyPr>
            <a:noAutofit/>
          </a:bodyPr>
          <a:lstStyle/>
          <a:p>
            <a:pPr marL="0" indent="0">
              <a:lnSpc>
                <a:spcPct val="100000"/>
              </a:lnSpc>
              <a:spcBef>
                <a:spcPts val="0"/>
              </a:spcBef>
              <a:buNone/>
              <a:defRPr/>
            </a:pPr>
            <a:r>
              <a:rPr lang="de-DE" sz="700" u="sng"/>
              <a:t>Akbaba, Y [Yaliz] (2024, 11. März).</a:t>
            </a:r>
            <a:r>
              <a:rPr lang="de-DE" sz="700"/>
              <a:t> </a:t>
            </a:r>
            <a:r>
              <a:rPr lang="de-DE" sz="700" i="1"/>
              <a:t>Sprache Macht (Un)Ordnung. </a:t>
            </a:r>
            <a:r>
              <a:rPr lang="de-DE" sz="700"/>
              <a:t>DGfE-Kongress 2024. Parallelvortrag, Halle.</a:t>
            </a:r>
            <a:endParaRPr/>
          </a:p>
          <a:p>
            <a:pPr marL="0" indent="0">
              <a:lnSpc>
                <a:spcPct val="100000"/>
              </a:lnSpc>
              <a:spcBef>
                <a:spcPts val="0"/>
              </a:spcBef>
              <a:buNone/>
              <a:defRPr/>
            </a:pPr>
            <a:r>
              <a:rPr lang="de-DE" sz="700" u="sng"/>
              <a:t>Akbaba, Y [Yalız] &amp; Heinemann, A. (Hrsg.). (2023).</a:t>
            </a:r>
            <a:r>
              <a:rPr lang="de-DE" sz="700"/>
              <a:t> </a:t>
            </a:r>
            <a:r>
              <a:rPr lang="de-DE" sz="700" i="1"/>
              <a:t>Erziehungswissenschaften dekolonisieren: Theoretische Debatten und praxisorientierte Impulse</a:t>
            </a:r>
            <a:r>
              <a:rPr lang="de-DE" sz="700"/>
              <a:t> (1. Auflage). Beltz Juventa. </a:t>
            </a:r>
            <a:endParaRPr/>
          </a:p>
          <a:p>
            <a:pPr marL="0" indent="0">
              <a:lnSpc>
                <a:spcPct val="100000"/>
              </a:lnSpc>
              <a:spcBef>
                <a:spcPts val="0"/>
              </a:spcBef>
              <a:buNone/>
              <a:defRPr/>
            </a:pPr>
            <a:r>
              <a:rPr lang="de-DE" sz="700" u="sng"/>
              <a:t>Biskamp, F. (2021). Rechtsruck, welcher Rechtsruck? In M. Baum, J. M. Breidung &amp; M. Spetsmann-Kunkel (Hrsg.),</a:t>
            </a:r>
            <a:r>
              <a:rPr lang="de-DE" sz="700"/>
              <a:t> </a:t>
            </a:r>
            <a:r>
              <a:rPr lang="de-DE" sz="700" i="1"/>
              <a:t>Rechte Verhältnisse in Hochschule und Gesellschaft </a:t>
            </a:r>
            <a:r>
              <a:rPr lang="de-DE" sz="700"/>
              <a:t>(S. 33–48). </a:t>
            </a:r>
            <a:r>
              <a:rPr lang="en-US" sz="700"/>
              <a:t>Verlag Barbara Budrich. </a:t>
            </a:r>
            <a:r>
              <a:rPr lang="en-US" sz="700" u="sng"/>
              <a:t>ttps://doi.org/10.3224/84742498.03</a:t>
            </a:r>
            <a:endParaRPr lang="de-DE" sz="700"/>
          </a:p>
          <a:p>
            <a:pPr marL="0" indent="0">
              <a:lnSpc>
                <a:spcPct val="100000"/>
              </a:lnSpc>
              <a:spcBef>
                <a:spcPts val="0"/>
              </a:spcBef>
              <a:buNone/>
              <a:defRPr/>
            </a:pPr>
            <a:r>
              <a:rPr lang="en-US" sz="700" u="sng"/>
              <a:t>Cohen, M. I. (2021). Education populism? A corpus-driven analysis of Betsy DeVos’s education policy discourse.</a:t>
            </a:r>
            <a:r>
              <a:rPr lang="en-US" sz="700"/>
              <a:t> </a:t>
            </a:r>
            <a:r>
              <a:rPr lang="en-US" sz="700" i="1"/>
              <a:t>Education Policy Analysis Archives</a:t>
            </a:r>
            <a:r>
              <a:rPr lang="en-US" sz="700"/>
              <a:t>, </a:t>
            </a:r>
            <a:r>
              <a:rPr lang="en-US" sz="700" i="1"/>
              <a:t>29</a:t>
            </a:r>
            <a:r>
              <a:rPr lang="en-US" sz="700"/>
              <a:t>(January - July), 16.</a:t>
            </a:r>
            <a:r>
              <a:rPr lang="en-US" sz="700" u="sng">
                <a:hlinkClick r:id="rId3" tooltip="https://doi.org/10.14507/epaa.29.5868"/>
              </a:rPr>
              <a:t>tps://doi.org/10.14507/epaa.29.5868</a:t>
            </a:r>
            <a:endParaRPr lang="de-DE" sz="700"/>
          </a:p>
          <a:p>
            <a:pPr marL="0" indent="0">
              <a:lnSpc>
                <a:spcPct val="100000"/>
              </a:lnSpc>
              <a:spcBef>
                <a:spcPts val="0"/>
              </a:spcBef>
              <a:buNone/>
              <a:defRPr/>
            </a:pPr>
            <a:r>
              <a:rPr lang="de-DE" sz="700" u="sng"/>
              <a:t>Decker, O. &amp; Brähler, E. (2006).</a:t>
            </a:r>
            <a:r>
              <a:rPr lang="de-DE" sz="700"/>
              <a:t> </a:t>
            </a:r>
            <a:r>
              <a:rPr lang="de-DE" sz="700" i="1"/>
              <a:t>Vom Rand zur Mitte Rechtsextreme Einstellungen und ihre Einflussfaktoren in Deutschland. </a:t>
            </a:r>
            <a:endParaRPr lang="de-DE" sz="700"/>
          </a:p>
          <a:p>
            <a:pPr marL="0" indent="0">
              <a:lnSpc>
                <a:spcPct val="100000"/>
              </a:lnSpc>
              <a:spcBef>
                <a:spcPts val="0"/>
              </a:spcBef>
              <a:buNone/>
              <a:defRPr/>
            </a:pPr>
            <a:r>
              <a:rPr lang="de-DE" sz="700" u="sng"/>
              <a:t>Eggers, M. M., Kilomba, G., Piesche, P. &amp; Arndt, S. (Hrsg.). (2023).</a:t>
            </a:r>
            <a:r>
              <a:rPr lang="de-DE" sz="700"/>
              <a:t> </a:t>
            </a:r>
            <a:r>
              <a:rPr lang="de-DE" sz="700" i="1"/>
              <a:t>Mythen, Maske und Subjekte: Kritische Weißseinsforschung in Deutschland</a:t>
            </a:r>
            <a:r>
              <a:rPr lang="de-DE" sz="700"/>
              <a:t> (5., aktualisierte Auflage). UNRAST. </a:t>
            </a:r>
            <a:endParaRPr/>
          </a:p>
          <a:p>
            <a:pPr marL="0" indent="0">
              <a:lnSpc>
                <a:spcPct val="100000"/>
              </a:lnSpc>
              <a:spcBef>
                <a:spcPts val="0"/>
              </a:spcBef>
              <a:buNone/>
              <a:defRPr/>
            </a:pPr>
            <a:r>
              <a:rPr lang="de-DE" sz="700" u="sng"/>
              <a:t>El-Mafaalani, A. (2021).</a:t>
            </a:r>
            <a:r>
              <a:rPr lang="de-DE" sz="700"/>
              <a:t> </a:t>
            </a:r>
            <a:r>
              <a:rPr lang="de-DE" sz="700" i="1"/>
              <a:t>Wozu Rassismus? Von der Erfindung der Menschenrassen bis zum rassismuskritischen Widerstand</a:t>
            </a:r>
            <a:r>
              <a:rPr lang="de-DE" sz="700"/>
              <a:t>. </a:t>
            </a:r>
            <a:r>
              <a:rPr lang="de-DE" sz="700" i="1"/>
              <a:t>KiWi: Bd. 1796</a:t>
            </a:r>
            <a:r>
              <a:rPr lang="de-DE" sz="700"/>
              <a:t>. Kiepenheuer &amp; Witsch. </a:t>
            </a:r>
            <a:r>
              <a:rPr lang="de-DE" sz="700" u="sng">
                <a:hlinkClick r:id="rId4" tooltip="https://www.book2look.com/book/9783462002232"/>
              </a:rPr>
              <a:t>ttps://www.book2look.com/book/9783462002232</a:t>
            </a:r>
            <a:r>
              <a:rPr lang="de-DE" sz="700"/>
              <a:t> </a:t>
            </a:r>
            <a:endParaRPr/>
          </a:p>
          <a:p>
            <a:pPr marL="0" indent="0">
              <a:lnSpc>
                <a:spcPct val="100000"/>
              </a:lnSpc>
              <a:spcBef>
                <a:spcPts val="0"/>
              </a:spcBef>
              <a:buNone/>
              <a:defRPr/>
            </a:pPr>
            <a:r>
              <a:rPr lang="de-DE" sz="700" u="sng"/>
              <a:t>Gießelmann, B., Kerst, B., Richterich, R., Suermann, L. &amp; Virchow, F. (Hrsg.). (2019).</a:t>
            </a:r>
            <a:r>
              <a:rPr lang="de-DE" sz="700"/>
              <a:t> </a:t>
            </a:r>
            <a:r>
              <a:rPr lang="de-DE" sz="700" i="1"/>
              <a:t>Handwörterbuch rechtsextremer Kampfbegriffe</a:t>
            </a:r>
            <a:r>
              <a:rPr lang="de-DE" sz="700"/>
              <a:t> (2., komplett überarbeitete und ergänzte Auflage). Wochenschau Verlag. </a:t>
            </a:r>
            <a:endParaRPr/>
          </a:p>
          <a:p>
            <a:pPr marL="0" indent="0">
              <a:lnSpc>
                <a:spcPct val="100000"/>
              </a:lnSpc>
              <a:spcBef>
                <a:spcPts val="0"/>
              </a:spcBef>
              <a:buNone/>
              <a:defRPr/>
            </a:pPr>
            <a:r>
              <a:rPr lang="de-DE" sz="700" u="sng"/>
              <a:t>Gümüşay, K. (2015).</a:t>
            </a:r>
            <a:r>
              <a:rPr lang="de-DE" sz="700"/>
              <a:t> </a:t>
            </a:r>
            <a:r>
              <a:rPr lang="de-DE" sz="700" i="1"/>
              <a:t>Rechtsextremismus</a:t>
            </a:r>
            <a:r>
              <a:rPr lang="de-DE" sz="700"/>
              <a:t>.</a:t>
            </a:r>
            <a:endParaRPr/>
          </a:p>
          <a:p>
            <a:pPr marL="0" indent="0">
              <a:lnSpc>
                <a:spcPct val="100000"/>
              </a:lnSpc>
              <a:spcBef>
                <a:spcPts val="0"/>
              </a:spcBef>
              <a:buNone/>
              <a:defRPr/>
            </a:pPr>
            <a:r>
              <a:rPr lang="de-DE" sz="700" u="sng"/>
              <a:t>Hanschmann, F. (2024, 1. März).</a:t>
            </a:r>
            <a:r>
              <a:rPr lang="de-DE" sz="700"/>
              <a:t> </a:t>
            </a:r>
            <a:r>
              <a:rPr lang="de-DE" sz="700" i="1"/>
              <a:t>So könnte die AfD die Schulen verändern. </a:t>
            </a:r>
            <a:r>
              <a:rPr lang="de-DE" sz="700"/>
              <a:t>Ringvorlesung „Rechtsextremismus, Recht und Justiz“, HU Berlin. Deutschlandfunk Nova Podcast „Hörsaal“. </a:t>
            </a:r>
            <a:r>
              <a:rPr lang="de-DE" sz="700" u="sng">
                <a:hlinkClick r:id="rId5" tooltip="https://www.deutschlandfunknova.de/podcasts/download/hoersaal-der-podcast/p2"/>
              </a:rPr>
              <a:t>https://www.deutschlandfunknova.de/podcasts/download/hoersaal-der-podcast/p2</a:t>
            </a:r>
            <a:endParaRPr lang="de-DE" sz="700"/>
          </a:p>
          <a:p>
            <a:pPr marL="0" indent="0">
              <a:lnSpc>
                <a:spcPct val="100000"/>
              </a:lnSpc>
              <a:spcBef>
                <a:spcPts val="0"/>
              </a:spcBef>
              <a:buNone/>
              <a:defRPr/>
            </a:pPr>
            <a:r>
              <a:rPr lang="de-DE" sz="700" u="sng"/>
              <a:t>Heinemann, A. M. B. (2018). Alles unter Kontrolle?</a:t>
            </a:r>
            <a:r>
              <a:rPr lang="de-DE" sz="700"/>
              <a:t> </a:t>
            </a:r>
            <a:r>
              <a:rPr lang="de-DE" sz="700" i="1"/>
              <a:t>Zeitschrift für Weiterbildungsforschung</a:t>
            </a:r>
            <a:r>
              <a:rPr lang="de-DE" sz="700"/>
              <a:t>, </a:t>
            </a:r>
            <a:r>
              <a:rPr lang="de-DE" sz="700" i="1"/>
              <a:t>41</a:t>
            </a:r>
            <a:r>
              <a:rPr lang="de-DE" sz="700"/>
              <a:t>(1), 79–92. </a:t>
            </a:r>
            <a:r>
              <a:rPr lang="de-DE" sz="700" u="sng">
                <a:hlinkClick r:id="rId6" tooltip="https://doi.org/10.1007/s40955-018-0106-8"/>
              </a:rPr>
              <a:t>https://doi.org/10.1007/s40955-018-0106-8</a:t>
            </a:r>
            <a:endParaRPr lang="de-DE" sz="700"/>
          </a:p>
          <a:p>
            <a:pPr marL="0" indent="0">
              <a:lnSpc>
                <a:spcPct val="100000"/>
              </a:lnSpc>
              <a:spcBef>
                <a:spcPts val="0"/>
              </a:spcBef>
              <a:buNone/>
              <a:defRPr/>
            </a:pPr>
            <a:r>
              <a:rPr lang="de-DE" sz="700" u="sng"/>
              <a:t>Heinemann, A. M. (2024, 11. März).</a:t>
            </a:r>
            <a:r>
              <a:rPr lang="de-DE" sz="700"/>
              <a:t> </a:t>
            </a:r>
            <a:r>
              <a:rPr lang="de-DE" sz="700" i="1"/>
              <a:t>Das Phantasma des sprachlich homogenen WIR - eine wirkmächtige Referenz zur Legitimierung von Stillstand. </a:t>
            </a:r>
            <a:r>
              <a:rPr lang="de-DE" sz="700"/>
              <a:t>DGfE-Kongress 2024. Symposium: Kolonialität, Sprache, </a:t>
            </a:r>
            <a:br>
              <a:rPr lang="de-DE" sz="700"/>
            </a:br>
            <a:r>
              <a:rPr lang="de-DE" sz="700"/>
              <a:t>Macht und die Identitätskrise des weißen Wir, Halle.</a:t>
            </a:r>
            <a:endParaRPr/>
          </a:p>
          <a:p>
            <a:pPr marL="0" indent="0">
              <a:lnSpc>
                <a:spcPct val="100000"/>
              </a:lnSpc>
              <a:spcBef>
                <a:spcPts val="0"/>
              </a:spcBef>
              <a:buNone/>
              <a:defRPr/>
            </a:pPr>
            <a:r>
              <a:rPr lang="de-DE" sz="700" u="sng"/>
              <a:t>Hinz, A., Jahr, D. &amp; Kruschel, R. (Hrsg.). (2023).</a:t>
            </a:r>
            <a:r>
              <a:rPr lang="de-DE" sz="700"/>
              <a:t> </a:t>
            </a:r>
            <a:r>
              <a:rPr lang="de-DE" sz="700" i="1"/>
              <a:t>Inklusive Bildung und Rechtspopulismus: Grundlagen, Analysen und Handlungsmöglichkeiten</a:t>
            </a:r>
            <a:r>
              <a:rPr lang="de-DE" sz="700"/>
              <a:t> (1. </a:t>
            </a:r>
            <a:r>
              <a:rPr lang="en-US" sz="700"/>
              <a:t>Auflage). Beltz Juventa. </a:t>
            </a:r>
            <a:r>
              <a:rPr lang="en-US" sz="700" u="sng">
                <a:hlinkClick r:id="rId7" tooltip="http://www.content-select.com/index.php?id=bib_view&amp;ean=9783779974963"/>
              </a:rPr>
              <a:t>http://www.content-select.com/index.php?id=bib_view&amp;ean=9783779974963</a:t>
            </a:r>
            <a:r>
              <a:rPr lang="en-US" sz="700"/>
              <a:t> </a:t>
            </a:r>
            <a:endParaRPr lang="de-DE" sz="700"/>
          </a:p>
          <a:p>
            <a:pPr marL="0" indent="0">
              <a:lnSpc>
                <a:spcPct val="100000"/>
              </a:lnSpc>
              <a:spcBef>
                <a:spcPts val="0"/>
              </a:spcBef>
              <a:buNone/>
              <a:defRPr/>
            </a:pPr>
            <a:r>
              <a:rPr lang="en-US" sz="700" u="sng"/>
              <a:t>Hussain, S. &amp; Yunus, R. (2021). Right</a:t>
            </a:r>
            <a:r>
              <a:rPr lang="en-US" sz="700"/>
              <a:t>‐wing populism and education: Introduction to the special section. </a:t>
            </a:r>
            <a:r>
              <a:rPr lang="en-US" sz="700" i="1"/>
              <a:t>British Educational Research Journal</a:t>
            </a:r>
            <a:r>
              <a:rPr lang="en-US" sz="700"/>
              <a:t>, </a:t>
            </a:r>
            <a:r>
              <a:rPr lang="en-US" sz="700" i="1"/>
              <a:t>47</a:t>
            </a:r>
            <a:r>
              <a:rPr lang="en-US" sz="700"/>
              <a:t>(2), 247–263. </a:t>
            </a:r>
            <a:r>
              <a:rPr lang="en-US" sz="700" u="sng">
                <a:hlinkClick r:id="rId8" tooltip="https://doi.org/10.1002/berj.3726"/>
              </a:rPr>
              <a:t>https://doi.org/10.1002/berj.3726</a:t>
            </a:r>
            <a:endParaRPr lang="de-DE" sz="700"/>
          </a:p>
          <a:p>
            <a:pPr marL="0" indent="0">
              <a:lnSpc>
                <a:spcPct val="100000"/>
              </a:lnSpc>
              <a:spcBef>
                <a:spcPts val="0"/>
              </a:spcBef>
              <a:buNone/>
              <a:defRPr/>
            </a:pPr>
            <a:r>
              <a:rPr lang="en-US" sz="700" u="sng"/>
              <a:t>Käpplinger, B. (2018). Addressing refugees and non-refugees in adult education programs: A longitudinal analysis on shifting public concerns: European journal for Research on the Education and Learning of Adults.</a:t>
            </a:r>
            <a:r>
              <a:rPr lang="en-US" sz="700"/>
              <a:t> </a:t>
            </a:r>
            <a:br>
              <a:rPr lang="en-US" sz="700"/>
            </a:br>
            <a:r>
              <a:rPr lang="en-US" sz="700" i="1"/>
              <a:t>European Journal for Research on the Education and Learning of Adults</a:t>
            </a:r>
            <a:r>
              <a:rPr lang="en-US" sz="700"/>
              <a:t>(9), 161–177. </a:t>
            </a:r>
            <a:r>
              <a:rPr lang="en-US" sz="700" u="sng">
                <a:hlinkClick r:id="rId9" tooltip="https://doi.org/10.25656/01:16140"/>
              </a:rPr>
              <a:t>https://doi.org/10.25656/01:16140</a:t>
            </a:r>
            <a:endParaRPr lang="de-DE" sz="700"/>
          </a:p>
          <a:p>
            <a:pPr marL="0" indent="0">
              <a:lnSpc>
                <a:spcPct val="100000"/>
              </a:lnSpc>
              <a:spcBef>
                <a:spcPts val="0"/>
              </a:spcBef>
              <a:buNone/>
              <a:defRPr/>
            </a:pPr>
            <a:r>
              <a:rPr lang="en-US" sz="700" u="sng"/>
              <a:t>Käpplinger, B. (2020). Modernisation of organisations due to migration?</a:t>
            </a:r>
            <a:r>
              <a:rPr lang="en-US" sz="700"/>
              <a:t> </a:t>
            </a:r>
            <a:r>
              <a:rPr lang="en-US" sz="700" i="1"/>
              <a:t>European Journal for Research on the Education and Learning of Adults</a:t>
            </a:r>
            <a:r>
              <a:rPr lang="en-US" sz="700"/>
              <a:t>, </a:t>
            </a:r>
            <a:r>
              <a:rPr lang="en-US" sz="700" i="1"/>
              <a:t>11</a:t>
            </a:r>
            <a:r>
              <a:rPr lang="en-US" sz="700"/>
              <a:t>(3), 293–308. </a:t>
            </a:r>
            <a:r>
              <a:rPr lang="en-US" sz="700" u="sng">
                <a:hlinkClick r:id="rId10" tooltip="https://doi.org/10.3384/rela.2000-7426.ojs1699"/>
              </a:rPr>
              <a:t>https://doi.org/10.3384/rela.2000-7426.ojs1699</a:t>
            </a:r>
            <a:endParaRPr lang="de-DE" sz="700"/>
          </a:p>
          <a:p>
            <a:pPr marL="0" indent="0">
              <a:lnSpc>
                <a:spcPct val="100000"/>
              </a:lnSpc>
              <a:spcBef>
                <a:spcPts val="0"/>
              </a:spcBef>
              <a:buNone/>
              <a:defRPr/>
            </a:pPr>
            <a:r>
              <a:rPr lang="en-US" sz="700" u="sng"/>
              <a:t>Martin, A., Granderath, J. S. &amp; Rüber, I. E. (2021). Course Profiles and Participation in German Adult Education Centers During Times of Migration: A Longitudinal Study.</a:t>
            </a:r>
            <a:r>
              <a:rPr lang="en-US" sz="700"/>
              <a:t> </a:t>
            </a:r>
            <a:r>
              <a:rPr lang="en-US" sz="700" i="1"/>
              <a:t>Literacy and Numeracy Studies</a:t>
            </a:r>
            <a:r>
              <a:rPr lang="en-US" sz="700"/>
              <a:t>, </a:t>
            </a:r>
            <a:r>
              <a:rPr lang="en-US" sz="700" i="1"/>
              <a:t>71</a:t>
            </a:r>
            <a:r>
              <a:rPr lang="en-US" sz="700"/>
              <a:t>(2), 184–204. </a:t>
            </a:r>
            <a:r>
              <a:rPr lang="en-US" sz="700" u="sng">
                <a:hlinkClick r:id="rId11" tooltip="https://doi.org/10.1177/0741713620982544"/>
              </a:rPr>
              <a:t>https://doi.org/10.1177/0741713620982544</a:t>
            </a:r>
            <a:endParaRPr lang="de-DE" sz="700"/>
          </a:p>
          <a:p>
            <a:pPr marL="0" indent="0">
              <a:lnSpc>
                <a:spcPct val="100000"/>
              </a:lnSpc>
              <a:spcBef>
                <a:spcPts val="0"/>
              </a:spcBef>
              <a:buNone/>
              <a:defRPr/>
            </a:pPr>
            <a:r>
              <a:rPr lang="en-US" sz="700" u="sng"/>
              <a:t>Nikolai, R. (2024, 12. März).</a:t>
            </a:r>
            <a:r>
              <a:rPr lang="en-US" sz="700"/>
              <a:t> </a:t>
            </a:r>
            <a:r>
              <a:rPr lang="de-DE" sz="700" i="1"/>
              <a:t>Rechte Christ:innen und die AfD: Gemeinsamkeiten schulpolitischer Positionen am bEispiel der Debatten um den Bildungsplan in Baden-Württemberg. </a:t>
            </a:r>
            <a:r>
              <a:rPr lang="de-DE" sz="700"/>
              <a:t>Deutsche Gesellschaft für </a:t>
            </a:r>
            <a:br>
              <a:rPr lang="de-DE" sz="700"/>
            </a:br>
            <a:r>
              <a:rPr lang="de-DE" sz="700"/>
              <a:t>Erziehungswissenschaft, Halle.</a:t>
            </a:r>
            <a:endParaRPr/>
          </a:p>
          <a:p>
            <a:pPr marL="0" indent="0">
              <a:lnSpc>
                <a:spcPct val="100000"/>
              </a:lnSpc>
              <a:spcBef>
                <a:spcPts val="0"/>
              </a:spcBef>
              <a:buNone/>
              <a:defRPr/>
            </a:pPr>
            <a:r>
              <a:rPr lang="de-DE" sz="700" u="sng"/>
              <a:t>Nuissl, Ekkehard &amp; Popović, K. (2020). Populismus und Bildung.</a:t>
            </a:r>
            <a:r>
              <a:rPr lang="de-DE" sz="700"/>
              <a:t> </a:t>
            </a:r>
            <a:r>
              <a:rPr lang="de-DE" sz="700" i="1"/>
              <a:t>Zeitschrift für Weiterbildungsforschung</a:t>
            </a:r>
            <a:r>
              <a:rPr lang="de-DE" sz="700"/>
              <a:t>, </a:t>
            </a:r>
            <a:r>
              <a:rPr lang="de-DE" sz="700" i="1"/>
              <a:t>43</a:t>
            </a:r>
            <a:r>
              <a:rPr lang="de-DE" sz="700"/>
              <a:t>(3), 339–355. </a:t>
            </a:r>
            <a:r>
              <a:rPr lang="de-DE" sz="700" u="sng">
                <a:hlinkClick r:id="rId12" tooltip="https://doi.org/10.1007/s40955-020-00173-0"/>
              </a:rPr>
              <a:t>https://doi.org/10.1007/s40955-020-00173-0</a:t>
            </a:r>
            <a:endParaRPr lang="de-DE" sz="700"/>
          </a:p>
          <a:p>
            <a:pPr marL="0" indent="0">
              <a:lnSpc>
                <a:spcPct val="100000"/>
              </a:lnSpc>
              <a:spcBef>
                <a:spcPts val="0"/>
              </a:spcBef>
              <a:buNone/>
              <a:defRPr/>
            </a:pPr>
            <a:r>
              <a:rPr lang="de-DE" sz="700" u="sng"/>
              <a:t>Reuter, M. &amp; Käpplinger, B. (2019). Programmplanung - Programmforschung.</a:t>
            </a:r>
            <a:r>
              <a:rPr lang="de-DE" sz="700"/>
              <a:t> </a:t>
            </a:r>
            <a:r>
              <a:rPr lang="de-DE" sz="700" i="1"/>
              <a:t>Hessische Blätter für Volksbildung</a:t>
            </a:r>
            <a:r>
              <a:rPr lang="de-DE" sz="700"/>
              <a:t>, </a:t>
            </a:r>
            <a:r>
              <a:rPr lang="de-DE" sz="700" i="1"/>
              <a:t>69</a:t>
            </a:r>
            <a:r>
              <a:rPr lang="de-DE" sz="700"/>
              <a:t>, 142–150. </a:t>
            </a:r>
            <a:r>
              <a:rPr lang="de-DE" sz="700" u="sng">
                <a:hlinkClick r:id="rId13" tooltip="https://doi.org/10.3278/HBV1902W142"/>
              </a:rPr>
              <a:t>https://doi.org/10.3278/HBV1902W142</a:t>
            </a:r>
            <a:endParaRPr lang="de-DE" sz="700"/>
          </a:p>
          <a:p>
            <a:pPr marL="0" indent="0">
              <a:lnSpc>
                <a:spcPct val="100000"/>
              </a:lnSpc>
              <a:spcBef>
                <a:spcPts val="0"/>
              </a:spcBef>
              <a:buNone/>
              <a:defRPr/>
            </a:pPr>
            <a:r>
              <a:rPr lang="de-DE" sz="700" u="sng"/>
              <a:t>Thomsen, S. L. &amp; Weilage, I. (2023). </a:t>
            </a:r>
            <a:r>
              <a:rPr lang="en-US" sz="700"/>
              <a:t>Scaling up and Crowding out: How German Adult Education Centers Adapted Course Offers to Refugee Integration. </a:t>
            </a:r>
            <a:r>
              <a:rPr lang="de-DE" sz="700" i="1"/>
              <a:t>Adult Education Quarterly</a:t>
            </a:r>
            <a:r>
              <a:rPr lang="de-DE" sz="700"/>
              <a:t>, </a:t>
            </a:r>
            <a:r>
              <a:rPr lang="de-DE" sz="700" i="1"/>
              <a:t>73</a:t>
            </a:r>
            <a:r>
              <a:rPr lang="de-DE" sz="700"/>
              <a:t>(1), 60–80. </a:t>
            </a:r>
            <a:r>
              <a:rPr lang="de-DE" sz="700" u="sng">
                <a:hlinkClick r:id="rId14" tooltip="https://doi.org/10.1177/07417136211068861"/>
              </a:rPr>
              <a:t>https://doi.org/10.1177/07417136211068861</a:t>
            </a:r>
            <a:endParaRPr lang="de-DE" sz="700"/>
          </a:p>
          <a:p>
            <a:pPr marL="0" indent="0">
              <a:lnSpc>
                <a:spcPct val="100000"/>
              </a:lnSpc>
              <a:spcBef>
                <a:spcPts val="0"/>
              </a:spcBef>
              <a:buNone/>
              <a:defRPr/>
            </a:pPr>
            <a:r>
              <a:rPr lang="de-DE" sz="700" u="sng"/>
              <a:t>Wachter, N. (2024).</a:t>
            </a:r>
            <a:r>
              <a:rPr lang="de-DE" sz="700"/>
              <a:t> </a:t>
            </a:r>
            <a:r>
              <a:rPr lang="de-DE" sz="700" i="1"/>
              <a:t>Rassismuskritische Bildung als Arbeitsbereich weißer Erwachsenenbildner:innen im Spannungsfeld zwischen Grenzen und Möglichkeiten: Ein subjektorientierter Forschungsansatz</a:t>
            </a:r>
            <a:r>
              <a:rPr lang="de-DE" sz="700"/>
              <a:t> [Masterarbeit]. </a:t>
            </a:r>
            <a:br>
              <a:rPr lang="de-DE" sz="700"/>
            </a:br>
            <a:r>
              <a:rPr lang="de-DE" sz="700"/>
              <a:t>Universität Hamburg, Hamburg. </a:t>
            </a:r>
            <a:endParaRPr lang="de-DE" sz="700" b="1"/>
          </a:p>
          <a:p>
            <a:pPr marL="0" indent="0">
              <a:lnSpc>
                <a:spcPct val="100000"/>
              </a:lnSpc>
              <a:spcBef>
                <a:spcPts val="0"/>
              </a:spcBef>
              <a:buNone/>
              <a:defRPr/>
            </a:pPr>
            <a:r>
              <a:rPr lang="de-DE" sz="700"/>
              <a:t> </a:t>
            </a:r>
            <a:endParaRPr/>
          </a:p>
          <a:p>
            <a:pPr marL="0" indent="0">
              <a:lnSpc>
                <a:spcPct val="100000"/>
              </a:lnSpc>
              <a:spcBef>
                <a:spcPts val="0"/>
              </a:spcBef>
              <a:buNone/>
              <a:defRPr/>
            </a:pPr>
            <a:endParaRPr lang="de-DE" sz="700"/>
          </a:p>
          <a:p>
            <a:pPr marL="0" indent="0">
              <a:lnSpc>
                <a:spcPct val="100000"/>
              </a:lnSpc>
              <a:spcBef>
                <a:spcPts val="0"/>
              </a:spcBef>
              <a:buNone/>
              <a:defRPr/>
            </a:pPr>
            <a:endParaRPr lang="de-DE" sz="700"/>
          </a:p>
          <a:p>
            <a:pPr marL="0" indent="0">
              <a:lnSpc>
                <a:spcPct val="100000"/>
              </a:lnSpc>
              <a:spcBef>
                <a:spcPts val="0"/>
              </a:spcBef>
              <a:buNone/>
              <a:defRPr/>
            </a:pPr>
            <a:endParaRPr lang="de-DE" sz="700"/>
          </a:p>
        </p:txBody>
      </p:sp>
      <p:sp>
        <p:nvSpPr>
          <p:cNvPr id="4" name="Foliennummernplatzhalter 3"/>
          <p:cNvSpPr>
            <a:spLocks noGrp="1"/>
          </p:cNvSpPr>
          <p:nvPr>
            <p:ph type="sldNum" sz="quarter" idx="12"/>
          </p:nvPr>
        </p:nvSpPr>
        <p:spPr bwMode="auto"/>
        <p:txBody>
          <a:bodyPr/>
          <a:lstStyle/>
          <a:p>
            <a:pPr marL="0" marR="0" lvl="0" indent="0" algn="r" defTabSz="457200">
              <a:lnSpc>
                <a:spcPct val="100000"/>
              </a:lnSpc>
              <a:spcBef>
                <a:spcPts val="0"/>
              </a:spcBef>
              <a:spcAft>
                <a:spcPts val="0"/>
              </a:spcAft>
              <a:buClrTx/>
              <a:buSzTx/>
              <a:buFontTx/>
              <a:buNone/>
              <a:defRPr/>
            </a:pPr>
            <a:fld id="{309D5144-004E-1E45-907B-65C86CA25C3F}" type="slidenum">
              <a:rPr lang="de-DE" sz="1200" b="0" i="0" u="none" strike="noStrike" cap="none" spc="0">
                <a:ln>
                  <a:noFill/>
                </a:ln>
                <a:solidFill>
                  <a:srgbClr val="FFFFFF"/>
                </a:solidFill>
                <a:latin typeface="TheSans UHH"/>
                <a:ea typeface="Arial"/>
                <a:cs typeface="Arial"/>
              </a:rPr>
              <a:t>125</a:t>
            </a:fld>
            <a:endParaRPr lang="de-DE" sz="1200" b="0" i="0" u="none" strike="noStrike" cap="none" spc="0">
              <a:ln>
                <a:noFill/>
              </a:ln>
              <a:solidFill>
                <a:srgbClr val="FFFFFF"/>
              </a:solidFill>
              <a:latin typeface="TheSans UHH"/>
              <a:ea typeface="Arial"/>
              <a:cs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23850" y="339502"/>
            <a:ext cx="4824214" cy="1800200"/>
          </a:xfrm>
        </p:spPr>
        <p:txBody>
          <a:bodyPr>
            <a:normAutofit/>
          </a:bodyPr>
          <a:lstStyle/>
          <a:p>
            <a:pPr>
              <a:defRPr/>
            </a:pPr>
            <a:r>
              <a:rPr lang="de-DE"/>
              <a:t>Links: AfD und Volkshochschule</a:t>
            </a:r>
            <a:endParaRPr/>
          </a:p>
        </p:txBody>
      </p:sp>
      <p:sp>
        <p:nvSpPr>
          <p:cNvPr id="3" name="Inhaltsplatzhalter 2"/>
          <p:cNvSpPr>
            <a:spLocks noGrp="1"/>
          </p:cNvSpPr>
          <p:nvPr>
            <p:ph idx="1"/>
          </p:nvPr>
        </p:nvSpPr>
        <p:spPr bwMode="auto">
          <a:xfrm>
            <a:off x="323850" y="1059582"/>
            <a:ext cx="7848550" cy="2880320"/>
          </a:xfrm>
        </p:spPr>
        <p:txBody>
          <a:bodyPr>
            <a:noAutofit/>
          </a:bodyPr>
          <a:lstStyle/>
          <a:p>
            <a:pPr marL="0" indent="0">
              <a:lnSpc>
                <a:spcPct val="100000"/>
              </a:lnSpc>
              <a:buNone/>
              <a:defRPr/>
            </a:pPr>
            <a:r>
              <a:rPr lang="de-DE" sz="1200" u="sng" dirty="0">
                <a:hlinkClick r:id="rId3" tooltip="https://www.volkshochschule.de/bildungspolitik/gesellschaftlicher_zusammenhalt/interview-volkshochschulen-und-afd.php">
                  <a:extLst>
                    <a:ext uri="{A12FA001-AC4F-418D-AE19-62706E023703}">
                      <ahyp:hlinkClr xmlns:ahyp="http://schemas.microsoft.com/office/drawing/2018/hyperlinkcolor" val="tx"/>
                    </a:ext>
                  </a:extLst>
                </a:hlinkClick>
              </a:rPr>
              <a:t>https://www.volkshochschule.de/bildungspolitik/gesellschaftlicher_zusammenhalt/interview-volkshochschulen-und-afd.php</a:t>
            </a:r>
            <a:endParaRPr lang="de-DE" sz="1200" dirty="0"/>
          </a:p>
          <a:p>
            <a:pPr marL="0" indent="0">
              <a:lnSpc>
                <a:spcPct val="100000"/>
              </a:lnSpc>
              <a:buNone/>
              <a:defRPr/>
            </a:pPr>
            <a:r>
              <a:rPr lang="de-DE" sz="1200" u="sng" dirty="0">
                <a:hlinkClick r:id="rId4" tooltip="https://www.bundestag.de/dokumente/textarchiv/2024/kw08-de-deutschkenntnisse-kinder-988652">
                  <a:extLst>
                    <a:ext uri="{A12FA001-AC4F-418D-AE19-62706E023703}">
                      <ahyp:hlinkClr xmlns:ahyp="http://schemas.microsoft.com/office/drawing/2018/hyperlinkcolor" val="tx"/>
                    </a:ext>
                  </a:extLst>
                </a:hlinkClick>
              </a:rPr>
              <a:t>https://www.bundestag.de/dokumente/textarchiv/2024/kw08-de-deutschkenntnisse-kinder-988652</a:t>
            </a:r>
            <a:endParaRPr lang="de-DE" sz="1200" dirty="0"/>
          </a:p>
          <a:p>
            <a:pPr marL="0" indent="0">
              <a:lnSpc>
                <a:spcPct val="100000"/>
              </a:lnSpc>
              <a:buNone/>
              <a:defRPr/>
            </a:pPr>
            <a:r>
              <a:rPr lang="de-DE" sz="1200" u="sng" dirty="0">
                <a:hlinkClick r:id="rId5" tooltip="https://afd-fraktion-mv.de/volkshochschulen-nach-wie-vor-am-limit-eigenlob-des-bildungsministeriums-ungerechtfertigt">
                  <a:extLst>
                    <a:ext uri="{A12FA001-AC4F-418D-AE19-62706E023703}">
                      <ahyp:hlinkClr xmlns:ahyp="http://schemas.microsoft.com/office/drawing/2018/hyperlinkcolor" val="tx"/>
                    </a:ext>
                  </a:extLst>
                </a:hlinkClick>
              </a:rPr>
              <a:t>https://afd-fraktion-mv.de/volkshochschulen-nach-wie-vor-am-limit-eigenlob-des-bildungsministeriums-ungerechtfertigt</a:t>
            </a:r>
            <a:endParaRPr lang="de-DE" sz="1200" dirty="0"/>
          </a:p>
          <a:p>
            <a:pPr marL="0" indent="0">
              <a:lnSpc>
                <a:spcPct val="100000"/>
              </a:lnSpc>
              <a:buNone/>
              <a:defRPr/>
            </a:pPr>
            <a:r>
              <a:rPr lang="de-DE" sz="1200" u="sng" dirty="0">
                <a:hlinkClick r:id="rId6" tooltip="https://dserver.bundestag.de/btd/19/041/1904155.pdf">
                  <a:extLst>
                    <a:ext uri="{A12FA001-AC4F-418D-AE19-62706E023703}">
                      <ahyp:hlinkClr xmlns:ahyp="http://schemas.microsoft.com/office/drawing/2018/hyperlinkcolor" val="tx"/>
                    </a:ext>
                  </a:extLst>
                </a:hlinkClick>
              </a:rPr>
              <a:t>https://dserver.bundestag.de/btd/19/041/1904155.pdf</a:t>
            </a:r>
            <a:endParaRPr lang="de-DE" sz="1200" dirty="0"/>
          </a:p>
          <a:p>
            <a:pPr marL="0" indent="0">
              <a:lnSpc>
                <a:spcPct val="100000"/>
              </a:lnSpc>
              <a:buNone/>
              <a:defRPr/>
            </a:pPr>
            <a:r>
              <a:rPr lang="de-DE" sz="1200" u="sng" dirty="0">
                <a:hlinkClick r:id="rId7" tooltip="https://www.bundestag.de/presse/hib/kurzmeldungen-1014962">
                  <a:extLst>
                    <a:ext uri="{A12FA001-AC4F-418D-AE19-62706E023703}">
                      <ahyp:hlinkClr xmlns:ahyp="http://schemas.microsoft.com/office/drawing/2018/hyperlinkcolor" val="tx"/>
                    </a:ext>
                  </a:extLst>
                </a:hlinkClick>
              </a:rPr>
              <a:t>https://www.bundestag.de/presse/hib/kurzmeldungen-1014962</a:t>
            </a:r>
            <a:r>
              <a:rPr lang="de-DE" sz="1200" dirty="0"/>
              <a:t> </a:t>
            </a:r>
            <a:endParaRPr dirty="0"/>
          </a:p>
          <a:p>
            <a:pPr marL="0" indent="0">
              <a:lnSpc>
                <a:spcPct val="100000"/>
              </a:lnSpc>
              <a:buNone/>
              <a:defRPr/>
            </a:pPr>
            <a:r>
              <a:rPr lang="de-DE" sz="1200" u="sng" dirty="0">
                <a:hlinkClick r:id="rId8" tooltip="https://www.bundestag.de/presse/hib/kurzmeldungen-1008998">
                  <a:extLst>
                    <a:ext uri="{A12FA001-AC4F-418D-AE19-62706E023703}">
                      <ahyp:hlinkClr xmlns:ahyp="http://schemas.microsoft.com/office/drawing/2018/hyperlinkcolor" val="tx"/>
                    </a:ext>
                  </a:extLst>
                </a:hlinkClick>
              </a:rPr>
              <a:t>https://www.bundestag.de/presse/hib/kurzmeldungen-1008998</a:t>
            </a:r>
            <a:endParaRPr lang="de-DE" sz="1200" dirty="0"/>
          </a:p>
          <a:p>
            <a:pPr marL="0" indent="0">
              <a:lnSpc>
                <a:spcPct val="100000"/>
              </a:lnSpc>
              <a:buNone/>
              <a:defRPr/>
            </a:pPr>
            <a:r>
              <a:rPr lang="de-DE" sz="1200" u="sng" dirty="0">
                <a:hlinkClick r:id="rId9" tooltip="https://www.bvib.de/bundestagswahl-check-teil-5-afd">
                  <a:extLst>
                    <a:ext uri="{A12FA001-AC4F-418D-AE19-62706E023703}">
                      <ahyp:hlinkClr xmlns:ahyp="http://schemas.microsoft.com/office/drawing/2018/hyperlinkcolor" val="tx"/>
                    </a:ext>
                  </a:extLst>
                </a:hlinkClick>
              </a:rPr>
              <a:t>https://www.bvib.de/bundestagswahl-check-teil-5-afd</a:t>
            </a:r>
            <a:r>
              <a:rPr lang="de-DE" sz="1200" dirty="0"/>
              <a:t> (2021 )</a:t>
            </a:r>
            <a:br>
              <a:rPr lang="de-DE" sz="1200" dirty="0"/>
            </a:br>
            <a:endParaRPr lang="de-DE" sz="1200" dirty="0"/>
          </a:p>
          <a:p>
            <a:pPr marL="0" indent="0">
              <a:lnSpc>
                <a:spcPct val="100000"/>
              </a:lnSpc>
              <a:buNone/>
              <a:defRPr/>
            </a:pPr>
            <a:r>
              <a:rPr lang="de-DE" sz="1200" b="1" dirty="0">
                <a:hlinkClick r:id="rId10">
                  <a:extLst>
                    <a:ext uri="{A12FA001-AC4F-418D-AE19-62706E023703}">
                      <ahyp:hlinkClr xmlns:ahyp="http://schemas.microsoft.com/office/drawing/2018/hyperlinkcolor" val="tx"/>
                    </a:ext>
                  </a:extLst>
                </a:hlinkClick>
              </a:rPr>
              <a:t>https://dserver.bundestag.de/btd/20/150/2015035.pdf</a:t>
            </a:r>
            <a:r>
              <a:rPr lang="de-DE" sz="1200" b="1" dirty="0"/>
              <a:t> (CDU / 551 Fragen)</a:t>
            </a:r>
          </a:p>
          <a:p>
            <a:pPr marL="0" indent="0">
              <a:lnSpc>
                <a:spcPct val="100000"/>
              </a:lnSpc>
              <a:buNone/>
              <a:defRPr/>
            </a:pPr>
            <a:r>
              <a:rPr lang="de-DE" sz="1200" b="1" dirty="0">
                <a:hlinkClick r:id="rId11">
                  <a:extLst>
                    <a:ext uri="{A12FA001-AC4F-418D-AE19-62706E023703}">
                      <ahyp:hlinkClr xmlns:ahyp="http://schemas.microsoft.com/office/drawing/2018/hyperlinkcolor" val="tx"/>
                    </a:ext>
                  </a:extLst>
                </a:hlinkClick>
              </a:rPr>
              <a:t>https://www.landtag.nrw.de/portal/WWW/dokumentenarchiv/Dokument/MMD18-13444.pdf</a:t>
            </a:r>
            <a:r>
              <a:rPr lang="de-DE" sz="1200" b="1" dirty="0"/>
              <a:t> FDP NRW</a:t>
            </a:r>
          </a:p>
          <a:p>
            <a:pPr marL="0" indent="0">
              <a:lnSpc>
                <a:spcPct val="100000"/>
              </a:lnSpc>
              <a:buNone/>
              <a:defRPr/>
            </a:pPr>
            <a:r>
              <a:rPr lang="de-DE" sz="1200" dirty="0"/>
              <a:t> </a:t>
            </a:r>
            <a:endParaRPr dirty="0"/>
          </a:p>
          <a:p>
            <a:pPr marL="0" indent="0">
              <a:lnSpc>
                <a:spcPct val="100000"/>
              </a:lnSpc>
              <a:buNone/>
              <a:defRPr/>
            </a:pPr>
            <a:endParaRPr lang="de-DE" sz="1200" dirty="0"/>
          </a:p>
          <a:p>
            <a:pPr marL="0" indent="0">
              <a:lnSpc>
                <a:spcPct val="100000"/>
              </a:lnSpc>
              <a:buNone/>
              <a:defRPr/>
            </a:pPr>
            <a:endParaRPr lang="de-DE" sz="1200" dirty="0"/>
          </a:p>
          <a:p>
            <a:pPr>
              <a:lnSpc>
                <a:spcPct val="100000"/>
              </a:lnSpc>
              <a:defRPr/>
            </a:pPr>
            <a:endParaRPr lang="de-DE" sz="1200" dirty="0"/>
          </a:p>
        </p:txBody>
      </p:sp>
      <p:sp>
        <p:nvSpPr>
          <p:cNvPr id="4" name="Foliennummernplatzhalter 3"/>
          <p:cNvSpPr>
            <a:spLocks noGrp="1"/>
          </p:cNvSpPr>
          <p:nvPr>
            <p:ph type="sldNum" sz="quarter" idx="12"/>
          </p:nvPr>
        </p:nvSpPr>
        <p:spPr bwMode="auto"/>
        <p:txBody>
          <a:bodyPr/>
          <a:lstStyle/>
          <a:p>
            <a:pPr marL="0" marR="0" lvl="0" indent="0" algn="r" defTabSz="457200">
              <a:lnSpc>
                <a:spcPct val="100000"/>
              </a:lnSpc>
              <a:spcBef>
                <a:spcPts val="0"/>
              </a:spcBef>
              <a:spcAft>
                <a:spcPts val="0"/>
              </a:spcAft>
              <a:buClrTx/>
              <a:buSzTx/>
              <a:buFontTx/>
              <a:buNone/>
              <a:defRPr/>
            </a:pPr>
            <a:fld id="{309D5144-004E-1E45-907B-65C86CA25C3F}" type="slidenum">
              <a:rPr lang="de-DE" sz="1200" b="0" i="0" u="none" strike="noStrike" cap="none" spc="0">
                <a:ln>
                  <a:noFill/>
                </a:ln>
                <a:solidFill>
                  <a:srgbClr val="FFFFFF"/>
                </a:solidFill>
                <a:latin typeface="TheSans UHH"/>
                <a:ea typeface="Arial"/>
                <a:cs typeface="Arial"/>
              </a:rPr>
              <a:t>126</a:t>
            </a:fld>
            <a:endParaRPr lang="de-DE" sz="1200" b="0" i="0" u="none" strike="noStrike" cap="none" spc="0">
              <a:ln>
                <a:noFill/>
              </a:ln>
              <a:solidFill>
                <a:srgbClr val="FFFFFF"/>
              </a:solidFill>
              <a:latin typeface="TheSans UHH"/>
              <a:ea typeface="Arial"/>
              <a:cs typeface="Arial"/>
            </a:endParaRPr>
          </a:p>
        </p:txBody>
      </p:sp>
    </p:spTree>
  </p:cSld>
  <p:clrMapOvr>
    <a:masterClrMapping/>
  </p:clrMapOvr>
</p:sld>
</file>

<file path=ppt/theme/theme1.xml><?xml version="1.0" encoding="utf-8"?>
<a:theme xmlns:a="http://schemas.openxmlformats.org/drawingml/2006/main" name="Folienmaster">
  <a:themeElements>
    <a:clrScheme name="Benutzerdefiniert 1">
      <a:dk1>
        <a:srgbClr val="3B515B"/>
      </a:dk1>
      <a:lt1>
        <a:srgbClr val="FFFFFF"/>
      </a:lt1>
      <a:dk2>
        <a:srgbClr val="000000"/>
      </a:dk2>
      <a:lt2>
        <a:srgbClr val="B6BFC3"/>
      </a:lt2>
      <a:accent1>
        <a:srgbClr val="E2001A"/>
      </a:accent1>
      <a:accent2>
        <a:srgbClr val="0271BB"/>
      </a:accent2>
      <a:accent3>
        <a:srgbClr val="3B515B"/>
      </a:accent3>
      <a:accent4>
        <a:srgbClr val="F07F8C"/>
      </a:accent4>
      <a:accent5>
        <a:srgbClr val="80B8DD"/>
      </a:accent5>
      <a:accent6>
        <a:srgbClr val="9DA8AD"/>
      </a:accent6>
      <a:hlink>
        <a:srgbClr val="0271BB"/>
      </a:hlink>
      <a:folHlink>
        <a:srgbClr val="80B8DD"/>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solidFill>
          <a:schemeClr val="bg2"/>
        </a:solidFill>
        <a:ln>
          <a:noFill/>
        </a:ln>
      </a:spPr>
      <a:bodyPr/>
      <a:lstStyle/>
      <a:style>
        <a:lnRef idx="1">
          <a:schemeClr val="accent1"/>
        </a:lnRef>
        <a:fillRef idx="3">
          <a:schemeClr val="accent1"/>
        </a:fillRef>
        <a:effectRef idx="2">
          <a:schemeClr val="accent1"/>
        </a:effectRef>
        <a:fontRef idx="minor">
          <a:schemeClr val="lt1"/>
        </a:fontRef>
      </a:style>
    </a:spDef>
    <a:lnDef>
      <a:spPr bwMode="auto">
        <a:prstGeom prst="rect">
          <a:avLst/>
        </a:prstGeom>
        <a:ln w="38100" cmpd="sng">
          <a:solidFill>
            <a:schemeClr val="bg2"/>
          </a:solidFill>
        </a:ln>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enutzerdefiniertes Design">
  <a:themeElements>
    <a:clrScheme name="Benutzerdefiniert 6">
      <a:dk1>
        <a:srgbClr val="333333"/>
      </a:dk1>
      <a:lt1>
        <a:srgbClr val="FFFFFF"/>
      </a:lt1>
      <a:dk2>
        <a:srgbClr val="0271BB"/>
      </a:dk2>
      <a:lt2>
        <a:srgbClr val="F0F3F6"/>
      </a:lt2>
      <a:accent1>
        <a:srgbClr val="E2001A"/>
      </a:accent1>
      <a:accent2>
        <a:srgbClr val="0271BB"/>
      </a:accent2>
      <a:accent3>
        <a:srgbClr val="3B515B"/>
      </a:accent3>
      <a:accent4>
        <a:srgbClr val="F07F8C"/>
      </a:accent4>
      <a:accent5>
        <a:srgbClr val="80B8DD"/>
      </a:accent5>
      <a:accent6>
        <a:srgbClr val="9DA8AD"/>
      </a:accent6>
      <a:hlink>
        <a:srgbClr val="0271BB"/>
      </a:hlink>
      <a:folHlink>
        <a:srgbClr val="80B8DD"/>
      </a:folHlink>
    </a:clrScheme>
    <a:fontScheme name="Benutzerdefiniert 19">
      <a:majorFont>
        <a:latin typeface="TheSans UHH"/>
        <a:ea typeface="Arial"/>
        <a:cs typeface="Arial"/>
      </a:majorFont>
      <a:minorFont>
        <a:latin typeface="TheSans UHH"/>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a:noFill/>
        </a:ln>
      </a:spPr>
      <a:bodyPr/>
      <a:lstStyle/>
      <a:style>
        <a:lnRef idx="2">
          <a:schemeClr val="accent1">
            <a:shade val="15000"/>
          </a:schemeClr>
        </a:lnRef>
        <a:fillRef idx="1">
          <a:schemeClr val="accent1"/>
        </a:fillRef>
        <a:effectRef idx="0">
          <a:schemeClr val="accent1"/>
        </a:effectRef>
        <a:fontRef idx="minor">
          <a:schemeClr val="lt1"/>
        </a:fontRef>
      </a:style>
    </a:spDef>
    <a:lnDef>
      <a:spPr bwMode="auto">
        <a:prstGeom prst="rect">
          <a:avLst/>
        </a:prstGeom>
        <a:ln w="28575">
          <a:solidFill>
            <a:schemeClr val="accent3">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20193</Words>
  <Application>Microsoft Office PowerPoint</Application>
  <DocSecurity>0</DocSecurity>
  <PresentationFormat>Bildschirmpräsentation (16:9)</PresentationFormat>
  <Paragraphs>1217</Paragraphs>
  <Slides>126</Slides>
  <Notes>119</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126</vt:i4>
      </vt:variant>
    </vt:vector>
  </HeadingPairs>
  <TitlesOfParts>
    <vt:vector size="136" baseType="lpstr">
      <vt:lpstr>TheSans UHH</vt:lpstr>
      <vt:lpstr>TheSans UHH Bold Caps</vt:lpstr>
      <vt:lpstr>Arial</vt:lpstr>
      <vt:lpstr>Calibri</vt:lpstr>
      <vt:lpstr>Aptos</vt:lpstr>
      <vt:lpstr>Wingdings</vt:lpstr>
      <vt:lpstr>TheSans UHH Regular</vt:lpstr>
      <vt:lpstr>TheSans UHH Bold Caps</vt:lpstr>
      <vt:lpstr>Folienmaster</vt:lpstr>
      <vt:lpstr>Benutzerdefiniertes Design</vt:lpstr>
      <vt:lpstr>Lesehilfe für eine sehr lange Powerpoint</vt:lpstr>
      <vt:lpstr>Brandmauern im Bildungswesen (Juli 2025) https://uhh.de/ew-brabi</vt:lpstr>
      <vt:lpstr>Inhalt: Rechte Einflüsse auf Erwachsenenbildung</vt:lpstr>
      <vt:lpstr>Stoßrichtungen rechter Einflüsse</vt:lpstr>
      <vt:lpstr>Wer verschiebt? Stoßrichtungen rechter Einflüsse</vt:lpstr>
      <vt:lpstr>Definitionen und die Brandmauer-Kontroverse  </vt:lpstr>
      <vt:lpstr>Definitionen: Was ist und wie funktioniert Rechtspopulismus?</vt:lpstr>
      <vt:lpstr>PowerPoint-Präsentation</vt:lpstr>
      <vt:lpstr>PowerPoint-Präsentation</vt:lpstr>
      <vt:lpstr>PowerPoint-Präsentation</vt:lpstr>
      <vt:lpstr>AfD gesichert rechtsextrem</vt:lpstr>
      <vt:lpstr>Brandmauer: Metapher für wehrhafte Demokratie (fdGO)</vt:lpstr>
      <vt:lpstr>Lexikon des Bundesministeriums des Innern – BMI Glossar</vt:lpstr>
      <vt:lpstr>Wie funktioniert Rechtspopulismus </vt:lpstr>
      <vt:lpstr>Befunde zu rechtspopulistischen Bildungspolitiken</vt:lpstr>
      <vt:lpstr>Folgen von Diskriminierung und Populismus</vt:lpstr>
      <vt:lpstr>Empirie: Einflüsse der extremen Rechten in der Erwachsenen- und Weiterbildung</vt:lpstr>
      <vt:lpstr>Schwieriger Feldzugang</vt:lpstr>
      <vt:lpstr>Link zur qualitativen (!) Umfrage</vt:lpstr>
      <vt:lpstr>Fallbericht Nr. 1.890 (noch nicht im Blog, Juni 2025)</vt:lpstr>
      <vt:lpstr>Mega-Ebene </vt:lpstr>
      <vt:lpstr>Zusammenfassung: Mega-Ebene</vt:lpstr>
      <vt:lpstr>Mega-Ebene</vt:lpstr>
      <vt:lpstr>Makro-Ebene </vt:lpstr>
      <vt:lpstr>Zusammenfassung: Makro-Ebene</vt:lpstr>
      <vt:lpstr>Alphabetisierung </vt:lpstr>
      <vt:lpstr>Makro-Ebene: AfD-Politik ohne AfD-Regierung &amp; Verfassungsblog </vt:lpstr>
      <vt:lpstr>Makro-Ebene: Narrative und Landes- bzw. Bundespolitik der AfD</vt:lpstr>
      <vt:lpstr>Makro-Ebene: Integration(skurse)</vt:lpstr>
      <vt:lpstr>Makro-Ebene Neutralitätsdebatte und DEI-Verbote  </vt:lpstr>
      <vt:lpstr>Makro-Ebene Neutralitätsdebatte / Beutelsbacher Konsens </vt:lpstr>
      <vt:lpstr>Makro-Ebene: Literalitätsstrategien </vt:lpstr>
      <vt:lpstr>Makro-Ebene: Kulturpolitik </vt:lpstr>
      <vt:lpstr>Vielfalt von Vereinen</vt:lpstr>
      <vt:lpstr>Der SRH:</vt:lpstr>
      <vt:lpstr>Einflussnahme auf lokale Zeitungen</vt:lpstr>
      <vt:lpstr>Gegenstrategie: Beamtenstatusgesetz </vt:lpstr>
      <vt:lpstr>Gegenstrategie: Aufklärung der Kultusministerien</vt:lpstr>
      <vt:lpstr>Gegenstrategie Aufklärung der Landesinstitute (LI, 2020)</vt:lpstr>
      <vt:lpstr>Art 21 GG: politische Willensbildung (Ergänzung nach der Konferenz in Hamm)</vt:lpstr>
      <vt:lpstr>Erlass zur politischen Bildung in Schulen (S.-H., 2016)</vt:lpstr>
      <vt:lpstr>Gegenstrategie: Rechtsgutachten, Aufklärung </vt:lpstr>
      <vt:lpstr>Antwort auf die CDU / „Zivilgesellschaft“https://download.taz.de/Kleine-Anfrage-CDU-NGO.pdf</vt:lpstr>
      <vt:lpstr>Gegenstrategie Radikalenerlass? </vt:lpstr>
      <vt:lpstr>Gegenstrategie: Der Beutelsbacher Konsens im Wortlaut</vt:lpstr>
      <vt:lpstr>Gegenstrategie Anführungszeichen</vt:lpstr>
      <vt:lpstr>Zusammenfassung: Gegenstrategien (Typ: Brandmauer)</vt:lpstr>
      <vt:lpstr>Strategietypen der 17 Fälle auf Makroebene</vt:lpstr>
      <vt:lpstr>Strategietypen der 17 Fälle auf Makroebene</vt:lpstr>
      <vt:lpstr>Fall 694 – Stellung bezogen und Antrag abgelehnt</vt:lpstr>
      <vt:lpstr>PowerPoint-Präsentation</vt:lpstr>
      <vt:lpstr>Fall 762 – Vorsitzenden des Fördervereins absetzen</vt:lpstr>
      <vt:lpstr>Fall 762 – Vorsitzenden des Fördervereins absetzen</vt:lpstr>
      <vt:lpstr>PowerPoint-Präsentation</vt:lpstr>
      <vt:lpstr>Meso-Ebene </vt:lpstr>
      <vt:lpstr>Meso-Ebene</vt:lpstr>
      <vt:lpstr>Zusammenfassung Meso-Ebene</vt:lpstr>
      <vt:lpstr>Verbund zur „Langen Nacht der Demokratie“</vt:lpstr>
      <vt:lpstr>Diskreditierung von Bündnissen als linksextrem </vt:lpstr>
      <vt:lpstr>Lausitzer Rundschau 5.8.2024: AfD-Schatten über der VHS</vt:lpstr>
      <vt:lpstr>Mündliche Berichte aus dem SVV</vt:lpstr>
      <vt:lpstr>DVV-Bericht Dresden</vt:lpstr>
      <vt:lpstr>… Gegenstrategie-Fragen (Dresden)</vt:lpstr>
      <vt:lpstr>Der Spiegel 22.10.2024 AfD gegen Bauhaus</vt:lpstr>
      <vt:lpstr>Gegenstrategie: EB/WB-Gesetze</vt:lpstr>
      <vt:lpstr>Gegenstrategie: Leitbilder und darauf fußende QM</vt:lpstr>
      <vt:lpstr>Gegenstrategie: Bündnisse</vt:lpstr>
      <vt:lpstr>Strategietypen der 10 Fallberichte auf der Meso-Ebene</vt:lpstr>
      <vt:lpstr>Fall 738: Angst als Vorwand</vt:lpstr>
      <vt:lpstr>Fall 783: Veranstaltung der Anastasia-Bewegung</vt:lpstr>
      <vt:lpstr>Zusammenfassung Mesoebene</vt:lpstr>
      <vt:lpstr>Zitat Fall 899</vt:lpstr>
      <vt:lpstr>Mikro-Ebene </vt:lpstr>
      <vt:lpstr>Zusammenfassung Mikro-Ebene  </vt:lpstr>
      <vt:lpstr>Erfahrungen aus der kommunalen und Programmplanungsarbeit der VHS</vt:lpstr>
      <vt:lpstr>Mikro-Ebene  </vt:lpstr>
      <vt:lpstr>Alphabetisierung wird diskreditiert </vt:lpstr>
      <vt:lpstr>PowerPoint-Präsentation</vt:lpstr>
      <vt:lpstr>Gegenstrategie: Antidiskriminierungsregeln  (Code of Conduct - Beispiel) </vt:lpstr>
      <vt:lpstr>Gegenstrategien</vt:lpstr>
      <vt:lpstr>Gegenstrategien</vt:lpstr>
      <vt:lpstr>Übersicht der 27 Fallberichte auf der Mikro-Ebene</vt:lpstr>
      <vt:lpstr>Strategietyp mit Rechten reden auf der Mikro-Ebene</vt:lpstr>
      <vt:lpstr>Strategietyp Brandmauer auf der Mikro-Ebene</vt:lpstr>
      <vt:lpstr>Arten von Gegenstrategien auf der Mikro-Ebene </vt:lpstr>
      <vt:lpstr>Mikro-Ebene: Fall Nr. 578 - Reichsbürgerin im Buchbindekurs </vt:lpstr>
      <vt:lpstr>Mikro-Ebene: Fall Nr. 1088 – Querdenken &amp; Rechtspopulismus </vt:lpstr>
      <vt:lpstr>Erwünschte Gegenmaßnahmen &amp; Unterstützung</vt:lpstr>
      <vt:lpstr>Mikro-Ebene: Fazit</vt:lpstr>
      <vt:lpstr>Nachtrag: Strategien in den USA</vt:lpstr>
      <vt:lpstr>Inhalt: Rechte Einflüsse auf Erwachsenenbildung</vt:lpstr>
      <vt:lpstr>Vielen Dank für Ihre wehrhafte Haltung.</vt:lpstr>
      <vt:lpstr>Brandmauern im Betrieb – Strategien gegen rechte Einflüsse</vt:lpstr>
      <vt:lpstr>Brandmauern im Betrieb? Strategien gegen rechte Einflüsse </vt:lpstr>
      <vt:lpstr>Übersicht</vt:lpstr>
      <vt:lpstr>Rechtspopulismus, Rechtsextremismus &amp; Hufeisentheorie, Brandmauer </vt:lpstr>
      <vt:lpstr>Definitionen: Rechtspopulismus, Rechtsextremismus und Hufeisentheorie</vt:lpstr>
      <vt:lpstr>PowerPoint-Präsentation</vt:lpstr>
      <vt:lpstr>Brandmauer: Metapher für wehrhafte Demokratie (fdGO)</vt:lpstr>
      <vt:lpstr>Stoßrichtungen rechter Einflüsse im Betrieb </vt:lpstr>
      <vt:lpstr>Globales Phänomen Rechtspopulismus</vt:lpstr>
      <vt:lpstr>Stoßrichtungen rechter Einflüsse im Betrieb</vt:lpstr>
      <vt:lpstr>Stoßrichtungen rechter Einflüsse im Betrieb</vt:lpstr>
      <vt:lpstr>Stoßrichtungen der AfD zum kollektiven Arbeitsrecht (Barthel, 2024)</vt:lpstr>
      <vt:lpstr>Strategische Vereinnahmung und kalkulierte Provokation (Hagedorny, Schilk, Kiess, 2025)</vt:lpstr>
      <vt:lpstr>Stoßrichtungen rechter Einflüsse im Betrieb</vt:lpstr>
      <vt:lpstr>Gegenstrategien (präventiv, argumentativ, wehrhaft)</vt:lpstr>
      <vt:lpstr>IG Metall versus Zentrum Automobil (Aderholz-Studie 2022)</vt:lpstr>
      <vt:lpstr>Strategie politische Bildung</vt:lpstr>
      <vt:lpstr>Strategie politische Bildung: BMAS-Förderlinie Unsere Arbeit: Unsere Vielfalt. Initiative für betriebliche Demokratiekompetenz (Evaluation) </vt:lpstr>
      <vt:lpstr>Schwieriger Feldzugang</vt:lpstr>
      <vt:lpstr>PowerPoint-Präsentation</vt:lpstr>
      <vt:lpstr>These 2 – Zugänge in KMU besonders schwer</vt:lpstr>
      <vt:lpstr>These 3: Betrieb und Berufsschule (..) in wechselseitiger Ignoranz geeint </vt:lpstr>
      <vt:lpstr>Strategie Umbenennung politischer Bildung im Betrieb</vt:lpstr>
      <vt:lpstr>PowerPoint-Präsentation</vt:lpstr>
      <vt:lpstr>Gegenstrategien im Betrieb (‚Rechtsextremen nicht auf den Leim gehen‘)</vt:lpstr>
      <vt:lpstr>Gegenstrategie: Gemäß AGG… (‚Rechtsextremen nicht auf den Leim gehen‘)</vt:lpstr>
      <vt:lpstr>Gegenstrategie: Betriebsverfassungsgesetz (‚Rechtsextremen nicht auf den Leim gehen‘)</vt:lpstr>
      <vt:lpstr>Stragegien innerhalb des Bildungsbereichs (n=54 Fallberichte, BraBi, 2025)</vt:lpstr>
      <vt:lpstr>Übersicht</vt:lpstr>
      <vt:lpstr>Diskussion, u.a. mit Dr. Tom Kehrbaum, IG Metall</vt:lpstr>
      <vt:lpstr>Danke für Ihre &amp; Eure wehrhafte Haltung! </vt:lpstr>
      <vt:lpstr>Eigene Veröffentlichungen </vt:lpstr>
      <vt:lpstr>Literatur (weitere siehe Kommentarfelder)</vt:lpstr>
      <vt:lpstr>Links: AfD und Volkshochschule</vt:lpstr>
    </vt:vector>
  </TitlesOfParts>
  <Manager/>
  <Company>Universität Hamburg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Autorenname</dc:creator>
  <cp:keywords/>
  <dc:description/>
  <cp:lastModifiedBy>Klaus Buddeberg</cp:lastModifiedBy>
  <cp:revision>597</cp:revision>
  <dcterms:created xsi:type="dcterms:W3CDTF">2017-11-14T09:58:03Z</dcterms:created>
  <dcterms:modified xsi:type="dcterms:W3CDTF">2025-07-03T10:10:13Z</dcterms:modified>
  <cp:category/>
  <dc:identifier/>
  <cp:contentStatus/>
  <dc:language/>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prache">
    <vt:lpwstr>Deutsch</vt:lpwstr>
  </property>
</Properties>
</file>