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handoutMasterIdLst>
    <p:handoutMasterId r:id="rId19"/>
  </p:handoutMasterIdLst>
  <p:sldIdLst>
    <p:sldId id="268" r:id="rId5"/>
    <p:sldId id="257" r:id="rId6"/>
    <p:sldId id="258" r:id="rId7"/>
    <p:sldId id="271" r:id="rId8"/>
    <p:sldId id="259" r:id="rId9"/>
    <p:sldId id="260" r:id="rId10"/>
    <p:sldId id="262" r:id="rId11"/>
    <p:sldId id="261" r:id="rId12"/>
    <p:sldId id="263" r:id="rId13"/>
    <p:sldId id="264" r:id="rId14"/>
    <p:sldId id="265" r:id="rId15"/>
    <p:sldId id="267" r:id="rId16"/>
    <p:sldId id="272" r:id="rId17"/>
    <p:sldId id="270" r:id="rId1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4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BA7B4B-84D6-4AC2-9DAA-7484A9790129}" type="datetimeFigureOut">
              <a:rPr lang="de-DE" smtClean="0"/>
              <a:t>24.05.2022</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D96466-B288-4F1C-9F95-EDCCE422A469}" type="slidenum">
              <a:rPr lang="de-DE" smtClean="0"/>
              <a:t>‹Nr.›</a:t>
            </a:fld>
            <a:endParaRPr lang="de-DE"/>
          </a:p>
        </p:txBody>
      </p:sp>
    </p:spTree>
    <p:extLst>
      <p:ext uri="{BB962C8B-B14F-4D97-AF65-F5344CB8AC3E}">
        <p14:creationId xmlns:p14="http://schemas.microsoft.com/office/powerpoint/2010/main" val="34566249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0274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194101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94251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454997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383338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38503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0521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67875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042437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0145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82795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760467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41640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496077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993379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38029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3745538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552580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107678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31290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432087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129400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218545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87448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443906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4941765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00398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402275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4374175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05209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21051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2571979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322904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2CDD48EF-BAF8-4BDB-AED1-E0C4EA5945B3}" type="datetime1">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73401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B1283F3-8A0E-4352-8ED5-D957B85FDA18}" type="datetime1">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861890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D036377F-4B2F-4FD3-957C-AB850A9CD7C5}" type="datetime1">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53920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BCD1EFA-F38C-4924-A305-C02D38DBA95B}" type="datetime1">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4464064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9561622-A234-42A6-B273-61585FB46121}" type="datetime1">
              <a:rPr lang="de-DE" smtClean="0">
                <a:solidFill>
                  <a:prstClr val="black">
                    <a:tint val="75000"/>
                  </a:prstClr>
                </a:solidFill>
              </a:rPr>
              <a:pPr/>
              <a:t>24.05.2022</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99153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429D7485-F4F0-47BA-BBFF-47E0E28E3C43}" type="datetime1">
              <a:rPr lang="de-DE" smtClean="0">
                <a:solidFill>
                  <a:prstClr val="black">
                    <a:tint val="75000"/>
                  </a:prstClr>
                </a:solidFill>
              </a:rPr>
              <a:pPr/>
              <a:t>24.05.2022</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912990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6C02987-073B-4E2E-A8F8-77C20DA7E30B}" type="datetime1">
              <a:rPr lang="de-DE" smtClean="0">
                <a:solidFill>
                  <a:prstClr val="black">
                    <a:tint val="75000"/>
                  </a:prstClr>
                </a:solidFill>
              </a:rPr>
              <a:pPr/>
              <a:t>24.05.2022</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5249364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7A185B27-8FF5-43E9-B93D-1695320A5CD2}" type="datetime1">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9883755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AC05C715-79AB-4AF0-94C6-DE185C03D05F}" type="datetime1">
              <a:rPr lang="de-DE" smtClean="0">
                <a:solidFill>
                  <a:prstClr val="black">
                    <a:tint val="75000"/>
                  </a:prstClr>
                </a:solidFill>
              </a:rPr>
              <a:pPr/>
              <a:t>24.05.2022</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8583456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C6309308-6042-41C5-9D79-9724622CA296}" type="datetime1">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7129359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31DEE05-EA2B-4C08-822B-7EEE384AC0B2}" type="datetime1">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2786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alpha val="47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908074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alpha val="47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26882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alpha val="47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56285-7DE2-4DCF-9237-6A5C8F9F5DAD}" type="datetimeFigureOut">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72A3C-1CC4-49FD-83DA-021341FC379C}"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989071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99">
            <a:alpha val="29000"/>
          </a:srgb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80806-FCC2-4B67-B7BE-52C07D3C17D5}" type="datetime1">
              <a:rPr lang="de-DE" smtClean="0">
                <a:solidFill>
                  <a:prstClr val="black">
                    <a:tint val="75000"/>
                  </a:prstClr>
                </a:solidFill>
              </a:rPr>
              <a:pPr/>
              <a:t>24.05.2022</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499D36-805A-4116-8BD8-CC065AD73E4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3022594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1244/dds.2018.02.05" TargetMode="External"/><Relationship Id="rId2" Type="http://schemas.openxmlformats.org/officeDocument/2006/relationships/image" Target="../media/image2.jpeg"/><Relationship Id="rId1" Type="http://schemas.openxmlformats.org/officeDocument/2006/relationships/slideLayout" Target="../slideLayouts/slideLayout40.xml"/><Relationship Id="rId4" Type="http://schemas.openxmlformats.org/officeDocument/2006/relationships/hyperlink" Target="https://www.ew.uni-hamburg.de/de/forschung/eibisch.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11560" y="1196752"/>
            <a:ext cx="8208912" cy="5828006"/>
          </a:xfrm>
          <a:prstGeom prst="rect">
            <a:avLst/>
          </a:prstGeom>
          <a:noFill/>
        </p:spPr>
        <p:txBody>
          <a:bodyPr wrap="square" rtlCol="0">
            <a:spAutoFit/>
          </a:bodyPr>
          <a:lstStyle/>
          <a:p>
            <a:pPr>
              <a:lnSpc>
                <a:spcPct val="110000"/>
              </a:lnSpc>
              <a:spcAft>
                <a:spcPts val="400"/>
              </a:spcAft>
            </a:pPr>
            <a:r>
              <a:rPr lang="de-DE" sz="3200" b="1" dirty="0">
                <a:ea typeface="Calibri"/>
                <a:cs typeface="Times New Roman"/>
              </a:rPr>
              <a:t>Schuck, K. D.: </a:t>
            </a:r>
          </a:p>
          <a:p>
            <a:pPr>
              <a:lnSpc>
                <a:spcPct val="110000"/>
              </a:lnSpc>
              <a:spcAft>
                <a:spcPts val="400"/>
              </a:spcAft>
            </a:pPr>
            <a:endParaRPr lang="de-DE" sz="3200" b="1" dirty="0">
              <a:ea typeface="Calibri"/>
              <a:cs typeface="Times New Roman"/>
            </a:endParaRPr>
          </a:p>
          <a:p>
            <a:pPr algn="ctr">
              <a:lnSpc>
                <a:spcPct val="110000"/>
              </a:lnSpc>
              <a:spcAft>
                <a:spcPts val="400"/>
              </a:spcAft>
            </a:pPr>
            <a:r>
              <a:rPr lang="de-DE" sz="3200" b="1" dirty="0">
                <a:ea typeface="Calibri"/>
                <a:cs typeface="Times New Roman"/>
              </a:rPr>
              <a:t>EiBiSch und die Konsequenzen:</a:t>
            </a:r>
          </a:p>
          <a:p>
            <a:pPr algn="ctr">
              <a:lnSpc>
                <a:spcPct val="110000"/>
              </a:lnSpc>
              <a:spcAft>
                <a:spcPts val="400"/>
              </a:spcAft>
            </a:pPr>
            <a:r>
              <a:rPr lang="de-DE" sz="3200" b="1" dirty="0">
                <a:ea typeface="Calibri"/>
                <a:cs typeface="Times New Roman"/>
              </a:rPr>
              <a:t>Zur Verwendung systemischer Ressourcen als wichtige Voraussetzung für eine inklusive Unterrichtsentwicklung</a:t>
            </a:r>
          </a:p>
          <a:p>
            <a:pPr algn="ctr">
              <a:lnSpc>
                <a:spcPct val="110000"/>
              </a:lnSpc>
              <a:spcAft>
                <a:spcPts val="400"/>
              </a:spcAft>
            </a:pPr>
            <a:endParaRPr lang="de-DE" sz="3200" b="1" dirty="0">
              <a:ea typeface="Calibri"/>
              <a:cs typeface="Times New Roman"/>
            </a:endParaRPr>
          </a:p>
          <a:p>
            <a:pPr algn="ctr"/>
            <a:r>
              <a:rPr lang="de-DE" dirty="0">
                <a:ea typeface="Calibri"/>
                <a:cs typeface="Times New Roman"/>
              </a:rPr>
              <a:t>Ergänzte Vortragsfassung zur Veranstaltung „</a:t>
            </a:r>
            <a:r>
              <a:rPr lang="de-DE" dirty="0"/>
              <a:t>Entwicklung inklusiver Schulgemeinschaften jetzt möglich machen durch Sozialraumorientierung, Unterrichtsentwicklung &amp; Lernprozessbegleitung“ am 11. Mai 2022 in der Fakultät Erziehungswissenschaft der Universität Hamburg.</a:t>
            </a:r>
          </a:p>
          <a:p>
            <a:pPr algn="ctr">
              <a:lnSpc>
                <a:spcPct val="110000"/>
              </a:lnSpc>
              <a:spcAft>
                <a:spcPts val="400"/>
              </a:spcAft>
            </a:pPr>
            <a:endParaRPr lang="de-DE" sz="1600" b="1" u="sng" dirty="0"/>
          </a:p>
          <a:p>
            <a:pPr algn="ctr">
              <a:lnSpc>
                <a:spcPct val="110000"/>
              </a:lnSpc>
              <a:spcAft>
                <a:spcPts val="400"/>
              </a:spcAft>
            </a:pPr>
            <a:endParaRPr lang="de-DE" sz="1600" dirty="0">
              <a:ea typeface="Calibri"/>
              <a:cs typeface="Times New Roman"/>
            </a:endParaRPr>
          </a:p>
        </p:txBody>
      </p:sp>
      <p:sp>
        <p:nvSpPr>
          <p:cNvPr id="3" name="Ellipse 2"/>
          <p:cNvSpPr/>
          <p:nvPr/>
        </p:nvSpPr>
        <p:spPr>
          <a:xfrm>
            <a:off x="611560" y="328504"/>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1.</a:t>
            </a:r>
          </a:p>
        </p:txBody>
      </p:sp>
      <p:sp>
        <p:nvSpPr>
          <p:cNvPr id="4" name="Textfeld 3">
            <a:extLst>
              <a:ext uri="{FF2B5EF4-FFF2-40B4-BE49-F238E27FC236}">
                <a16:creationId xmlns:a16="http://schemas.microsoft.com/office/drawing/2014/main" xmlns="" id="{D96F79A1-8719-4F49-89FF-3D8777A3275D}"/>
              </a:ext>
            </a:extLst>
          </p:cNvPr>
          <p:cNvSpPr txBox="1"/>
          <p:nvPr/>
        </p:nvSpPr>
        <p:spPr>
          <a:xfrm>
            <a:off x="8388424" y="6309320"/>
            <a:ext cx="432048" cy="246221"/>
          </a:xfrm>
          <a:prstGeom prst="rect">
            <a:avLst/>
          </a:prstGeom>
          <a:noFill/>
        </p:spPr>
        <p:txBody>
          <a:bodyPr wrap="square" rtlCol="0">
            <a:spAutoFit/>
          </a:bodyPr>
          <a:lstStyle/>
          <a:p>
            <a:r>
              <a:rPr lang="de-DE" sz="1000" dirty="0" smtClean="0"/>
              <a:t>108</a:t>
            </a:r>
            <a:endParaRPr lang="de-DE" sz="1000" dirty="0"/>
          </a:p>
        </p:txBody>
      </p:sp>
    </p:spTree>
    <p:extLst>
      <p:ext uri="{BB962C8B-B14F-4D97-AF65-F5344CB8AC3E}">
        <p14:creationId xmlns:p14="http://schemas.microsoft.com/office/powerpoint/2010/main" val="3911502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130" y="0"/>
            <a:ext cx="9144000" cy="6857246"/>
          </a:xfrm>
        </p:spPr>
      </p:pic>
      <p:sp>
        <p:nvSpPr>
          <p:cNvPr id="5" name="Textfeld 4"/>
          <p:cNvSpPr txBox="1"/>
          <p:nvPr/>
        </p:nvSpPr>
        <p:spPr>
          <a:xfrm>
            <a:off x="1619672" y="2201787"/>
            <a:ext cx="1368152" cy="369332"/>
          </a:xfrm>
          <a:prstGeom prst="rect">
            <a:avLst/>
          </a:prstGeom>
          <a:solidFill>
            <a:schemeClr val="accent2"/>
          </a:solidFill>
        </p:spPr>
        <p:txBody>
          <a:bodyPr wrap="square" rtlCol="0">
            <a:spAutoFit/>
          </a:bodyPr>
          <a:lstStyle/>
          <a:p>
            <a:r>
              <a:rPr lang="de-DE" dirty="0">
                <a:solidFill>
                  <a:prstClr val="black"/>
                </a:solidFill>
              </a:rPr>
              <a:t>Der Senator</a:t>
            </a:r>
          </a:p>
        </p:txBody>
      </p:sp>
      <p:sp>
        <p:nvSpPr>
          <p:cNvPr id="6" name="Textfeld 5"/>
          <p:cNvSpPr txBox="1"/>
          <p:nvPr/>
        </p:nvSpPr>
        <p:spPr>
          <a:xfrm>
            <a:off x="2483767" y="2528981"/>
            <a:ext cx="4680521" cy="323165"/>
          </a:xfrm>
          <a:prstGeom prst="rect">
            <a:avLst/>
          </a:prstGeom>
          <a:solidFill>
            <a:schemeClr val="accent2">
              <a:lumMod val="20000"/>
              <a:lumOff val="80000"/>
            </a:schemeClr>
          </a:solidFill>
        </p:spPr>
        <p:txBody>
          <a:bodyPr wrap="square" rtlCol="0">
            <a:spAutoFit/>
          </a:bodyPr>
          <a:lstStyle/>
          <a:p>
            <a:r>
              <a:rPr lang="de-DE" sz="1500" dirty="0">
                <a:solidFill>
                  <a:prstClr val="black"/>
                </a:solidFill>
              </a:rPr>
              <a:t>Die Behörde für Schule und Berufsbildung (Schulbehörde)</a:t>
            </a:r>
          </a:p>
        </p:txBody>
      </p:sp>
      <p:sp>
        <p:nvSpPr>
          <p:cNvPr id="10" name="Textfeld 9"/>
          <p:cNvSpPr txBox="1"/>
          <p:nvPr/>
        </p:nvSpPr>
        <p:spPr>
          <a:xfrm>
            <a:off x="755576" y="2979385"/>
            <a:ext cx="7528599" cy="323165"/>
          </a:xfrm>
          <a:prstGeom prst="rect">
            <a:avLst/>
          </a:prstGeom>
          <a:solidFill>
            <a:schemeClr val="accent3">
              <a:lumMod val="40000"/>
              <a:lumOff val="60000"/>
            </a:schemeClr>
          </a:solidFill>
        </p:spPr>
        <p:txBody>
          <a:bodyPr wrap="square" rtlCol="0">
            <a:spAutoFit/>
          </a:bodyPr>
          <a:lstStyle/>
          <a:p>
            <a:r>
              <a:rPr lang="de-DE" sz="1500" dirty="0">
                <a:solidFill>
                  <a:prstClr val="black"/>
                </a:solidFill>
              </a:rPr>
              <a:t>Die Allgemeinen Schulen: Grundschulen, Stadtteilschulen, Gymnasien, Berufsbildende Schulen</a:t>
            </a:r>
          </a:p>
        </p:txBody>
      </p:sp>
      <p:sp>
        <p:nvSpPr>
          <p:cNvPr id="12" name="Textfeld 11"/>
          <p:cNvSpPr txBox="1"/>
          <p:nvPr/>
        </p:nvSpPr>
        <p:spPr>
          <a:xfrm>
            <a:off x="928084" y="3454950"/>
            <a:ext cx="7356092" cy="323165"/>
          </a:xfrm>
          <a:prstGeom prst="rect">
            <a:avLst/>
          </a:prstGeom>
          <a:solidFill>
            <a:schemeClr val="accent4">
              <a:lumMod val="40000"/>
              <a:lumOff val="60000"/>
            </a:schemeClr>
          </a:solidFill>
        </p:spPr>
        <p:txBody>
          <a:bodyPr wrap="square" rtlCol="0">
            <a:spAutoFit/>
          </a:bodyPr>
          <a:lstStyle/>
          <a:p>
            <a:r>
              <a:rPr lang="de-DE" sz="1500" dirty="0">
                <a:solidFill>
                  <a:prstClr val="black"/>
                </a:solidFill>
              </a:rPr>
              <a:t>13 Regionale Bildungs- u. Beratungszentren (ReBBZ) mit Bildungs- und Beratungsabteilungen</a:t>
            </a:r>
          </a:p>
        </p:txBody>
      </p:sp>
      <p:sp>
        <p:nvSpPr>
          <p:cNvPr id="13" name="Textfeld 12"/>
          <p:cNvSpPr txBox="1"/>
          <p:nvPr/>
        </p:nvSpPr>
        <p:spPr>
          <a:xfrm>
            <a:off x="6444208" y="3772960"/>
            <a:ext cx="2103256" cy="323165"/>
          </a:xfrm>
          <a:prstGeom prst="rect">
            <a:avLst/>
          </a:prstGeom>
          <a:solidFill>
            <a:schemeClr val="accent6">
              <a:lumMod val="75000"/>
            </a:schemeClr>
          </a:solidFill>
        </p:spPr>
        <p:txBody>
          <a:bodyPr wrap="square" rtlCol="0">
            <a:spAutoFit/>
          </a:bodyPr>
          <a:lstStyle/>
          <a:p>
            <a:r>
              <a:rPr lang="de-DE" sz="1500" dirty="0">
                <a:solidFill>
                  <a:prstClr val="black"/>
                </a:solidFill>
              </a:rPr>
              <a:t>Spezielle Sonderschulen</a:t>
            </a:r>
          </a:p>
        </p:txBody>
      </p:sp>
      <p:sp>
        <p:nvSpPr>
          <p:cNvPr id="14" name="Textfeld 13"/>
          <p:cNvSpPr txBox="1"/>
          <p:nvPr/>
        </p:nvSpPr>
        <p:spPr>
          <a:xfrm>
            <a:off x="928084" y="3934542"/>
            <a:ext cx="5482770" cy="323165"/>
          </a:xfrm>
          <a:prstGeom prst="rect">
            <a:avLst/>
          </a:prstGeom>
          <a:solidFill>
            <a:schemeClr val="tx2">
              <a:lumMod val="60000"/>
              <a:lumOff val="40000"/>
            </a:schemeClr>
          </a:solidFill>
        </p:spPr>
        <p:txBody>
          <a:bodyPr wrap="square" rtlCol="0">
            <a:spAutoFit/>
          </a:bodyPr>
          <a:lstStyle/>
          <a:p>
            <a:r>
              <a:rPr lang="de-DE" sz="1500" dirty="0">
                <a:solidFill>
                  <a:prstClr val="black"/>
                </a:solidFill>
              </a:rPr>
              <a:t>Die Schulen, Lehrkräfte, Schülerinnen und Schüler in ihren Klassen</a:t>
            </a:r>
          </a:p>
        </p:txBody>
      </p:sp>
      <p:sp>
        <p:nvSpPr>
          <p:cNvPr id="15" name="Textfeld 14"/>
          <p:cNvSpPr txBox="1"/>
          <p:nvPr/>
        </p:nvSpPr>
        <p:spPr>
          <a:xfrm>
            <a:off x="7179312" y="4640499"/>
            <a:ext cx="1368152" cy="323165"/>
          </a:xfrm>
          <a:prstGeom prst="rect">
            <a:avLst/>
          </a:prstGeom>
          <a:solidFill>
            <a:schemeClr val="bg2">
              <a:lumMod val="75000"/>
            </a:schemeClr>
          </a:solidFill>
        </p:spPr>
        <p:txBody>
          <a:bodyPr wrap="square" rtlCol="0">
            <a:spAutoFit/>
          </a:bodyPr>
          <a:lstStyle/>
          <a:p>
            <a:r>
              <a:rPr lang="de-DE" sz="1500" dirty="0">
                <a:solidFill>
                  <a:prstClr val="black"/>
                </a:solidFill>
              </a:rPr>
              <a:t>Die Universität</a:t>
            </a:r>
          </a:p>
        </p:txBody>
      </p:sp>
      <p:sp>
        <p:nvSpPr>
          <p:cNvPr id="16" name="Textfeld 15"/>
          <p:cNvSpPr txBox="1"/>
          <p:nvPr/>
        </p:nvSpPr>
        <p:spPr>
          <a:xfrm>
            <a:off x="6199692" y="4317333"/>
            <a:ext cx="1296144" cy="323165"/>
          </a:xfrm>
          <a:prstGeom prst="rect">
            <a:avLst/>
          </a:prstGeom>
          <a:solidFill>
            <a:schemeClr val="bg2">
              <a:lumMod val="75000"/>
            </a:schemeClr>
          </a:solidFill>
        </p:spPr>
        <p:txBody>
          <a:bodyPr wrap="square" rtlCol="0">
            <a:spAutoFit/>
          </a:bodyPr>
          <a:lstStyle/>
          <a:p>
            <a:r>
              <a:rPr lang="de-DE" sz="1500" dirty="0">
                <a:solidFill>
                  <a:prstClr val="black"/>
                </a:solidFill>
              </a:rPr>
              <a:t>Die Verbände</a:t>
            </a:r>
          </a:p>
        </p:txBody>
      </p:sp>
      <p:sp>
        <p:nvSpPr>
          <p:cNvPr id="3" name="Textfeld 2"/>
          <p:cNvSpPr txBox="1"/>
          <p:nvPr/>
        </p:nvSpPr>
        <p:spPr>
          <a:xfrm>
            <a:off x="1171367" y="4317334"/>
            <a:ext cx="4871413" cy="323165"/>
          </a:xfrm>
          <a:prstGeom prst="rect">
            <a:avLst/>
          </a:prstGeom>
          <a:solidFill>
            <a:schemeClr val="bg2">
              <a:lumMod val="75000"/>
            </a:schemeClr>
          </a:solidFill>
        </p:spPr>
        <p:txBody>
          <a:bodyPr wrap="square" rtlCol="0">
            <a:spAutoFit/>
          </a:bodyPr>
          <a:lstStyle/>
          <a:p>
            <a:r>
              <a:rPr lang="de-DE" sz="1500" dirty="0">
                <a:solidFill>
                  <a:prstClr val="black"/>
                </a:solidFill>
              </a:rPr>
              <a:t>Landesinstitut für Lehrerbildung und Schulentwicklung (LI)</a:t>
            </a:r>
          </a:p>
        </p:txBody>
      </p:sp>
      <p:sp>
        <p:nvSpPr>
          <p:cNvPr id="17" name="Textfeld 16"/>
          <p:cNvSpPr txBox="1"/>
          <p:nvPr/>
        </p:nvSpPr>
        <p:spPr>
          <a:xfrm>
            <a:off x="1171367" y="4687041"/>
            <a:ext cx="5215532" cy="323165"/>
          </a:xfrm>
          <a:prstGeom prst="rect">
            <a:avLst/>
          </a:prstGeom>
          <a:solidFill>
            <a:schemeClr val="bg2">
              <a:lumMod val="75000"/>
            </a:schemeClr>
          </a:solidFill>
        </p:spPr>
        <p:txBody>
          <a:bodyPr wrap="square" rtlCol="0">
            <a:spAutoFit/>
          </a:bodyPr>
          <a:lstStyle/>
          <a:p>
            <a:r>
              <a:rPr lang="de-DE" sz="1500" dirty="0">
                <a:solidFill>
                  <a:prstClr val="black"/>
                </a:solidFill>
              </a:rPr>
              <a:t>Institut für Bildungsmonitoring und Qualitätsentwicklung (IfBQ)</a:t>
            </a:r>
          </a:p>
        </p:txBody>
      </p:sp>
      <p:sp>
        <p:nvSpPr>
          <p:cNvPr id="7" name="Textfeld 6"/>
          <p:cNvSpPr txBox="1"/>
          <p:nvPr/>
        </p:nvSpPr>
        <p:spPr>
          <a:xfrm>
            <a:off x="539552" y="212447"/>
            <a:ext cx="8352928" cy="1477328"/>
          </a:xfrm>
          <a:prstGeom prst="rect">
            <a:avLst/>
          </a:prstGeom>
          <a:noFill/>
        </p:spPr>
        <p:txBody>
          <a:bodyPr wrap="square" rtlCol="0">
            <a:spAutoFit/>
          </a:bodyPr>
          <a:lstStyle/>
          <a:p>
            <a:pPr algn="ctr"/>
            <a:r>
              <a:rPr lang="de-DE" dirty="0">
                <a:solidFill>
                  <a:srgbClr val="000000"/>
                </a:solidFill>
                <a:ea typeface="Calibri"/>
                <a:cs typeface="Times New Roman"/>
              </a:rPr>
              <a:t>Das Schulsystem als Riesendampfer im dauernden Umbau mit zahllosen Maschinenräumen und gewaltigen Personalbeständen, mit ganz unterschiedlichen und widersprüchlichen Vorstellungen von Schule, Unterricht und Förderung und nun in den rauen Stürmen der </a:t>
            </a:r>
            <a:r>
              <a:rPr lang="de-DE" dirty="0" err="1">
                <a:solidFill>
                  <a:srgbClr val="000000"/>
                </a:solidFill>
                <a:ea typeface="Calibri"/>
                <a:cs typeface="Times New Roman"/>
              </a:rPr>
              <a:t>Coronapandemie</a:t>
            </a:r>
            <a:r>
              <a:rPr lang="de-DE" dirty="0">
                <a:solidFill>
                  <a:srgbClr val="000000"/>
                </a:solidFill>
                <a:ea typeface="Calibri"/>
                <a:cs typeface="Times New Roman"/>
              </a:rPr>
              <a:t> und der Flüchtlingsbewegungen. </a:t>
            </a:r>
          </a:p>
          <a:p>
            <a:pPr algn="ctr"/>
            <a:r>
              <a:rPr lang="de-DE" dirty="0">
                <a:solidFill>
                  <a:srgbClr val="000000"/>
                </a:solidFill>
                <a:cs typeface="Times New Roman"/>
              </a:rPr>
              <a:t>Kann EiBiSch noch eine Bedeutung haben?</a:t>
            </a:r>
            <a:endParaRPr lang="de-DE" dirty="0"/>
          </a:p>
        </p:txBody>
      </p:sp>
      <p:sp>
        <p:nvSpPr>
          <p:cNvPr id="19" name="Ellipse 18"/>
          <p:cNvSpPr/>
          <p:nvPr/>
        </p:nvSpPr>
        <p:spPr>
          <a:xfrm>
            <a:off x="193977" y="127866"/>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2.</a:t>
            </a:r>
          </a:p>
        </p:txBody>
      </p:sp>
    </p:spTree>
    <p:extLst>
      <p:ext uri="{BB962C8B-B14F-4D97-AF65-F5344CB8AC3E}">
        <p14:creationId xmlns:p14="http://schemas.microsoft.com/office/powerpoint/2010/main" val="3225810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503040" y="694921"/>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pic>
        <p:nvPicPr>
          <p:cNvPr id="3" name="Grafik 2"/>
          <p:cNvPicPr>
            <a:picLocks noChangeAspect="1"/>
          </p:cNvPicPr>
          <p:nvPr/>
        </p:nvPicPr>
        <p:blipFill>
          <a:blip r:embed="rId2"/>
          <a:srcRect/>
          <a:stretch>
            <a:fillRect/>
          </a:stretch>
        </p:blipFill>
        <p:spPr bwMode="auto">
          <a:xfrm>
            <a:off x="183583" y="6427379"/>
            <a:ext cx="770470" cy="390661"/>
          </a:xfrm>
          <a:prstGeom prst="rect">
            <a:avLst/>
          </a:prstGeom>
          <a:solidFill>
            <a:schemeClr val="accent3">
              <a:lumMod val="60000"/>
              <a:lumOff val="40000"/>
              <a:alpha val="65000"/>
            </a:schemeClr>
          </a:solidFill>
          <a:ln w="9525">
            <a:noFill/>
            <a:miter lim="800000"/>
            <a:headEnd/>
            <a:tailEnd/>
          </a:ln>
        </p:spPr>
      </p:pic>
      <p:sp>
        <p:nvSpPr>
          <p:cNvPr id="4" name="Rechteck 3"/>
          <p:cNvSpPr/>
          <p:nvPr/>
        </p:nvSpPr>
        <p:spPr>
          <a:xfrm>
            <a:off x="611560" y="188640"/>
            <a:ext cx="8208912" cy="461665"/>
          </a:xfrm>
          <a:prstGeom prst="rect">
            <a:avLst/>
          </a:prstGeom>
        </p:spPr>
        <p:txBody>
          <a:bodyPr wrap="square">
            <a:spAutoFit/>
          </a:bodyPr>
          <a:lstStyle/>
          <a:p>
            <a:pPr algn="ctr"/>
            <a:r>
              <a:rPr lang="de-DE" sz="2400" b="1" dirty="0">
                <a:solidFill>
                  <a:prstClr val="black"/>
                </a:solidFill>
              </a:rPr>
              <a:t>Wo sind wir angekommen?</a:t>
            </a:r>
          </a:p>
        </p:txBody>
      </p:sp>
      <p:sp>
        <p:nvSpPr>
          <p:cNvPr id="5" name="Ellipse 4"/>
          <p:cNvSpPr/>
          <p:nvPr/>
        </p:nvSpPr>
        <p:spPr>
          <a:xfrm>
            <a:off x="136435" y="136297"/>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3.</a:t>
            </a:r>
          </a:p>
        </p:txBody>
      </p:sp>
      <p:sp>
        <p:nvSpPr>
          <p:cNvPr id="7" name="Textfeld 6"/>
          <p:cNvSpPr txBox="1"/>
          <p:nvPr/>
        </p:nvSpPr>
        <p:spPr>
          <a:xfrm>
            <a:off x="827584" y="832111"/>
            <a:ext cx="2828130" cy="646331"/>
          </a:xfrm>
          <a:prstGeom prst="rect">
            <a:avLst/>
          </a:prstGeom>
          <a:solidFill>
            <a:schemeClr val="accent2">
              <a:lumMod val="40000"/>
              <a:lumOff val="60000"/>
            </a:schemeClr>
          </a:solidFill>
          <a:ln w="25400">
            <a:solidFill>
              <a:schemeClr val="accent2">
                <a:lumMod val="75000"/>
              </a:schemeClr>
            </a:solidFill>
          </a:ln>
        </p:spPr>
        <p:txBody>
          <a:bodyPr wrap="square" rtlCol="0">
            <a:spAutoFit/>
          </a:bodyPr>
          <a:lstStyle/>
          <a:p>
            <a:pPr algn="ctr"/>
            <a:r>
              <a:rPr lang="de-DE" dirty="0">
                <a:solidFill>
                  <a:prstClr val="black"/>
                </a:solidFill>
              </a:rPr>
              <a:t>1972: Die KMK-Empfehlungen:</a:t>
            </a:r>
          </a:p>
        </p:txBody>
      </p:sp>
      <p:grpSp>
        <p:nvGrpSpPr>
          <p:cNvPr id="14" name="Gruppieren 13"/>
          <p:cNvGrpSpPr/>
          <p:nvPr/>
        </p:nvGrpSpPr>
        <p:grpSpPr>
          <a:xfrm>
            <a:off x="4746499" y="819022"/>
            <a:ext cx="3926874" cy="659420"/>
            <a:chOff x="4706590" y="1239395"/>
            <a:chExt cx="3926874" cy="659420"/>
          </a:xfrm>
          <a:solidFill>
            <a:schemeClr val="tx2">
              <a:lumMod val="40000"/>
              <a:lumOff val="60000"/>
            </a:schemeClr>
          </a:solidFill>
        </p:grpSpPr>
        <p:sp>
          <p:nvSpPr>
            <p:cNvPr id="8" name="Abgerundetes Rechteck 7"/>
            <p:cNvSpPr/>
            <p:nvPr/>
          </p:nvSpPr>
          <p:spPr>
            <a:xfrm>
              <a:off x="4706590" y="1239395"/>
              <a:ext cx="3912986" cy="64633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prstClr val="white"/>
                </a:solidFill>
              </a:endParaRPr>
            </a:p>
          </p:txBody>
        </p:sp>
        <p:sp>
          <p:nvSpPr>
            <p:cNvPr id="9" name="Textfeld 8"/>
            <p:cNvSpPr txBox="1"/>
            <p:nvPr/>
          </p:nvSpPr>
          <p:spPr>
            <a:xfrm>
              <a:off x="4743292" y="1252484"/>
              <a:ext cx="3890172" cy="646331"/>
            </a:xfrm>
            <a:prstGeom prst="rect">
              <a:avLst/>
            </a:prstGeom>
            <a:grpFill/>
          </p:spPr>
          <p:txBody>
            <a:bodyPr wrap="square" rtlCol="0">
              <a:spAutoFit/>
            </a:bodyPr>
            <a:lstStyle/>
            <a:p>
              <a:pPr algn="ctr"/>
              <a:r>
                <a:rPr lang="de-DE" dirty="0">
                  <a:solidFill>
                    <a:prstClr val="black"/>
                  </a:solidFill>
                </a:rPr>
                <a:t>1973: Das Bildungsratsgutachten</a:t>
              </a:r>
            </a:p>
            <a:p>
              <a:pPr algn="ctr"/>
              <a:r>
                <a:rPr lang="de-DE" dirty="0">
                  <a:solidFill>
                    <a:prstClr val="black"/>
                  </a:solidFill>
                </a:rPr>
                <a:t>Konzept eines integrierten System</a:t>
              </a:r>
            </a:p>
          </p:txBody>
        </p:sp>
      </p:grpSp>
      <p:sp>
        <p:nvSpPr>
          <p:cNvPr id="10" name="Rechteck 9"/>
          <p:cNvSpPr/>
          <p:nvPr/>
        </p:nvSpPr>
        <p:spPr>
          <a:xfrm>
            <a:off x="730511" y="1828333"/>
            <a:ext cx="3261599" cy="923330"/>
          </a:xfrm>
          <a:prstGeom prst="rect">
            <a:avLst/>
          </a:prstGeom>
          <a:solidFill>
            <a:schemeClr val="accent2">
              <a:lumMod val="40000"/>
              <a:lumOff val="60000"/>
            </a:schemeClr>
          </a:solidFill>
          <a:ln w="25400">
            <a:solidFill>
              <a:schemeClr val="accent2">
                <a:lumMod val="75000"/>
              </a:schemeClr>
            </a:solidFill>
          </a:ln>
        </p:spPr>
        <p:txBody>
          <a:bodyPr wrap="none">
            <a:spAutoFit/>
          </a:bodyPr>
          <a:lstStyle/>
          <a:p>
            <a:pPr algn="ctr"/>
            <a:r>
              <a:rPr lang="de-DE" dirty="0">
                <a:solidFill>
                  <a:prstClr val="black"/>
                </a:solidFill>
              </a:rPr>
              <a:t>Aufbau und Ausbau eines</a:t>
            </a:r>
          </a:p>
          <a:p>
            <a:pPr algn="ctr"/>
            <a:r>
              <a:rPr lang="de-DE" dirty="0">
                <a:solidFill>
                  <a:prstClr val="black"/>
                </a:solidFill>
              </a:rPr>
              <a:t>gegliederten Sonderschulwesens</a:t>
            </a:r>
          </a:p>
          <a:p>
            <a:pPr algn="ctr"/>
            <a:r>
              <a:rPr lang="de-DE" dirty="0">
                <a:solidFill>
                  <a:prstClr val="black"/>
                </a:solidFill>
              </a:rPr>
              <a:t>„Institutionelle Orientierung“</a:t>
            </a:r>
          </a:p>
        </p:txBody>
      </p:sp>
      <p:sp>
        <p:nvSpPr>
          <p:cNvPr id="12" name="Textfeld 11"/>
          <p:cNvSpPr txBox="1"/>
          <p:nvPr/>
        </p:nvSpPr>
        <p:spPr>
          <a:xfrm>
            <a:off x="521686" y="4869160"/>
            <a:ext cx="8087356" cy="1477328"/>
          </a:xfrm>
          <a:prstGeom prst="rect">
            <a:avLst/>
          </a:prstGeom>
          <a:solidFill>
            <a:schemeClr val="accent3">
              <a:lumMod val="40000"/>
              <a:lumOff val="60000"/>
            </a:schemeClr>
          </a:solidFill>
        </p:spPr>
        <p:txBody>
          <a:bodyPr wrap="square" rtlCol="0">
            <a:spAutoFit/>
          </a:bodyPr>
          <a:lstStyle/>
          <a:p>
            <a:r>
              <a:rPr lang="de-DE" b="1" dirty="0">
                <a:solidFill>
                  <a:prstClr val="black"/>
                </a:solidFill>
              </a:rPr>
              <a:t>Die Strukturen der 2012 eingeführten inklusiven Bildung:</a:t>
            </a:r>
          </a:p>
          <a:p>
            <a:pPr marL="285750" indent="-285750">
              <a:buFont typeface="Arial" panose="020B0604020202020204" pitchFamily="34" charset="0"/>
              <a:buChar char="•"/>
            </a:pPr>
            <a:r>
              <a:rPr lang="de-DE" dirty="0">
                <a:solidFill>
                  <a:prstClr val="black"/>
                </a:solidFill>
              </a:rPr>
              <a:t>Allgemeine Schulen: Grundschulen, Stadteilschulen, Gymnasien, berufsbildende Schulen.</a:t>
            </a:r>
          </a:p>
          <a:p>
            <a:pPr marL="285750" indent="-285750">
              <a:buFont typeface="Arial" panose="020B0604020202020204" pitchFamily="34" charset="0"/>
              <a:buChar char="•"/>
            </a:pPr>
            <a:r>
              <a:rPr lang="de-DE" dirty="0">
                <a:solidFill>
                  <a:prstClr val="black"/>
                </a:solidFill>
              </a:rPr>
              <a:t>Regionale Bildungs- und Beratungszentren (ReBBZ) mit Bildungsabteilungen.</a:t>
            </a:r>
          </a:p>
          <a:p>
            <a:pPr marL="285750" indent="-285750">
              <a:buFont typeface="Arial" panose="020B0604020202020204" pitchFamily="34" charset="0"/>
              <a:buChar char="•"/>
            </a:pPr>
            <a:r>
              <a:rPr lang="de-DE" dirty="0">
                <a:solidFill>
                  <a:prstClr val="black"/>
                </a:solidFill>
              </a:rPr>
              <a:t>Spezielle Sonderschulen.</a:t>
            </a:r>
          </a:p>
        </p:txBody>
      </p:sp>
      <p:sp>
        <p:nvSpPr>
          <p:cNvPr id="15" name="Textfeld 14"/>
          <p:cNvSpPr txBox="1"/>
          <p:nvPr/>
        </p:nvSpPr>
        <p:spPr>
          <a:xfrm>
            <a:off x="4673250" y="1556792"/>
            <a:ext cx="4106196" cy="1200329"/>
          </a:xfrm>
          <a:prstGeom prst="rect">
            <a:avLst/>
          </a:prstGeom>
          <a:solidFill>
            <a:schemeClr val="tx2">
              <a:lumMod val="40000"/>
              <a:lumOff val="60000"/>
            </a:schemeClr>
          </a:solidFill>
          <a:ln w="25400">
            <a:solidFill>
              <a:schemeClr val="accent1">
                <a:lumMod val="75000"/>
              </a:schemeClr>
            </a:solidFill>
          </a:ln>
        </p:spPr>
        <p:txBody>
          <a:bodyPr wrap="square" rtlCol="0">
            <a:spAutoFit/>
          </a:bodyPr>
          <a:lstStyle/>
          <a:p>
            <a:pPr algn="ctr"/>
            <a:r>
              <a:rPr lang="de-DE" dirty="0">
                <a:solidFill>
                  <a:prstClr val="black"/>
                </a:solidFill>
              </a:rPr>
              <a:t>Vermehrte Gründung von Gesamtschulen</a:t>
            </a:r>
          </a:p>
          <a:p>
            <a:pPr algn="ctr"/>
            <a:r>
              <a:rPr lang="de-DE" dirty="0">
                <a:solidFill>
                  <a:prstClr val="black"/>
                </a:solidFill>
              </a:rPr>
              <a:t>Zahlreiche zukunftsweisende Modellversuche zur „Integration“</a:t>
            </a:r>
          </a:p>
          <a:p>
            <a:pPr algn="ctr"/>
            <a:r>
              <a:rPr lang="de-DE" dirty="0">
                <a:solidFill>
                  <a:prstClr val="black"/>
                </a:solidFill>
              </a:rPr>
              <a:t>„Personale Orientierung“</a:t>
            </a:r>
          </a:p>
        </p:txBody>
      </p:sp>
      <p:sp>
        <p:nvSpPr>
          <p:cNvPr id="16" name="Pfeil nach unten 15"/>
          <p:cNvSpPr/>
          <p:nvPr/>
        </p:nvSpPr>
        <p:spPr>
          <a:xfrm>
            <a:off x="3744646" y="986444"/>
            <a:ext cx="494928" cy="2154524"/>
          </a:xfrm>
          <a:prstGeom prst="downArrow">
            <a:avLst/>
          </a:prstGeom>
          <a:solidFill>
            <a:schemeClr val="accent2">
              <a:lumMod val="20000"/>
              <a:lumOff val="8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231" y="986444"/>
            <a:ext cx="554037" cy="2154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feld 16"/>
          <p:cNvSpPr txBox="1"/>
          <p:nvPr/>
        </p:nvSpPr>
        <p:spPr>
          <a:xfrm>
            <a:off x="618078" y="3212976"/>
            <a:ext cx="8087356" cy="1477328"/>
          </a:xfrm>
          <a:prstGeom prst="rect">
            <a:avLst/>
          </a:prstGeom>
          <a:solidFill>
            <a:schemeClr val="accent3">
              <a:lumMod val="40000"/>
              <a:lumOff val="60000"/>
            </a:schemeClr>
          </a:solidFill>
        </p:spPr>
        <p:txBody>
          <a:bodyPr wrap="square" rtlCol="0">
            <a:spAutoFit/>
          </a:bodyPr>
          <a:lstStyle/>
          <a:p>
            <a:r>
              <a:rPr lang="de-DE" b="1" dirty="0">
                <a:solidFill>
                  <a:prstClr val="black"/>
                </a:solidFill>
              </a:rPr>
              <a:t>Umsetzung der Behindertenrechtskonvention von 2009:</a:t>
            </a:r>
          </a:p>
          <a:p>
            <a:pPr marL="285750" indent="-285750">
              <a:buFont typeface="Arial" panose="020B0604020202020204" pitchFamily="34" charset="0"/>
              <a:buChar char="•"/>
            </a:pPr>
            <a:r>
              <a:rPr lang="de-DE" dirty="0">
                <a:solidFill>
                  <a:prstClr val="black"/>
                </a:solidFill>
              </a:rPr>
              <a:t>Der Hamburger Weg der Umsetzung der Behindertenrechtskonvention ist ein strukturell und inhaltlich mutiges Konzept. </a:t>
            </a:r>
          </a:p>
          <a:p>
            <a:pPr marL="285750" indent="-285750">
              <a:buFont typeface="Arial" panose="020B0604020202020204" pitchFamily="34" charset="0"/>
              <a:buChar char="•"/>
            </a:pPr>
            <a:r>
              <a:rPr lang="de-DE" dirty="0">
                <a:ea typeface="Calibri"/>
                <a:cs typeface="Calibri"/>
              </a:rPr>
              <a:t>Die Bürgerschaft hat dieses Konzept 2011 zusammen mit einer wissenschaftlich Evaluation beschlossen. Die erfolgte mit EiBiSch in der Zeit von 2014-2017.</a:t>
            </a:r>
            <a:endParaRPr lang="de-DE" dirty="0">
              <a:ea typeface="Calibri"/>
              <a:cs typeface="Times New Roman"/>
            </a:endParaRPr>
          </a:p>
        </p:txBody>
      </p:sp>
    </p:spTree>
    <p:extLst>
      <p:ext uri="{BB962C8B-B14F-4D97-AF65-F5344CB8AC3E}">
        <p14:creationId xmlns:p14="http://schemas.microsoft.com/office/powerpoint/2010/main" val="564711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503040" y="694921"/>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611560" y="188640"/>
            <a:ext cx="8208912" cy="461665"/>
          </a:xfrm>
          <a:prstGeom prst="rect">
            <a:avLst/>
          </a:prstGeom>
        </p:spPr>
        <p:txBody>
          <a:bodyPr wrap="square">
            <a:spAutoFit/>
          </a:bodyPr>
          <a:lstStyle/>
          <a:p>
            <a:pPr algn="ctr"/>
            <a:r>
              <a:rPr lang="de-DE" sz="2400" b="1" dirty="0">
                <a:solidFill>
                  <a:prstClr val="black"/>
                </a:solidFill>
              </a:rPr>
              <a:t>Was wurde mit dem Konzept der inklusiven Bildung erreicht?:</a:t>
            </a:r>
          </a:p>
        </p:txBody>
      </p:sp>
      <p:sp>
        <p:nvSpPr>
          <p:cNvPr id="4" name="Ellipse 3"/>
          <p:cNvSpPr/>
          <p:nvPr/>
        </p:nvSpPr>
        <p:spPr>
          <a:xfrm>
            <a:off x="15782" y="172302"/>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4.</a:t>
            </a:r>
          </a:p>
        </p:txBody>
      </p:sp>
      <p:sp>
        <p:nvSpPr>
          <p:cNvPr id="5" name="Textfeld 4"/>
          <p:cNvSpPr txBox="1"/>
          <p:nvPr/>
        </p:nvSpPr>
        <p:spPr>
          <a:xfrm>
            <a:off x="1439652" y="1340768"/>
            <a:ext cx="6552728" cy="3877985"/>
          </a:xfrm>
          <a:prstGeom prst="rect">
            <a:avLst/>
          </a:prstGeom>
          <a:solidFill>
            <a:schemeClr val="accent3">
              <a:lumMod val="40000"/>
              <a:lumOff val="60000"/>
            </a:schemeClr>
          </a:solidFill>
        </p:spPr>
        <p:txBody>
          <a:bodyPr wrap="square" rtlCol="0">
            <a:spAutoFit/>
          </a:bodyPr>
          <a:lstStyle/>
          <a:p>
            <a:endParaRPr lang="de-DE" b="1" dirty="0">
              <a:solidFill>
                <a:prstClr val="black"/>
              </a:solidFill>
            </a:endParaRPr>
          </a:p>
          <a:p>
            <a:pPr marL="285750" indent="-285750">
              <a:spcAft>
                <a:spcPts val="1200"/>
              </a:spcAft>
              <a:buFont typeface="Arial" panose="020B0604020202020204" pitchFamily="34" charset="0"/>
              <a:buChar char="•"/>
            </a:pPr>
            <a:r>
              <a:rPr lang="de-DE" dirty="0">
                <a:solidFill>
                  <a:prstClr val="black"/>
                </a:solidFill>
              </a:rPr>
              <a:t>In der Grundschule: Entkoppelung von Diagnostik und Ressourcenbereitstellung – Systemische Ressourcenvergabe, </a:t>
            </a:r>
            <a:r>
              <a:rPr lang="de-DE" b="1" dirty="0">
                <a:solidFill>
                  <a:prstClr val="black"/>
                </a:solidFill>
              </a:rPr>
              <a:t>die aber in der Sekundarstufe inzwischen aufgehoben ist</a:t>
            </a:r>
            <a:r>
              <a:rPr lang="de-DE" dirty="0">
                <a:solidFill>
                  <a:prstClr val="black"/>
                </a:solidFill>
              </a:rPr>
              <a:t>.</a:t>
            </a:r>
          </a:p>
          <a:p>
            <a:pPr marL="285750" indent="-285750">
              <a:spcAft>
                <a:spcPts val="1200"/>
              </a:spcAft>
              <a:buFont typeface="Arial" panose="020B0604020202020204" pitchFamily="34" charset="0"/>
              <a:buChar char="•"/>
            </a:pPr>
            <a:r>
              <a:rPr lang="de-DE" dirty="0" err="1">
                <a:solidFill>
                  <a:prstClr val="black"/>
                </a:solidFill>
              </a:rPr>
              <a:t>Förderkoordinator:innen</a:t>
            </a:r>
            <a:r>
              <a:rPr lang="de-DE" dirty="0">
                <a:solidFill>
                  <a:prstClr val="black"/>
                </a:solidFill>
              </a:rPr>
              <a:t> u. </a:t>
            </a:r>
            <a:r>
              <a:rPr lang="de-DE" dirty="0" smtClean="0">
                <a:solidFill>
                  <a:prstClr val="black"/>
                </a:solidFill>
              </a:rPr>
              <a:t>sonderpädagogische </a:t>
            </a:r>
            <a:r>
              <a:rPr lang="de-DE" dirty="0">
                <a:solidFill>
                  <a:prstClr val="black"/>
                </a:solidFill>
              </a:rPr>
              <a:t>Lehrkräfte in den Schulen und Klassenteams. Die Klassenteams tragen die  gemeinsame Verantwortung für die SuS.</a:t>
            </a:r>
          </a:p>
          <a:p>
            <a:pPr marL="285750" indent="-285750">
              <a:spcAft>
                <a:spcPts val="1200"/>
              </a:spcAft>
              <a:buFont typeface="Arial" panose="020B0604020202020204" pitchFamily="34" charset="0"/>
              <a:buChar char="•"/>
            </a:pPr>
            <a:r>
              <a:rPr lang="de-DE" dirty="0">
                <a:solidFill>
                  <a:prstClr val="black"/>
                </a:solidFill>
              </a:rPr>
              <a:t>Aufhebung der Doppelstrukturen von allgemeinen und Sonderschulen im Bereich  L (Lernen) u. S (Sprache).</a:t>
            </a:r>
          </a:p>
          <a:p>
            <a:pPr marL="285750" indent="-285750">
              <a:spcAft>
                <a:spcPts val="1200"/>
              </a:spcAft>
              <a:buFont typeface="Arial" panose="020B0604020202020204" pitchFamily="34" charset="0"/>
              <a:buChar char="•"/>
            </a:pPr>
            <a:r>
              <a:rPr lang="de-DE" dirty="0">
                <a:solidFill>
                  <a:prstClr val="black"/>
                </a:solidFill>
              </a:rPr>
              <a:t>Regionale Bildungs- und Beratungszentren (ReBBZ) unterstützen die allgemeinen Schulen  bei der Inklusion, d. h. bei der gemeinsamen Unterrichtung aller SuS in der allgemeinen Schule.</a:t>
            </a:r>
          </a:p>
        </p:txBody>
      </p:sp>
    </p:spTree>
    <p:extLst>
      <p:ext uri="{BB962C8B-B14F-4D97-AF65-F5344CB8AC3E}">
        <p14:creationId xmlns:p14="http://schemas.microsoft.com/office/powerpoint/2010/main" val="576648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67723" y="764704"/>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4" name="Rechteck 3"/>
          <p:cNvSpPr/>
          <p:nvPr/>
        </p:nvSpPr>
        <p:spPr>
          <a:xfrm>
            <a:off x="367723" y="188639"/>
            <a:ext cx="8273237" cy="461665"/>
          </a:xfrm>
          <a:prstGeom prst="rect">
            <a:avLst/>
          </a:prstGeom>
        </p:spPr>
        <p:txBody>
          <a:bodyPr wrap="square">
            <a:spAutoFit/>
          </a:bodyPr>
          <a:lstStyle/>
          <a:p>
            <a:pPr algn="ctr"/>
            <a:r>
              <a:rPr lang="de-DE" sz="2400" b="1" dirty="0">
                <a:solidFill>
                  <a:prstClr val="black"/>
                </a:solidFill>
              </a:rPr>
              <a:t>EiBiSch: Eine Längsschnittstudie</a:t>
            </a:r>
          </a:p>
        </p:txBody>
      </p:sp>
      <p:sp>
        <p:nvSpPr>
          <p:cNvPr id="7" name="Textfeld 6"/>
          <p:cNvSpPr txBox="1"/>
          <p:nvPr/>
        </p:nvSpPr>
        <p:spPr>
          <a:xfrm>
            <a:off x="198220" y="1268760"/>
            <a:ext cx="8945780" cy="1323439"/>
          </a:xfrm>
          <a:prstGeom prst="rect">
            <a:avLst/>
          </a:prstGeom>
          <a:noFill/>
        </p:spPr>
        <p:txBody>
          <a:bodyPr wrap="square" rtlCol="0">
            <a:spAutoFit/>
          </a:bodyPr>
          <a:lstStyle/>
          <a:p>
            <a:pPr marL="360000" lvl="1" indent="-285750">
              <a:buFont typeface="Wingdings" panose="05000000000000000000" pitchFamily="2" charset="2"/>
              <a:buChar char="Ø"/>
            </a:pPr>
            <a:r>
              <a:rPr lang="de-DE" sz="2000" b="1" dirty="0">
                <a:solidFill>
                  <a:prstClr val="black"/>
                </a:solidFill>
              </a:rPr>
              <a:t>Grundschulkohorte: 35 Grundschulen in 3 </a:t>
            </a:r>
            <a:r>
              <a:rPr lang="de-DE" sz="2000" b="1" dirty="0" err="1">
                <a:solidFill>
                  <a:prstClr val="black"/>
                </a:solidFill>
              </a:rPr>
              <a:t>ReBBZten</a:t>
            </a:r>
            <a:endParaRPr lang="de-DE" sz="2000" b="1" dirty="0">
              <a:solidFill>
                <a:prstClr val="black"/>
              </a:solidFill>
            </a:endParaRPr>
          </a:p>
          <a:p>
            <a:pPr marL="720000" lvl="2" indent="-342900">
              <a:buFont typeface="Wingdings" panose="05000000000000000000" pitchFamily="2" charset="2"/>
              <a:buChar char="§"/>
            </a:pPr>
            <a:r>
              <a:rPr lang="de-DE" sz="2000" dirty="0">
                <a:solidFill>
                  <a:prstClr val="black"/>
                </a:solidFill>
              </a:rPr>
              <a:t>Klassenstufen 2 bis 4 (n = 1.942); 15,3 % der Grundgesamtheit; ReBBZ (n=64)</a:t>
            </a:r>
          </a:p>
          <a:p>
            <a:pPr marL="360000" lvl="1" indent="-285750">
              <a:buFont typeface="Wingdings" panose="05000000000000000000" pitchFamily="2" charset="2"/>
              <a:buChar char="Ø"/>
            </a:pPr>
            <a:r>
              <a:rPr lang="de-DE" sz="2000" b="1" dirty="0">
                <a:solidFill>
                  <a:prstClr val="black"/>
                </a:solidFill>
              </a:rPr>
              <a:t>Stadtteilschulkohorte: 12 Stadtteilschulen in 3 </a:t>
            </a:r>
            <a:r>
              <a:rPr lang="de-DE" sz="2000" b="1" dirty="0" err="1">
                <a:solidFill>
                  <a:prstClr val="black"/>
                </a:solidFill>
              </a:rPr>
              <a:t>ReBBZten</a:t>
            </a:r>
            <a:endParaRPr lang="de-DE" sz="2000" b="1" dirty="0">
              <a:solidFill>
                <a:prstClr val="black"/>
              </a:solidFill>
            </a:endParaRPr>
          </a:p>
          <a:p>
            <a:pPr marL="720000" lvl="2" indent="-342900">
              <a:buFont typeface="Wingdings" panose="05000000000000000000" pitchFamily="2" charset="2"/>
              <a:buChar char="§"/>
            </a:pPr>
            <a:r>
              <a:rPr lang="de-DE" sz="2000" dirty="0">
                <a:solidFill>
                  <a:prstClr val="black"/>
                </a:solidFill>
              </a:rPr>
              <a:t>Klassenstufen 5 und 6 (n = 1.466); 24,4 % der Grundgesamtheit; ReBBZ (n=87)</a:t>
            </a:r>
            <a:endParaRPr lang="de-DE" dirty="0">
              <a:solidFill>
                <a:prstClr val="black"/>
              </a:solidFill>
            </a:endParaRPr>
          </a:p>
        </p:txBody>
      </p:sp>
      <p:sp>
        <p:nvSpPr>
          <p:cNvPr id="8" name="Ellipse 7"/>
          <p:cNvSpPr/>
          <p:nvPr/>
        </p:nvSpPr>
        <p:spPr>
          <a:xfrm>
            <a:off x="467544" y="188639"/>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5.</a:t>
            </a:r>
          </a:p>
        </p:txBody>
      </p:sp>
      <p:sp>
        <p:nvSpPr>
          <p:cNvPr id="3" name="Textfeld 2"/>
          <p:cNvSpPr txBox="1"/>
          <p:nvPr/>
        </p:nvSpPr>
        <p:spPr>
          <a:xfrm>
            <a:off x="338865" y="2924944"/>
            <a:ext cx="8503660" cy="3597908"/>
          </a:xfrm>
          <a:prstGeom prst="rect">
            <a:avLst/>
          </a:prstGeom>
          <a:noFill/>
        </p:spPr>
        <p:txBody>
          <a:bodyPr wrap="square" rtlCol="0">
            <a:spAutoFit/>
          </a:bodyPr>
          <a:lstStyle/>
          <a:p>
            <a:pPr lvl="0">
              <a:lnSpc>
                <a:spcPct val="110000"/>
              </a:lnSpc>
              <a:spcAft>
                <a:spcPts val="400"/>
              </a:spcAft>
            </a:pPr>
            <a:r>
              <a:rPr lang="de-DE" sz="2000" b="1" dirty="0">
                <a:cs typeface="Calibri"/>
              </a:rPr>
              <a:t>Die Fachwelt:</a:t>
            </a:r>
          </a:p>
          <a:p>
            <a:pPr lvl="0">
              <a:lnSpc>
                <a:spcPct val="110000"/>
              </a:lnSpc>
              <a:spcAft>
                <a:spcPts val="400"/>
              </a:spcAft>
            </a:pPr>
            <a:r>
              <a:rPr lang="de-DE" b="1" dirty="0"/>
              <a:t>Verband Sonderpädagogik (</a:t>
            </a:r>
            <a:r>
              <a:rPr lang="de-DE" b="1" dirty="0" err="1"/>
              <a:t>vds</a:t>
            </a:r>
            <a:r>
              <a:rPr lang="de-DE" b="1" dirty="0"/>
              <a:t>): </a:t>
            </a:r>
            <a:r>
              <a:rPr lang="de-DE" b="1" dirty="0" smtClean="0"/>
              <a:t>„</a:t>
            </a:r>
            <a:r>
              <a:rPr lang="de-DE" dirty="0" smtClean="0">
                <a:ea typeface="Calibri"/>
                <a:cs typeface="Calibri"/>
              </a:rPr>
              <a:t>Entstanden </a:t>
            </a:r>
            <a:r>
              <a:rPr lang="de-DE" dirty="0">
                <a:ea typeface="Calibri"/>
                <a:cs typeface="Calibri"/>
              </a:rPr>
              <a:t>ist hier ein umfangreiches Werk, dessen Strahlkraft weit über die Hamburger Stadtgrenzen hinausreichen dürfte, reflektiert es doch zentrale Momente eines sich stark im Wandel befindlichen Bildungssystems. Die Lektüre der EiBiSch-Studie sei allen Bildungsinteressierten wärmstens </a:t>
            </a:r>
            <a:r>
              <a:rPr lang="de-DE" dirty="0" smtClean="0">
                <a:ea typeface="Calibri"/>
                <a:cs typeface="Calibri"/>
              </a:rPr>
              <a:t>empfohlen“. </a:t>
            </a:r>
            <a:endParaRPr lang="de-DE" dirty="0">
              <a:ea typeface="Calibri"/>
              <a:cs typeface="Calibri"/>
            </a:endParaRPr>
          </a:p>
          <a:p>
            <a:pPr>
              <a:lnSpc>
                <a:spcPct val="110000"/>
              </a:lnSpc>
              <a:spcAft>
                <a:spcPts val="400"/>
              </a:spcAft>
            </a:pPr>
            <a:r>
              <a:rPr lang="de-DE" b="1" dirty="0"/>
              <a:t>Brigitte Schuhmann: </a:t>
            </a:r>
            <a:r>
              <a:rPr lang="de-DE" b="1" dirty="0" smtClean="0"/>
              <a:t>„</a:t>
            </a:r>
            <a:r>
              <a:rPr lang="de-DE" dirty="0" smtClean="0"/>
              <a:t>Die </a:t>
            </a:r>
            <a:r>
              <a:rPr lang="de-DE" dirty="0"/>
              <a:t>wissenschaftlichen Ergebnisse und Vorschläge enthalten viele unbequeme </a:t>
            </a:r>
            <a:r>
              <a:rPr lang="de-DE" dirty="0" smtClean="0"/>
              <a:t>Botschaften“.  </a:t>
            </a:r>
            <a:r>
              <a:rPr lang="de-DE" dirty="0"/>
              <a:t>…. und später: </a:t>
            </a:r>
            <a:r>
              <a:rPr lang="de-DE" dirty="0" smtClean="0"/>
              <a:t>„Die </a:t>
            </a:r>
            <a:r>
              <a:rPr lang="de-DE" dirty="0"/>
              <a:t>Hamburger Bildungspolitik könnte die Evaluation für eine konsequente inklusive Schulentwicklung nutzen. Aber stattdessen hat man sich darauf verständigt, die Studie nicht im Schulausschuss zu thematisieren, da das Thema Inklusion hinreichend behandelt worden </a:t>
            </a:r>
            <a:r>
              <a:rPr lang="de-DE" dirty="0" smtClean="0"/>
              <a:t>sei“.</a:t>
            </a:r>
            <a:endParaRPr lang="de-DE" dirty="0"/>
          </a:p>
          <a:p>
            <a:pPr lvl="0">
              <a:lnSpc>
                <a:spcPct val="110000"/>
              </a:lnSpc>
              <a:spcAft>
                <a:spcPts val="400"/>
              </a:spcAft>
            </a:pPr>
            <a:endParaRPr lang="de-DE" dirty="0">
              <a:ea typeface="Calibri"/>
              <a:cs typeface="Times New Roman"/>
            </a:endParaRPr>
          </a:p>
        </p:txBody>
      </p:sp>
    </p:spTree>
    <p:extLst>
      <p:ext uri="{BB962C8B-B14F-4D97-AF65-F5344CB8AC3E}">
        <p14:creationId xmlns:p14="http://schemas.microsoft.com/office/powerpoint/2010/main" val="2714118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23528" y="694921"/>
            <a:ext cx="8496944"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179512" y="188640"/>
            <a:ext cx="8712968" cy="461665"/>
          </a:xfrm>
          <a:prstGeom prst="rect">
            <a:avLst/>
          </a:prstGeom>
        </p:spPr>
        <p:txBody>
          <a:bodyPr wrap="square">
            <a:spAutoFit/>
          </a:bodyPr>
          <a:lstStyle/>
          <a:p>
            <a:pPr algn="ctr"/>
            <a:r>
              <a:rPr lang="de-DE" sz="2400" b="1" dirty="0">
                <a:solidFill>
                  <a:prstClr val="black"/>
                </a:solidFill>
              </a:rPr>
              <a:t>EiBiSch zeichnet ein Schulsystem im Wandel und in Widersprüchen</a:t>
            </a:r>
          </a:p>
        </p:txBody>
      </p:sp>
      <p:sp>
        <p:nvSpPr>
          <p:cNvPr id="4" name="Ellipse 3"/>
          <p:cNvSpPr/>
          <p:nvPr/>
        </p:nvSpPr>
        <p:spPr>
          <a:xfrm>
            <a:off x="156105" y="797071"/>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6.</a:t>
            </a:r>
          </a:p>
        </p:txBody>
      </p:sp>
      <p:sp>
        <p:nvSpPr>
          <p:cNvPr id="5" name="Textfeld 4"/>
          <p:cNvSpPr txBox="1"/>
          <p:nvPr/>
        </p:nvSpPr>
        <p:spPr>
          <a:xfrm>
            <a:off x="612823" y="836712"/>
            <a:ext cx="8208912" cy="5935984"/>
          </a:xfrm>
          <a:prstGeom prst="rect">
            <a:avLst/>
          </a:prstGeom>
          <a:noFill/>
        </p:spPr>
        <p:txBody>
          <a:bodyPr wrap="square" rtlCol="0">
            <a:spAutoFit/>
          </a:bodyPr>
          <a:lstStyle/>
          <a:p>
            <a:pPr lvl="0" algn="ctr">
              <a:lnSpc>
                <a:spcPct val="110000"/>
              </a:lnSpc>
              <a:spcAft>
                <a:spcPts val="400"/>
              </a:spcAft>
            </a:pPr>
            <a:r>
              <a:rPr lang="de-DE" b="1" dirty="0">
                <a:solidFill>
                  <a:srgbClr val="000000"/>
                </a:solidFill>
                <a:ea typeface="Calibri"/>
                <a:cs typeface="Times New Roman"/>
              </a:rPr>
              <a:t>Ein Beispiel: Das zum Schuljahr 2018/2019 neu verordnete Verfahren DirK (Diagnostik in regionaler Kooperation)</a:t>
            </a:r>
          </a:p>
          <a:p>
            <a:pPr marL="342000" lvl="0" indent="-342000">
              <a:lnSpc>
                <a:spcPct val="110000"/>
              </a:lnSpc>
              <a:spcAft>
                <a:spcPts val="400"/>
              </a:spcAft>
            </a:pPr>
            <a:r>
              <a:rPr lang="de-DE" b="1" dirty="0">
                <a:solidFill>
                  <a:srgbClr val="000000"/>
                </a:solidFill>
                <a:ea typeface="Calibri"/>
                <a:cs typeface="Times New Roman"/>
              </a:rPr>
              <a:t>-	</a:t>
            </a:r>
            <a:r>
              <a:rPr lang="de-DE" dirty="0">
                <a:solidFill>
                  <a:srgbClr val="000000"/>
                </a:solidFill>
                <a:ea typeface="Calibri"/>
                <a:cs typeface="Times New Roman"/>
              </a:rPr>
              <a:t>Viele Textpassagen sind beseelt von einer modernen Förderdiagnostik. Andere markieren ein Rückfall in kategoriales und eigenschaftsorientiertes Denken.</a:t>
            </a:r>
            <a:endParaRPr lang="de-DE" b="1" dirty="0">
              <a:ea typeface="Calibri"/>
              <a:cs typeface="Times New Roman"/>
            </a:endParaRPr>
          </a:p>
          <a:p>
            <a:pPr marL="342900" lvl="0" indent="-342900">
              <a:lnSpc>
                <a:spcPct val="110000"/>
              </a:lnSpc>
              <a:spcAft>
                <a:spcPts val="400"/>
              </a:spcAft>
              <a:buFont typeface="Calibri"/>
              <a:buChar char="-"/>
            </a:pPr>
            <a:r>
              <a:rPr lang="de-DE" dirty="0">
                <a:solidFill>
                  <a:srgbClr val="000000"/>
                </a:solidFill>
                <a:ea typeface="Calibri"/>
                <a:cs typeface="Times New Roman"/>
              </a:rPr>
              <a:t>Mit DirK wird die </a:t>
            </a:r>
            <a:r>
              <a:rPr lang="de-DE" b="1" dirty="0">
                <a:solidFill>
                  <a:srgbClr val="000000"/>
                </a:solidFill>
                <a:ea typeface="Calibri"/>
                <a:cs typeface="Times New Roman"/>
              </a:rPr>
              <a:t>systemische Ressourcenvergabe aufgehoben</a:t>
            </a:r>
            <a:r>
              <a:rPr lang="de-DE" dirty="0">
                <a:solidFill>
                  <a:srgbClr val="000000"/>
                </a:solidFill>
                <a:ea typeface="Calibri"/>
                <a:cs typeface="Times New Roman"/>
              </a:rPr>
              <a:t>.</a:t>
            </a:r>
          </a:p>
          <a:p>
            <a:pPr marL="800100" lvl="1" indent="-342900">
              <a:lnSpc>
                <a:spcPct val="110000"/>
              </a:lnSpc>
              <a:spcAft>
                <a:spcPts val="400"/>
              </a:spcAft>
              <a:buFont typeface="Calibri"/>
              <a:buChar char="-"/>
            </a:pPr>
            <a:r>
              <a:rPr lang="de-DE" dirty="0">
                <a:solidFill>
                  <a:srgbClr val="000000"/>
                </a:solidFill>
                <a:ea typeface="Calibri"/>
                <a:cs typeface="Times New Roman"/>
              </a:rPr>
              <a:t>Sie wurde 1992 mit den integrativen Regelklassen erstmals konsequent umgesetzt. Gilt als beispielhaft für die Auflösung des in wissenschaftlichen Diskursen behandelte Etikettierungs-Ressourcendilemmas. </a:t>
            </a:r>
          </a:p>
          <a:p>
            <a:pPr marL="800100" lvl="1" indent="-342900">
              <a:lnSpc>
                <a:spcPct val="110000"/>
              </a:lnSpc>
              <a:spcAft>
                <a:spcPts val="400"/>
              </a:spcAft>
              <a:buFont typeface="Calibri"/>
              <a:buChar char="-"/>
            </a:pPr>
            <a:r>
              <a:rPr lang="de-DE" dirty="0">
                <a:solidFill>
                  <a:srgbClr val="000000"/>
                </a:solidFill>
                <a:ea typeface="Calibri"/>
                <a:cs typeface="Times New Roman"/>
              </a:rPr>
              <a:t>Entstehung dieses Dilemmas:  Bereitstellung zusätzlicher Ressourcen nur nach individuellen Problemfeststellungen.</a:t>
            </a:r>
          </a:p>
          <a:p>
            <a:pPr marL="800100" lvl="1" indent="-342900">
              <a:lnSpc>
                <a:spcPct val="110000"/>
              </a:lnSpc>
              <a:spcAft>
                <a:spcPts val="400"/>
              </a:spcAft>
              <a:buFont typeface="Calibri"/>
              <a:buChar char="-"/>
            </a:pPr>
            <a:r>
              <a:rPr lang="de-DE" dirty="0">
                <a:solidFill>
                  <a:srgbClr val="000000"/>
                </a:solidFill>
                <a:ea typeface="Calibri"/>
                <a:cs typeface="Times New Roman"/>
              </a:rPr>
              <a:t>Die systemische Ressourcenvergabe  setzt dagegen auf die Stärkung der Schulen und Klassen durch eine verlässliche Grundausstattung nach Maßgabe der nach dem Sozialindex zu erwartenden pädagogischen Herausforderungen. </a:t>
            </a:r>
            <a:endParaRPr lang="de-DE" dirty="0">
              <a:ea typeface="Calibri"/>
              <a:cs typeface="Times New Roman"/>
            </a:endParaRPr>
          </a:p>
          <a:p>
            <a:pPr marL="342900" lvl="0" indent="-342900">
              <a:lnSpc>
                <a:spcPct val="110000"/>
              </a:lnSpc>
              <a:spcAft>
                <a:spcPts val="400"/>
              </a:spcAft>
              <a:buFont typeface="Calibri"/>
              <a:buChar char="-"/>
            </a:pPr>
            <a:r>
              <a:rPr lang="de-DE" dirty="0">
                <a:solidFill>
                  <a:srgbClr val="000000"/>
                </a:solidFill>
                <a:ea typeface="Calibri"/>
                <a:cs typeface="Times New Roman"/>
              </a:rPr>
              <a:t>Mit DirK verbunden ist eine Steigerung der kategorialen, eigenschaftsorientierten diagnostischen Tätigkeiten in </a:t>
            </a:r>
            <a:r>
              <a:rPr lang="de-DE" dirty="0" smtClean="0">
                <a:solidFill>
                  <a:srgbClr val="000000"/>
                </a:solidFill>
                <a:ea typeface="Calibri"/>
                <a:cs typeface="Times New Roman"/>
              </a:rPr>
              <a:t>den Grundschulen.</a:t>
            </a:r>
            <a:endParaRPr lang="de-DE" dirty="0">
              <a:solidFill>
                <a:srgbClr val="000000"/>
              </a:solidFill>
              <a:ea typeface="Calibri"/>
              <a:cs typeface="Times New Roman"/>
            </a:endParaRPr>
          </a:p>
          <a:p>
            <a:pPr marL="342900" lvl="0" indent="-342900">
              <a:lnSpc>
                <a:spcPct val="110000"/>
              </a:lnSpc>
              <a:spcAft>
                <a:spcPts val="400"/>
              </a:spcAft>
              <a:buFont typeface="Calibri"/>
              <a:buChar char="-"/>
            </a:pPr>
            <a:r>
              <a:rPr lang="de-DE" b="1" dirty="0">
                <a:solidFill>
                  <a:srgbClr val="000000"/>
                </a:solidFill>
                <a:ea typeface="Calibri"/>
                <a:cs typeface="Times New Roman"/>
              </a:rPr>
              <a:t>Die Folgen: </a:t>
            </a:r>
            <a:r>
              <a:rPr lang="de-DE" dirty="0">
                <a:solidFill>
                  <a:srgbClr val="000000"/>
                </a:solidFill>
                <a:ea typeface="Calibri"/>
                <a:cs typeface="Times New Roman"/>
              </a:rPr>
              <a:t>Restauration des </a:t>
            </a:r>
            <a:r>
              <a:rPr lang="de-DE" dirty="0" smtClean="0">
                <a:solidFill>
                  <a:srgbClr val="000000"/>
                </a:solidFill>
                <a:ea typeface="Calibri"/>
                <a:cs typeface="Times New Roman"/>
              </a:rPr>
              <a:t>Etikettierungs-Ressourcendilemmas </a:t>
            </a:r>
            <a:r>
              <a:rPr lang="de-DE" dirty="0">
                <a:solidFill>
                  <a:srgbClr val="000000"/>
                </a:solidFill>
                <a:ea typeface="Calibri"/>
                <a:cs typeface="Times New Roman"/>
              </a:rPr>
              <a:t>und die Setzung falscher Signale im Kontext der Inklusion.</a:t>
            </a:r>
            <a:endParaRPr lang="de-DE" dirty="0">
              <a:ea typeface="Calibri"/>
              <a:cs typeface="Times New Roman"/>
            </a:endParaRPr>
          </a:p>
        </p:txBody>
      </p:sp>
    </p:spTree>
    <p:extLst>
      <p:ext uri="{BB962C8B-B14F-4D97-AF65-F5344CB8AC3E}">
        <p14:creationId xmlns:p14="http://schemas.microsoft.com/office/powerpoint/2010/main" val="3204350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67723" y="836712"/>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503040" y="188639"/>
            <a:ext cx="8137920" cy="461665"/>
          </a:xfrm>
          <a:prstGeom prst="rect">
            <a:avLst/>
          </a:prstGeom>
        </p:spPr>
        <p:txBody>
          <a:bodyPr wrap="square">
            <a:spAutoFit/>
          </a:bodyPr>
          <a:lstStyle/>
          <a:p>
            <a:pPr algn="ctr"/>
            <a:r>
              <a:rPr lang="de-DE" sz="2400" b="1" dirty="0">
                <a:solidFill>
                  <a:prstClr val="black"/>
                </a:solidFill>
              </a:rPr>
              <a:t>Bestandsaufnahme 1: Der Blick aufs Ganze</a:t>
            </a:r>
          </a:p>
        </p:txBody>
      </p:sp>
      <p:sp>
        <p:nvSpPr>
          <p:cNvPr id="4" name="Ellipse 3"/>
          <p:cNvSpPr/>
          <p:nvPr/>
        </p:nvSpPr>
        <p:spPr>
          <a:xfrm>
            <a:off x="367723" y="129318"/>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7.</a:t>
            </a:r>
          </a:p>
        </p:txBody>
      </p:sp>
      <p:sp>
        <p:nvSpPr>
          <p:cNvPr id="5" name="Textfeld 4"/>
          <p:cNvSpPr txBox="1"/>
          <p:nvPr/>
        </p:nvSpPr>
        <p:spPr>
          <a:xfrm>
            <a:off x="611560" y="1124744"/>
            <a:ext cx="8029400" cy="5632311"/>
          </a:xfrm>
          <a:prstGeom prst="rect">
            <a:avLst/>
          </a:prstGeom>
          <a:noFill/>
        </p:spPr>
        <p:txBody>
          <a:bodyPr wrap="square" rtlCol="0">
            <a:spAutoFit/>
          </a:bodyPr>
          <a:lstStyle/>
          <a:p>
            <a:pPr marL="285750" indent="-285750">
              <a:buFont typeface="Wingdings" panose="05000000000000000000" pitchFamily="2" charset="2"/>
              <a:buChar char="Ø"/>
            </a:pPr>
            <a:r>
              <a:rPr lang="de-DE" b="1" dirty="0"/>
              <a:t>Mit Blick auf die Behindertenrechtskonvention: </a:t>
            </a:r>
          </a:p>
          <a:p>
            <a:pPr marL="742950" lvl="1" indent="-285750">
              <a:buFont typeface="Wingdings" panose="05000000000000000000" pitchFamily="2" charset="2"/>
              <a:buChar char="§"/>
            </a:pPr>
            <a:r>
              <a:rPr lang="de-DE" dirty="0"/>
              <a:t>Die Inklusion hat noch nicht wirklich begonnen. Reduktion der </a:t>
            </a:r>
            <a:r>
              <a:rPr lang="de-DE" b="1" dirty="0"/>
              <a:t>Segregationsquoten</a:t>
            </a:r>
            <a:r>
              <a:rPr lang="de-DE" dirty="0"/>
              <a:t> geht auf die Reduktion der LSE-Förderungen in den Sondersystemen zurück. Diese Förderbedarfe zählen international nicht zur Zielgruppe der Behindertenrechtskonvention.</a:t>
            </a:r>
          </a:p>
          <a:p>
            <a:pPr marL="285750" lvl="1" indent="-285750">
              <a:buFont typeface="Wingdings" panose="05000000000000000000" pitchFamily="2" charset="2"/>
              <a:buChar char="Ø"/>
            </a:pPr>
            <a:r>
              <a:rPr lang="de-DE" b="1" dirty="0"/>
              <a:t>Die Förderquoten</a:t>
            </a:r>
            <a:r>
              <a:rPr lang="de-DE" dirty="0"/>
              <a:t> d. h. der Anteil Sonderpädagogischer Förderungen an der Schülerschaft in allgemeinen Schulen steigt mehr als es durch die Reduktion der SuS in speziellen Schulen </a:t>
            </a:r>
            <a:r>
              <a:rPr lang="de-DE" dirty="0" smtClean="0"/>
              <a:t>erklärlich ist.</a:t>
            </a:r>
            <a:endParaRPr lang="de-DE" dirty="0"/>
          </a:p>
          <a:p>
            <a:pPr marL="285750" lvl="1" indent="-285750">
              <a:buFont typeface="Wingdings" panose="05000000000000000000" pitchFamily="2" charset="2"/>
              <a:buChar char="Ø"/>
            </a:pPr>
            <a:r>
              <a:rPr lang="de-DE" b="1" dirty="0"/>
              <a:t>Hauptgrund des Anstiegs der Förderquoten </a:t>
            </a:r>
            <a:r>
              <a:rPr lang="de-DE" dirty="0"/>
              <a:t>in allgemeinen Schulen: Eine zunehmende  Sonderpädagogisierung zunehmender individueller Problemlagen.</a:t>
            </a:r>
          </a:p>
          <a:p>
            <a:pPr marL="285750" lvl="1" indent="-285750">
              <a:buFont typeface="Wingdings" panose="05000000000000000000" pitchFamily="2" charset="2"/>
              <a:buChar char="Ø"/>
            </a:pPr>
            <a:r>
              <a:rPr lang="de-DE" b="1" dirty="0"/>
              <a:t>Quoten nicht erreichter Mindeststandards</a:t>
            </a:r>
          </a:p>
          <a:p>
            <a:pPr marL="742950" lvl="2" indent="-285750">
              <a:buFont typeface="Wingdings" panose="05000000000000000000" pitchFamily="2" charset="2"/>
              <a:buChar char="§"/>
            </a:pPr>
            <a:r>
              <a:rPr lang="de-DE" dirty="0"/>
              <a:t>Klasse 4: 22,7% darunter 29,0% </a:t>
            </a:r>
            <a:r>
              <a:rPr lang="de-DE" dirty="0" err="1"/>
              <a:t>SpF</a:t>
            </a:r>
            <a:r>
              <a:rPr lang="de-DE" dirty="0"/>
              <a:t> (Sonderpädagogische Förderungen)</a:t>
            </a:r>
          </a:p>
          <a:p>
            <a:pPr marL="742950" lvl="2" indent="-285750">
              <a:buFont typeface="Wingdings" panose="05000000000000000000" pitchFamily="2" charset="2"/>
              <a:buChar char="§"/>
            </a:pPr>
            <a:r>
              <a:rPr lang="de-DE" dirty="0"/>
              <a:t>Klasse 6: 44,7% darunter 18,2% </a:t>
            </a:r>
            <a:r>
              <a:rPr lang="de-DE" dirty="0" err="1"/>
              <a:t>SpF</a:t>
            </a:r>
            <a:r>
              <a:rPr lang="de-DE" dirty="0"/>
              <a:t>.</a:t>
            </a:r>
          </a:p>
          <a:p>
            <a:pPr marL="285750" lvl="1" indent="-285750">
              <a:buFont typeface="Wingdings" panose="05000000000000000000" pitchFamily="2" charset="2"/>
              <a:buChar char="Ø"/>
            </a:pPr>
            <a:r>
              <a:rPr lang="de-DE" b="1" dirty="0"/>
              <a:t>Etikettierungsschwemme in Klassenstufe 4:</a:t>
            </a:r>
          </a:p>
          <a:p>
            <a:pPr marL="742950" lvl="2" indent="-285750">
              <a:buFont typeface="Wingdings" panose="05000000000000000000" pitchFamily="2" charset="2"/>
              <a:buChar char="§"/>
            </a:pPr>
            <a:r>
              <a:rPr lang="de-DE" dirty="0"/>
              <a:t>Erhöhung der Förderungen im Lernen von Klasse 3 zu 4 um 47,4%</a:t>
            </a:r>
          </a:p>
          <a:p>
            <a:pPr marL="285750" lvl="1" indent="-285750">
              <a:buFont typeface="Wingdings" panose="05000000000000000000" pitchFamily="2" charset="2"/>
              <a:buChar char="Ø"/>
            </a:pPr>
            <a:r>
              <a:rPr lang="de-DE" dirty="0"/>
              <a:t>Bisher nicht gekannte Anteile </a:t>
            </a:r>
            <a:r>
              <a:rPr lang="de-DE" b="1" dirty="0"/>
              <a:t>besonderer pädagogischer Herausforderungen </a:t>
            </a:r>
            <a:r>
              <a:rPr lang="de-DE" dirty="0"/>
              <a:t>(Sonderpädagogische Förderungen, additive Sprachförderung, nicht erreichte Mindeststandards)</a:t>
            </a:r>
          </a:p>
          <a:p>
            <a:pPr marL="742950" lvl="2" indent="-285750">
              <a:buFont typeface="Wingdings" panose="05000000000000000000" pitchFamily="2" charset="2"/>
              <a:buChar char="§"/>
            </a:pPr>
            <a:r>
              <a:rPr lang="de-DE" dirty="0"/>
              <a:t>In Klassenstufe 2-4:  47,6% </a:t>
            </a:r>
          </a:p>
          <a:p>
            <a:pPr marL="742950" lvl="2" indent="-285750">
              <a:buFont typeface="Wingdings" panose="05000000000000000000" pitchFamily="2" charset="2"/>
              <a:buChar char="§"/>
            </a:pPr>
            <a:r>
              <a:rPr lang="de-DE" dirty="0"/>
              <a:t>In Klassenstufe 5-6:  61,5%</a:t>
            </a:r>
          </a:p>
        </p:txBody>
      </p:sp>
    </p:spTree>
    <p:extLst>
      <p:ext uri="{BB962C8B-B14F-4D97-AF65-F5344CB8AC3E}">
        <p14:creationId xmlns:p14="http://schemas.microsoft.com/office/powerpoint/2010/main" val="73358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67723" y="1124744"/>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503040" y="188639"/>
            <a:ext cx="8137920" cy="830997"/>
          </a:xfrm>
          <a:prstGeom prst="rect">
            <a:avLst/>
          </a:prstGeom>
        </p:spPr>
        <p:txBody>
          <a:bodyPr wrap="square">
            <a:spAutoFit/>
          </a:bodyPr>
          <a:lstStyle/>
          <a:p>
            <a:pPr algn="ctr"/>
            <a:r>
              <a:rPr lang="de-DE" sz="2400" b="1" dirty="0">
                <a:solidFill>
                  <a:prstClr val="black"/>
                </a:solidFill>
              </a:rPr>
              <a:t>Bestandsaufnahme 2: Einstellungen und Erfahrungen der Akteure im Feld</a:t>
            </a:r>
          </a:p>
        </p:txBody>
      </p:sp>
      <p:sp>
        <p:nvSpPr>
          <p:cNvPr id="4" name="Ellipse 3"/>
          <p:cNvSpPr/>
          <p:nvPr/>
        </p:nvSpPr>
        <p:spPr>
          <a:xfrm>
            <a:off x="293798" y="524776"/>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8.</a:t>
            </a:r>
          </a:p>
        </p:txBody>
      </p:sp>
      <p:sp>
        <p:nvSpPr>
          <p:cNvPr id="5" name="Textfeld 4"/>
          <p:cNvSpPr txBox="1"/>
          <p:nvPr/>
        </p:nvSpPr>
        <p:spPr>
          <a:xfrm>
            <a:off x="639373" y="1916832"/>
            <a:ext cx="8001587" cy="3981090"/>
          </a:xfrm>
          <a:prstGeom prst="rect">
            <a:avLst/>
          </a:prstGeom>
          <a:noFill/>
        </p:spPr>
        <p:txBody>
          <a:bodyPr wrap="square" rtlCol="0">
            <a:spAutoFit/>
          </a:bodyPr>
          <a:lstStyle/>
          <a:p>
            <a:pPr lvl="0">
              <a:lnSpc>
                <a:spcPct val="115000"/>
              </a:lnSpc>
              <a:spcAft>
                <a:spcPts val="600"/>
              </a:spcAft>
              <a:buSzPts val="1050"/>
            </a:pPr>
            <a:r>
              <a:rPr lang="de-DE" b="1" dirty="0">
                <a:ea typeface="Calibri"/>
                <a:cs typeface="Times New Roman"/>
              </a:rPr>
              <a:t>Die Akteure im Feld:</a:t>
            </a:r>
          </a:p>
          <a:p>
            <a:pPr marL="285750" lvl="0" indent="-285750">
              <a:lnSpc>
                <a:spcPct val="115000"/>
              </a:lnSpc>
              <a:spcAft>
                <a:spcPts val="600"/>
              </a:spcAft>
              <a:buSzPts val="1050"/>
              <a:buFont typeface="Wingdings" panose="05000000000000000000" pitchFamily="2" charset="2"/>
              <a:buChar char="Ø"/>
            </a:pPr>
            <a:r>
              <a:rPr lang="de-DE" dirty="0">
                <a:ea typeface="Calibri"/>
                <a:cs typeface="Times New Roman"/>
              </a:rPr>
              <a:t>Durchweg positive Einstellungen und Erfahrungen der Schulleitungen,  der Lehrkräfte, der Eltern und auch der Schülerinnen und Schüler. </a:t>
            </a:r>
          </a:p>
          <a:p>
            <a:pPr marL="742950" lvl="1" indent="-285750">
              <a:lnSpc>
                <a:spcPct val="115000"/>
              </a:lnSpc>
              <a:spcAft>
                <a:spcPts val="600"/>
              </a:spcAft>
              <a:buSzPts val="1050"/>
              <a:buFont typeface="Wingdings" panose="05000000000000000000" pitchFamily="2" charset="2"/>
              <a:buChar char="§"/>
            </a:pPr>
            <a:r>
              <a:rPr lang="de-DE" dirty="0">
                <a:ea typeface="Calibri"/>
                <a:cs typeface="Times New Roman"/>
              </a:rPr>
              <a:t>Charakteristisch: Große Streuungen und Differenzen zwischen Schulen und Klassen </a:t>
            </a:r>
          </a:p>
          <a:p>
            <a:pPr marL="285750" lvl="0" indent="-285750">
              <a:lnSpc>
                <a:spcPct val="115000"/>
              </a:lnSpc>
              <a:spcAft>
                <a:spcPts val="600"/>
              </a:spcAft>
              <a:buSzPts val="1050"/>
              <a:buFont typeface="Wingdings" panose="05000000000000000000" pitchFamily="2" charset="2"/>
              <a:buChar char="Ø"/>
            </a:pPr>
            <a:r>
              <a:rPr lang="de-DE" b="1" dirty="0">
                <a:ea typeface="Calibri"/>
                <a:cs typeface="Times New Roman"/>
              </a:rPr>
              <a:t>Schülerinnen und Schüler schätzen besonders:</a:t>
            </a:r>
          </a:p>
          <a:p>
            <a:pPr marL="742950" lvl="1" indent="-285750">
              <a:lnSpc>
                <a:spcPct val="115000"/>
              </a:lnSpc>
              <a:spcAft>
                <a:spcPts val="600"/>
              </a:spcAft>
              <a:buSzPts val="1050"/>
              <a:buFont typeface="Wingdings" panose="05000000000000000000" pitchFamily="2" charset="2"/>
              <a:buChar char="Ø"/>
            </a:pPr>
            <a:r>
              <a:rPr lang="de-DE" dirty="0">
                <a:ea typeface="Calibri"/>
                <a:cs typeface="Times New Roman"/>
              </a:rPr>
              <a:t>einen als schülerorientiert wahrgenommenen Unterricht und eine wahrgenommene Unterstützung durch die Lehrkräfte, </a:t>
            </a:r>
          </a:p>
          <a:p>
            <a:pPr marL="742950" lvl="1" indent="-285750">
              <a:lnSpc>
                <a:spcPct val="115000"/>
              </a:lnSpc>
              <a:spcAft>
                <a:spcPts val="600"/>
              </a:spcAft>
              <a:buSzPts val="1050"/>
              <a:buFont typeface="Wingdings" panose="05000000000000000000" pitchFamily="2" charset="2"/>
              <a:buChar char="Ø"/>
            </a:pPr>
            <a:r>
              <a:rPr lang="de-DE" dirty="0">
                <a:ea typeface="Calibri"/>
                <a:cs typeface="Times New Roman"/>
              </a:rPr>
              <a:t>eine Verwendung individueller Bewertungsmaßstäbe, die Nichtzulassung von Unterrichtsstörungen und positive Einstellung der Lehrkräfte zur Heterogenität der Schülerinnen und Schüler.</a:t>
            </a:r>
          </a:p>
        </p:txBody>
      </p:sp>
    </p:spTree>
    <p:extLst>
      <p:ext uri="{BB962C8B-B14F-4D97-AF65-F5344CB8AC3E}">
        <p14:creationId xmlns:p14="http://schemas.microsoft.com/office/powerpoint/2010/main" val="3017963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413284" y="650304"/>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503040" y="188639"/>
            <a:ext cx="8137920" cy="461665"/>
          </a:xfrm>
          <a:prstGeom prst="rect">
            <a:avLst/>
          </a:prstGeom>
        </p:spPr>
        <p:txBody>
          <a:bodyPr wrap="square">
            <a:spAutoFit/>
          </a:bodyPr>
          <a:lstStyle/>
          <a:p>
            <a:pPr algn="ctr"/>
            <a:r>
              <a:rPr lang="de-DE" sz="2400" b="1" dirty="0">
                <a:solidFill>
                  <a:prstClr val="black"/>
                </a:solidFill>
              </a:rPr>
              <a:t>Bestandsaufnahme 3: „Werkzeuge“ und Begriffe</a:t>
            </a:r>
          </a:p>
        </p:txBody>
      </p:sp>
      <p:sp>
        <p:nvSpPr>
          <p:cNvPr id="4" name="Ellipse 3"/>
          <p:cNvSpPr/>
          <p:nvPr/>
        </p:nvSpPr>
        <p:spPr>
          <a:xfrm>
            <a:off x="413284" y="181335"/>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9.</a:t>
            </a:r>
          </a:p>
        </p:txBody>
      </p:sp>
      <p:sp>
        <p:nvSpPr>
          <p:cNvPr id="5" name="Rechteck 4"/>
          <p:cNvSpPr/>
          <p:nvPr/>
        </p:nvSpPr>
        <p:spPr>
          <a:xfrm>
            <a:off x="562212" y="836712"/>
            <a:ext cx="8159211" cy="5919569"/>
          </a:xfrm>
          <a:prstGeom prst="rect">
            <a:avLst/>
          </a:prstGeom>
        </p:spPr>
        <p:txBody>
          <a:bodyPr wrap="square">
            <a:spAutoFit/>
          </a:bodyPr>
          <a:lstStyle/>
          <a:p>
            <a:pPr marL="285750" lvl="0" indent="-285750">
              <a:spcAft>
                <a:spcPts val="600"/>
              </a:spcAft>
              <a:buSzPts val="1050"/>
              <a:buFont typeface="Wingdings" panose="05000000000000000000" pitchFamily="2" charset="2"/>
              <a:buChar char="Ø"/>
            </a:pPr>
            <a:r>
              <a:rPr lang="de-DE" b="1" dirty="0">
                <a:ea typeface="Calibri"/>
                <a:cs typeface="Times New Roman"/>
              </a:rPr>
              <a:t>Chancen der Kompetenzentwicklung</a:t>
            </a:r>
            <a:endParaRPr lang="de-DE" sz="2400" dirty="0">
              <a:ea typeface="Calibri"/>
              <a:cs typeface="Times New Roman"/>
            </a:endParaRPr>
          </a:p>
          <a:p>
            <a:pPr marL="742950" lvl="1" indent="-285750">
              <a:spcAft>
                <a:spcPts val="600"/>
              </a:spcAft>
              <a:buSzPts val="1050"/>
              <a:buFont typeface="Wingdings" panose="05000000000000000000" pitchFamily="2" charset="2"/>
              <a:buChar char="§"/>
            </a:pPr>
            <a:r>
              <a:rPr lang="de-DE" dirty="0">
                <a:ea typeface="Calibri"/>
                <a:cs typeface="Times New Roman"/>
              </a:rPr>
              <a:t>Schülerinnen</a:t>
            </a:r>
            <a:r>
              <a:rPr lang="de-DE" b="1" dirty="0">
                <a:ea typeface="Calibri"/>
                <a:cs typeface="Times New Roman"/>
              </a:rPr>
              <a:t> </a:t>
            </a:r>
            <a:r>
              <a:rPr lang="de-DE" dirty="0">
                <a:ea typeface="Calibri"/>
                <a:cs typeface="Times New Roman"/>
              </a:rPr>
              <a:t>und Schüler in der gesamten Bandbreite erreichter Kompetenzniveaus</a:t>
            </a:r>
            <a:r>
              <a:rPr lang="de-DE" b="1" dirty="0">
                <a:ea typeface="Calibri"/>
                <a:cs typeface="Times New Roman"/>
              </a:rPr>
              <a:t> </a:t>
            </a:r>
            <a:r>
              <a:rPr lang="de-DE" dirty="0">
                <a:ea typeface="Calibri"/>
                <a:cs typeface="Times New Roman"/>
              </a:rPr>
              <a:t>können </a:t>
            </a:r>
            <a:r>
              <a:rPr lang="de-DE" b="1" dirty="0">
                <a:ea typeface="Calibri"/>
                <a:cs typeface="Times New Roman"/>
              </a:rPr>
              <a:t>individuelle Kompetenzzuwächse in vergleichbarer Höhe erzielen.</a:t>
            </a:r>
          </a:p>
          <a:p>
            <a:pPr marL="742950" lvl="1" indent="-285750">
              <a:spcAft>
                <a:spcPts val="400"/>
              </a:spcAft>
              <a:buFont typeface="Wingdings" panose="05000000000000000000" pitchFamily="2" charset="2"/>
              <a:buChar char="§"/>
            </a:pPr>
            <a:r>
              <a:rPr lang="de-DE" b="1" dirty="0">
                <a:ea typeface="Calibri"/>
                <a:cs typeface="Times New Roman"/>
              </a:rPr>
              <a:t>Die Zugehörigkeit zu einer Förderkategorie </a:t>
            </a:r>
            <a:r>
              <a:rPr lang="de-DE" dirty="0">
                <a:ea typeface="Calibri"/>
                <a:cs typeface="Times New Roman"/>
              </a:rPr>
              <a:t>ist kein praktisch relevanter Prädiktor des </a:t>
            </a:r>
          </a:p>
          <a:p>
            <a:pPr marL="1200150" lvl="2" indent="-285750">
              <a:spcAft>
                <a:spcPts val="400"/>
              </a:spcAft>
              <a:buFont typeface="Wingdings" panose="05000000000000000000" pitchFamily="2" charset="2"/>
              <a:buChar char="§"/>
            </a:pPr>
            <a:r>
              <a:rPr lang="de-DE" dirty="0">
                <a:ea typeface="Calibri"/>
                <a:cs typeface="Times New Roman"/>
              </a:rPr>
              <a:t>erreichten </a:t>
            </a:r>
            <a:r>
              <a:rPr lang="de-DE" b="1" dirty="0">
                <a:ea typeface="Calibri"/>
                <a:cs typeface="Times New Roman"/>
              </a:rPr>
              <a:t>Kompetenzniveaus</a:t>
            </a:r>
            <a:r>
              <a:rPr lang="de-DE" dirty="0">
                <a:ea typeface="Calibri"/>
                <a:cs typeface="Times New Roman"/>
              </a:rPr>
              <a:t> und </a:t>
            </a:r>
          </a:p>
          <a:p>
            <a:pPr marL="1200150" lvl="2" indent="-285750">
              <a:spcAft>
                <a:spcPts val="400"/>
              </a:spcAft>
              <a:buFont typeface="Wingdings" panose="05000000000000000000" pitchFamily="2" charset="2"/>
              <a:buChar char="§"/>
            </a:pPr>
            <a:r>
              <a:rPr lang="de-DE" dirty="0">
                <a:ea typeface="Calibri"/>
                <a:cs typeface="Times New Roman"/>
              </a:rPr>
              <a:t>der gezeigten </a:t>
            </a:r>
            <a:r>
              <a:rPr lang="de-DE" b="1" dirty="0">
                <a:ea typeface="Calibri"/>
                <a:cs typeface="Times New Roman"/>
              </a:rPr>
              <a:t>Kompetenzentwicklungen.</a:t>
            </a:r>
          </a:p>
          <a:p>
            <a:pPr marL="285750" indent="-285750">
              <a:spcAft>
                <a:spcPts val="400"/>
              </a:spcAft>
              <a:buFont typeface="Wingdings" panose="05000000000000000000" pitchFamily="2" charset="2"/>
              <a:buChar char="Ø"/>
            </a:pPr>
            <a:r>
              <a:rPr lang="de-DE" b="1" dirty="0">
                <a:ea typeface="Calibri"/>
                <a:cs typeface="Times New Roman"/>
              </a:rPr>
              <a:t>Wie weit trägt die Kategorie des Sonderpädagogischen Förderbedarfs Lernen</a:t>
            </a:r>
          </a:p>
          <a:p>
            <a:pPr marL="742950" lvl="1" indent="-285750">
              <a:spcAft>
                <a:spcPts val="400"/>
              </a:spcAft>
              <a:buFont typeface="Wingdings" panose="05000000000000000000" pitchFamily="2" charset="2"/>
              <a:buChar char="§"/>
            </a:pPr>
            <a:r>
              <a:rPr lang="de-DE" dirty="0">
                <a:ea typeface="Calibri"/>
                <a:cs typeface="Times New Roman"/>
              </a:rPr>
              <a:t>Nur 21% (n=13) der SuS mit einem </a:t>
            </a:r>
            <a:r>
              <a:rPr lang="de-DE" dirty="0" err="1">
                <a:ea typeface="Calibri"/>
                <a:cs typeface="Times New Roman"/>
              </a:rPr>
              <a:t>SpF</a:t>
            </a:r>
            <a:r>
              <a:rPr lang="de-DE" dirty="0">
                <a:ea typeface="Calibri"/>
                <a:cs typeface="Times New Roman"/>
              </a:rPr>
              <a:t> im Lernen haben auch </a:t>
            </a:r>
            <a:r>
              <a:rPr lang="de-DE" dirty="0" err="1">
                <a:ea typeface="Calibri"/>
                <a:cs typeface="Times New Roman"/>
              </a:rPr>
              <a:t>Kermit</a:t>
            </a:r>
            <a:r>
              <a:rPr lang="de-DE" dirty="0">
                <a:ea typeface="Calibri"/>
                <a:cs typeface="Times New Roman"/>
              </a:rPr>
              <a:t> Ergebnisse von PR 5 und weniger. 79% der SuS mit einem </a:t>
            </a:r>
            <a:r>
              <a:rPr lang="de-DE" dirty="0" err="1">
                <a:ea typeface="Calibri"/>
                <a:cs typeface="Times New Roman"/>
              </a:rPr>
              <a:t>SpF</a:t>
            </a:r>
            <a:r>
              <a:rPr lang="de-DE" dirty="0">
                <a:ea typeface="Calibri"/>
                <a:cs typeface="Times New Roman"/>
              </a:rPr>
              <a:t> im Lernen wiesen keine problematischen Leistungen im KERMIT auf.</a:t>
            </a:r>
          </a:p>
          <a:p>
            <a:pPr marL="742950" lvl="1" indent="-285750">
              <a:spcAft>
                <a:spcPts val="400"/>
              </a:spcAft>
              <a:buFont typeface="Wingdings" panose="05000000000000000000" pitchFamily="2" charset="2"/>
              <a:buChar char="§"/>
            </a:pPr>
            <a:r>
              <a:rPr lang="de-DE" dirty="0">
                <a:ea typeface="Calibri"/>
                <a:cs typeface="Times New Roman"/>
              </a:rPr>
              <a:t>21 SuS hatten KERMIT-Ergebnisse von PR 5 und weniger aber keinen </a:t>
            </a:r>
            <a:r>
              <a:rPr lang="de-DE" dirty="0" err="1">
                <a:ea typeface="Calibri"/>
                <a:cs typeface="Times New Roman"/>
              </a:rPr>
              <a:t>SpF</a:t>
            </a:r>
            <a:r>
              <a:rPr lang="de-DE" dirty="0">
                <a:ea typeface="Calibri"/>
                <a:cs typeface="Times New Roman"/>
              </a:rPr>
              <a:t>-Lernen.</a:t>
            </a:r>
          </a:p>
          <a:p>
            <a:pPr marL="342900" indent="-342900">
              <a:spcAft>
                <a:spcPts val="400"/>
              </a:spcAft>
              <a:buFont typeface="Wingdings" panose="05000000000000000000" pitchFamily="2" charset="2"/>
              <a:buChar char="Ø"/>
            </a:pPr>
            <a:r>
              <a:rPr lang="de-DE" b="1" dirty="0">
                <a:ea typeface="Calibri"/>
                <a:cs typeface="Times New Roman"/>
              </a:rPr>
              <a:t>Die Bedeutung von Noten für die Steuerung pädagogischer Prozesse am Beispiel Leseverstehen 4. Klassenstufe:</a:t>
            </a:r>
          </a:p>
          <a:p>
            <a:pPr marL="800100" lvl="1" indent="-342900">
              <a:spcAft>
                <a:spcPts val="400"/>
              </a:spcAft>
              <a:buFont typeface="Wingdings" panose="05000000000000000000" pitchFamily="2" charset="2"/>
              <a:buChar char="Ø"/>
            </a:pPr>
            <a:r>
              <a:rPr lang="de-DE" dirty="0">
                <a:ea typeface="Calibri"/>
                <a:cs typeface="Times New Roman"/>
              </a:rPr>
              <a:t>Der beste Wert der schwächsten Klasse: 477 </a:t>
            </a:r>
            <a:r>
              <a:rPr lang="de-DE" dirty="0" smtClean="0">
                <a:ea typeface="Calibri"/>
                <a:cs typeface="Times New Roman"/>
              </a:rPr>
              <a:t>Punkte.</a:t>
            </a:r>
            <a:endParaRPr lang="de-DE" dirty="0">
              <a:ea typeface="Calibri"/>
              <a:cs typeface="Times New Roman"/>
            </a:endParaRPr>
          </a:p>
          <a:p>
            <a:pPr marL="800100" lvl="1" indent="-342900">
              <a:spcAft>
                <a:spcPts val="400"/>
              </a:spcAft>
              <a:buFont typeface="Wingdings" panose="05000000000000000000" pitchFamily="2" charset="2"/>
              <a:buChar char="Ø"/>
            </a:pPr>
            <a:r>
              <a:rPr lang="de-DE" dirty="0">
                <a:ea typeface="Calibri"/>
                <a:cs typeface="Times New Roman"/>
              </a:rPr>
              <a:t>Der schlechteste Wert der besten Klasse: 501 Punkte</a:t>
            </a:r>
            <a:r>
              <a:rPr lang="de-DE" dirty="0" smtClean="0">
                <a:ea typeface="Calibri"/>
                <a:cs typeface="Times New Roman"/>
              </a:rPr>
              <a:t>. Keine Überschneidungen der Ergebnisse.</a:t>
            </a:r>
            <a:endParaRPr lang="de-DE" dirty="0">
              <a:ea typeface="Calibri"/>
              <a:cs typeface="Times New Roman"/>
            </a:endParaRPr>
          </a:p>
        </p:txBody>
      </p:sp>
    </p:spTree>
    <p:extLst>
      <p:ext uri="{BB962C8B-B14F-4D97-AF65-F5344CB8AC3E}">
        <p14:creationId xmlns:p14="http://schemas.microsoft.com/office/powerpoint/2010/main" val="1543433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67723" y="764704"/>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503040" y="188639"/>
            <a:ext cx="8137920" cy="461665"/>
          </a:xfrm>
          <a:prstGeom prst="rect">
            <a:avLst/>
          </a:prstGeom>
        </p:spPr>
        <p:txBody>
          <a:bodyPr wrap="square">
            <a:spAutoFit/>
          </a:bodyPr>
          <a:lstStyle/>
          <a:p>
            <a:pPr algn="ctr"/>
            <a:r>
              <a:rPr lang="de-DE" sz="2400" b="1" dirty="0">
                <a:solidFill>
                  <a:prstClr val="black"/>
                </a:solidFill>
              </a:rPr>
              <a:t>Erklärung: Die Klasse als System</a:t>
            </a:r>
          </a:p>
        </p:txBody>
      </p:sp>
      <p:sp>
        <p:nvSpPr>
          <p:cNvPr id="4" name="Ellipse 3"/>
          <p:cNvSpPr/>
          <p:nvPr/>
        </p:nvSpPr>
        <p:spPr>
          <a:xfrm>
            <a:off x="503040" y="181569"/>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10.</a:t>
            </a:r>
          </a:p>
        </p:txBody>
      </p:sp>
      <p:sp>
        <p:nvSpPr>
          <p:cNvPr id="5" name="Textfeld 4"/>
          <p:cNvSpPr txBox="1"/>
          <p:nvPr/>
        </p:nvSpPr>
        <p:spPr>
          <a:xfrm>
            <a:off x="367723" y="1052736"/>
            <a:ext cx="8452749" cy="5377882"/>
          </a:xfrm>
          <a:prstGeom prst="rect">
            <a:avLst/>
          </a:prstGeom>
          <a:noFill/>
        </p:spPr>
        <p:txBody>
          <a:bodyPr wrap="square" rtlCol="0">
            <a:spAutoFit/>
          </a:bodyPr>
          <a:lstStyle/>
          <a:p>
            <a:pPr marL="342900" lvl="0" indent="-342900">
              <a:lnSpc>
                <a:spcPct val="110000"/>
              </a:lnSpc>
              <a:spcAft>
                <a:spcPts val="400"/>
              </a:spcAft>
              <a:buFont typeface="Wingdings" panose="05000000000000000000" pitchFamily="2" charset="2"/>
              <a:buChar char="Ø"/>
            </a:pPr>
            <a:r>
              <a:rPr lang="de-DE" dirty="0">
                <a:ea typeface="Calibri"/>
                <a:cs typeface="Times New Roman"/>
              </a:rPr>
              <a:t>Ohne Bedeutung für die Entwicklung der Schülerinnen und Schüler sind</a:t>
            </a:r>
          </a:p>
          <a:p>
            <a:pPr marL="800100" lvl="1" indent="-342900">
              <a:lnSpc>
                <a:spcPct val="110000"/>
              </a:lnSpc>
              <a:spcAft>
                <a:spcPts val="400"/>
              </a:spcAft>
              <a:buFont typeface="Calibri"/>
              <a:buChar char="-"/>
            </a:pPr>
            <a:r>
              <a:rPr lang="de-DE" dirty="0">
                <a:ea typeface="Calibri"/>
                <a:cs typeface="Times New Roman"/>
              </a:rPr>
              <a:t>die Zahl sonderpädagogischer Förderungen in einer Klasse, der mittlere Migrationshintergrund einer  Klasse, die Quantität der in Klassen verfügbaren Ressourcen.</a:t>
            </a:r>
          </a:p>
          <a:p>
            <a:pPr marL="342900" indent="-342900">
              <a:lnSpc>
                <a:spcPct val="110000"/>
              </a:lnSpc>
              <a:spcAft>
                <a:spcPts val="400"/>
              </a:spcAft>
              <a:buFont typeface="Wingdings" panose="05000000000000000000" pitchFamily="2" charset="2"/>
              <a:buChar char="Ø"/>
            </a:pPr>
            <a:r>
              <a:rPr lang="de-DE" dirty="0">
                <a:ea typeface="Calibri"/>
                <a:cs typeface="Times New Roman"/>
              </a:rPr>
              <a:t>Alle Schülerinnen und Schüler profitieren von gutem Unterricht  und können sich wechselseitig positiv beeinflussen. </a:t>
            </a:r>
            <a:r>
              <a:rPr lang="de-DE" dirty="0" smtClean="0">
                <a:ea typeface="Calibri"/>
                <a:cs typeface="Times New Roman"/>
              </a:rPr>
              <a:t>Guter </a:t>
            </a:r>
            <a:r>
              <a:rPr lang="de-DE" dirty="0">
                <a:ea typeface="Calibri"/>
                <a:cs typeface="Times New Roman"/>
              </a:rPr>
              <a:t>Unterricht aus </a:t>
            </a:r>
            <a:r>
              <a:rPr lang="de-DE" dirty="0" err="1">
                <a:ea typeface="Calibri"/>
                <a:cs typeface="Times New Roman"/>
              </a:rPr>
              <a:t>Schüler:Innensicht</a:t>
            </a:r>
            <a:r>
              <a:rPr lang="de-DE" dirty="0">
                <a:ea typeface="Calibri"/>
                <a:cs typeface="Times New Roman"/>
              </a:rPr>
              <a:t> s. o.</a:t>
            </a:r>
          </a:p>
          <a:p>
            <a:pPr marL="342900" lvl="0" indent="-342900">
              <a:lnSpc>
                <a:spcPct val="110000"/>
              </a:lnSpc>
              <a:spcAft>
                <a:spcPts val="400"/>
              </a:spcAft>
              <a:buFont typeface="Wingdings" panose="05000000000000000000" pitchFamily="2" charset="2"/>
              <a:buChar char="Ø"/>
            </a:pPr>
            <a:r>
              <a:rPr lang="de-DE" dirty="0">
                <a:ea typeface="Calibri"/>
                <a:cs typeface="Times New Roman"/>
              </a:rPr>
              <a:t>Erfolg und Misserfolg der Inklusion werden offensichtlich in sehr unterschiedlich zusammengesetzten Klassen hergestellt. </a:t>
            </a:r>
          </a:p>
          <a:p>
            <a:pPr marL="342900" lvl="0" indent="-342900">
              <a:lnSpc>
                <a:spcPct val="110000"/>
              </a:lnSpc>
              <a:spcAft>
                <a:spcPts val="400"/>
              </a:spcAft>
              <a:buFont typeface="Wingdings" panose="05000000000000000000" pitchFamily="2" charset="2"/>
              <a:buChar char="Ø"/>
            </a:pPr>
            <a:r>
              <a:rPr lang="de-DE" dirty="0">
                <a:ea typeface="Calibri"/>
                <a:cs typeface="Times New Roman"/>
              </a:rPr>
              <a:t>Das </a:t>
            </a:r>
            <a:r>
              <a:rPr lang="de-DE" b="1" dirty="0">
                <a:ea typeface="Calibri"/>
                <a:cs typeface="Times New Roman"/>
              </a:rPr>
              <a:t>ist eine Systemfrage  </a:t>
            </a:r>
            <a:r>
              <a:rPr lang="de-DE" dirty="0">
                <a:ea typeface="Calibri"/>
                <a:cs typeface="Times New Roman"/>
              </a:rPr>
              <a:t>und wie die Möglichkeitsräume des Konzepts der Inklusion genutzt werden und </a:t>
            </a:r>
            <a:r>
              <a:rPr lang="de-DE" b="1" dirty="0">
                <a:ea typeface="Calibri"/>
                <a:cs typeface="Times New Roman"/>
              </a:rPr>
              <a:t>keine Frage individueller Besonderheiten </a:t>
            </a:r>
            <a:r>
              <a:rPr lang="de-DE" dirty="0">
                <a:ea typeface="Calibri"/>
                <a:cs typeface="Times New Roman"/>
              </a:rPr>
              <a:t>und Abweichungen. </a:t>
            </a:r>
          </a:p>
          <a:p>
            <a:pPr marL="342900" lvl="0" indent="-342900">
              <a:lnSpc>
                <a:spcPct val="110000"/>
              </a:lnSpc>
              <a:spcAft>
                <a:spcPts val="400"/>
              </a:spcAft>
              <a:buFont typeface="Wingdings" panose="05000000000000000000" pitchFamily="2" charset="2"/>
              <a:buChar char="Ø"/>
            </a:pPr>
            <a:r>
              <a:rPr lang="de-DE" dirty="0">
                <a:ea typeface="Calibri"/>
                <a:cs typeface="Times New Roman"/>
              </a:rPr>
              <a:t>Das Qualitätsmanagement hat sich deshalb zu beziehen auf:</a:t>
            </a:r>
          </a:p>
          <a:p>
            <a:pPr marL="800100" lvl="1" indent="-342900">
              <a:lnSpc>
                <a:spcPct val="110000"/>
              </a:lnSpc>
              <a:spcAft>
                <a:spcPts val="400"/>
              </a:spcAft>
              <a:buFont typeface="Calibri"/>
              <a:buChar char="-"/>
            </a:pPr>
            <a:r>
              <a:rPr lang="de-DE" dirty="0">
                <a:ea typeface="Calibri"/>
                <a:cs typeface="Times New Roman"/>
              </a:rPr>
              <a:t>die Qualitäten eines adaptiven Unterrichts in den einzelnen Klassen und Schulen,</a:t>
            </a:r>
          </a:p>
          <a:p>
            <a:pPr marL="800100" lvl="1" indent="-342900">
              <a:lnSpc>
                <a:spcPct val="110000"/>
              </a:lnSpc>
              <a:spcAft>
                <a:spcPts val="400"/>
              </a:spcAft>
              <a:buFont typeface="Calibri"/>
              <a:buChar char="-"/>
            </a:pPr>
            <a:r>
              <a:rPr lang="de-DE" dirty="0">
                <a:ea typeface="Calibri"/>
                <a:cs typeface="Times New Roman"/>
              </a:rPr>
              <a:t>auf eine echte Förderdiagnostik zur Formierung einer Förderung in der je individuellen Zone der nächsten Entwicklung, </a:t>
            </a:r>
          </a:p>
          <a:p>
            <a:pPr marL="800100" lvl="1" indent="-342900">
              <a:lnSpc>
                <a:spcPct val="110000"/>
              </a:lnSpc>
              <a:spcAft>
                <a:spcPts val="400"/>
              </a:spcAft>
              <a:buFont typeface="Calibri"/>
              <a:buChar char="-"/>
            </a:pPr>
            <a:r>
              <a:rPr lang="de-DE" dirty="0">
                <a:ea typeface="Calibri"/>
                <a:cs typeface="Times New Roman"/>
              </a:rPr>
              <a:t>und auf eine Begleitung  und Evaluation der Förderung.</a:t>
            </a:r>
          </a:p>
        </p:txBody>
      </p:sp>
    </p:spTree>
    <p:extLst>
      <p:ext uri="{BB962C8B-B14F-4D97-AF65-F5344CB8AC3E}">
        <p14:creationId xmlns:p14="http://schemas.microsoft.com/office/powerpoint/2010/main" val="1658658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99376" y="680070"/>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503040" y="188639"/>
            <a:ext cx="8137920" cy="461665"/>
          </a:xfrm>
          <a:prstGeom prst="rect">
            <a:avLst/>
          </a:prstGeom>
        </p:spPr>
        <p:txBody>
          <a:bodyPr wrap="square">
            <a:spAutoFit/>
          </a:bodyPr>
          <a:lstStyle/>
          <a:p>
            <a:pPr algn="ctr"/>
            <a:r>
              <a:rPr lang="de-DE" sz="2400" b="1" dirty="0">
                <a:solidFill>
                  <a:prstClr val="black"/>
                </a:solidFill>
              </a:rPr>
              <a:t>Folgerungen</a:t>
            </a:r>
          </a:p>
        </p:txBody>
      </p:sp>
      <p:sp>
        <p:nvSpPr>
          <p:cNvPr id="4" name="Ellipse 3"/>
          <p:cNvSpPr/>
          <p:nvPr/>
        </p:nvSpPr>
        <p:spPr>
          <a:xfrm>
            <a:off x="399376" y="142147"/>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11.</a:t>
            </a:r>
          </a:p>
        </p:txBody>
      </p:sp>
      <p:sp>
        <p:nvSpPr>
          <p:cNvPr id="5" name="Textfeld 4"/>
          <p:cNvSpPr txBox="1"/>
          <p:nvPr/>
        </p:nvSpPr>
        <p:spPr>
          <a:xfrm>
            <a:off x="107504" y="836712"/>
            <a:ext cx="8923226" cy="6291979"/>
          </a:xfrm>
          <a:prstGeom prst="rect">
            <a:avLst/>
          </a:prstGeom>
          <a:noFill/>
        </p:spPr>
        <p:txBody>
          <a:bodyPr wrap="square" rtlCol="0">
            <a:spAutoFit/>
          </a:bodyPr>
          <a:lstStyle/>
          <a:p>
            <a:pPr marL="342900" lvl="0" indent="-342900">
              <a:lnSpc>
                <a:spcPct val="110000"/>
              </a:lnSpc>
              <a:spcAft>
                <a:spcPts val="400"/>
              </a:spcAft>
              <a:buFont typeface="Calibri"/>
              <a:buChar char="-"/>
            </a:pPr>
            <a:r>
              <a:rPr lang="de-DE" dirty="0">
                <a:solidFill>
                  <a:prstClr val="black"/>
                </a:solidFill>
                <a:ea typeface="Calibri"/>
                <a:cs typeface="Times New Roman"/>
              </a:rPr>
              <a:t>Schulen und Klassen sind darin zu unterstützen einen </a:t>
            </a:r>
            <a:r>
              <a:rPr lang="de-DE" b="1" dirty="0">
                <a:solidFill>
                  <a:prstClr val="black"/>
                </a:solidFill>
                <a:ea typeface="Calibri"/>
                <a:cs typeface="Times New Roman"/>
              </a:rPr>
              <a:t>adaptiven Unterricht </a:t>
            </a:r>
            <a:r>
              <a:rPr lang="de-DE" dirty="0">
                <a:solidFill>
                  <a:prstClr val="black"/>
                </a:solidFill>
                <a:ea typeface="Calibri"/>
                <a:cs typeface="Times New Roman"/>
              </a:rPr>
              <a:t>für alle sicher zu stellen. Denn nur wer den nächsten Lernschritt in Gemeinschaft mit anderen erfolgreich bewältigt, kann kurz- mittel und langfristige Ziele erreichen.</a:t>
            </a:r>
          </a:p>
          <a:p>
            <a:pPr marL="342900" lvl="0" indent="-342900">
              <a:lnSpc>
                <a:spcPct val="110000"/>
              </a:lnSpc>
              <a:spcAft>
                <a:spcPts val="400"/>
              </a:spcAft>
              <a:buFont typeface="Calibri"/>
              <a:buChar char="-"/>
            </a:pPr>
            <a:r>
              <a:rPr lang="de-DE" dirty="0">
                <a:solidFill>
                  <a:prstClr val="black"/>
                </a:solidFill>
                <a:ea typeface="Calibri"/>
                <a:cs typeface="Times New Roman"/>
              </a:rPr>
              <a:t>Es gilt im täglichen Unterricht den herrschenden </a:t>
            </a:r>
            <a:r>
              <a:rPr lang="de-DE" b="1" dirty="0">
                <a:solidFill>
                  <a:prstClr val="black"/>
                </a:solidFill>
                <a:ea typeface="Calibri"/>
                <a:cs typeface="Times New Roman"/>
              </a:rPr>
              <a:t>Widerspruch zwischen Individualisierung und Standardisierung </a:t>
            </a:r>
            <a:r>
              <a:rPr lang="de-DE" dirty="0">
                <a:solidFill>
                  <a:prstClr val="black"/>
                </a:solidFill>
                <a:ea typeface="Calibri"/>
                <a:cs typeface="Times New Roman"/>
              </a:rPr>
              <a:t>auszubalancieren.</a:t>
            </a:r>
          </a:p>
          <a:p>
            <a:pPr marL="342900" lvl="0" indent="-342900">
              <a:lnSpc>
                <a:spcPct val="110000"/>
              </a:lnSpc>
              <a:spcAft>
                <a:spcPts val="400"/>
              </a:spcAft>
              <a:buFont typeface="Calibri"/>
              <a:buChar char="-"/>
            </a:pPr>
            <a:r>
              <a:rPr lang="de-DE" dirty="0">
                <a:solidFill>
                  <a:prstClr val="black"/>
                </a:solidFill>
                <a:ea typeface="Calibri"/>
                <a:cs typeface="Times New Roman"/>
              </a:rPr>
              <a:t>Im Ganz plädiert EiBiSch vor diesen Ergebnissen dafür, am Konzept der </a:t>
            </a:r>
            <a:r>
              <a:rPr lang="de-DE" b="1" dirty="0">
                <a:solidFill>
                  <a:prstClr val="black"/>
                </a:solidFill>
                <a:ea typeface="Calibri"/>
                <a:cs typeface="Times New Roman"/>
              </a:rPr>
              <a:t>systemischen Ressourcenvergabe als Königsweg</a:t>
            </a:r>
            <a:r>
              <a:rPr lang="de-DE" dirty="0">
                <a:solidFill>
                  <a:prstClr val="black"/>
                </a:solidFill>
                <a:ea typeface="Calibri"/>
                <a:cs typeface="Times New Roman"/>
              </a:rPr>
              <a:t> festzuhalten. </a:t>
            </a:r>
          </a:p>
          <a:p>
            <a:pPr marL="342900" indent="-342900">
              <a:lnSpc>
                <a:spcPct val="110000"/>
              </a:lnSpc>
              <a:spcAft>
                <a:spcPts val="400"/>
              </a:spcAft>
              <a:buFont typeface="Calibri"/>
              <a:buChar char="-"/>
            </a:pPr>
            <a:r>
              <a:rPr lang="de-DE" dirty="0"/>
              <a:t>Denn die per DirK-Verfahrensweisen geschaffenen Kategorisierungen pädagogischer Herausforderungen sind aus der Zugehörigkeit zu den Stufen des Sozialindexes mit 80%iger Sicherheit vorhersagbar. Damit ist unterstrichen, </a:t>
            </a:r>
            <a:r>
              <a:rPr lang="de-DE" b="1" dirty="0"/>
              <a:t>dass DirK komplett auf den Prüfstand gehört.</a:t>
            </a:r>
            <a:endParaRPr lang="de-DE" b="1" dirty="0">
              <a:solidFill>
                <a:prstClr val="black"/>
              </a:solidFill>
              <a:ea typeface="Calibri"/>
              <a:cs typeface="Times New Roman"/>
            </a:endParaRPr>
          </a:p>
          <a:p>
            <a:pPr marL="342900" lvl="0" indent="-342900">
              <a:lnSpc>
                <a:spcPct val="110000"/>
              </a:lnSpc>
              <a:spcAft>
                <a:spcPts val="400"/>
              </a:spcAft>
              <a:buFont typeface="Calibri"/>
              <a:buChar char="-"/>
            </a:pPr>
            <a:r>
              <a:rPr lang="de-DE" dirty="0">
                <a:solidFill>
                  <a:prstClr val="black"/>
                </a:solidFill>
                <a:ea typeface="Calibri"/>
                <a:cs typeface="Times New Roman"/>
              </a:rPr>
              <a:t>Gleichwohl werden </a:t>
            </a:r>
            <a:r>
              <a:rPr lang="de-DE" b="1" dirty="0">
                <a:solidFill>
                  <a:prstClr val="black"/>
                </a:solidFill>
                <a:ea typeface="Calibri"/>
                <a:cs typeface="Times New Roman"/>
              </a:rPr>
              <a:t>drei Nachsteuerungsnotwendigkeiten </a:t>
            </a:r>
            <a:r>
              <a:rPr lang="de-DE" dirty="0">
                <a:solidFill>
                  <a:prstClr val="black"/>
                </a:solidFill>
                <a:ea typeface="Calibri"/>
                <a:cs typeface="Times New Roman"/>
              </a:rPr>
              <a:t>der systemischen Ressourcenvergabe gesehen:</a:t>
            </a:r>
          </a:p>
          <a:p>
            <a:pPr marL="648000" lvl="1" indent="-285750">
              <a:lnSpc>
                <a:spcPct val="110000"/>
              </a:lnSpc>
              <a:spcAft>
                <a:spcPts val="400"/>
              </a:spcAft>
              <a:buFont typeface="Courier New"/>
              <a:buChar char="o"/>
            </a:pPr>
            <a:r>
              <a:rPr lang="de-DE" dirty="0">
                <a:solidFill>
                  <a:prstClr val="black"/>
                </a:solidFill>
                <a:ea typeface="Calibri"/>
                <a:cs typeface="Times New Roman"/>
              </a:rPr>
              <a:t>Es wird eine Bündelung diversen Fördertöpfe zu einer Gesamtressource empfohlen, die in jeder Schule nach einem durchgängigen pädagogischen Konzept einzusetzen sind.</a:t>
            </a:r>
          </a:p>
          <a:p>
            <a:pPr marL="648000" lvl="1" indent="-285750">
              <a:lnSpc>
                <a:spcPct val="110000"/>
              </a:lnSpc>
              <a:spcAft>
                <a:spcPts val="400"/>
              </a:spcAft>
              <a:buFont typeface="Courier New"/>
              <a:buChar char="o"/>
            </a:pPr>
            <a:r>
              <a:rPr lang="de-DE" dirty="0">
                <a:solidFill>
                  <a:prstClr val="black"/>
                </a:solidFill>
                <a:ea typeface="Calibri"/>
                <a:cs typeface="Times New Roman"/>
              </a:rPr>
              <a:t>Diese Gesamtressourcen sind systemisch zu verteilen, wobei ein Overhead für besondere Fördernotwendigkeit verfügbar sein muss.</a:t>
            </a:r>
          </a:p>
          <a:p>
            <a:pPr marL="648000" lvl="1" indent="-285750">
              <a:lnSpc>
                <a:spcPct val="110000"/>
              </a:lnSpc>
              <a:spcAft>
                <a:spcPts val="400"/>
              </a:spcAft>
              <a:buFont typeface="Courier New"/>
              <a:buChar char="o"/>
            </a:pPr>
            <a:r>
              <a:rPr lang="de-DE" dirty="0">
                <a:solidFill>
                  <a:prstClr val="black"/>
                </a:solidFill>
                <a:ea typeface="Calibri"/>
                <a:cs typeface="Times New Roman"/>
              </a:rPr>
              <a:t>Einführung eines </a:t>
            </a:r>
            <a:r>
              <a:rPr lang="de-DE" dirty="0" err="1">
                <a:solidFill>
                  <a:prstClr val="black"/>
                </a:solidFill>
                <a:ea typeface="Calibri"/>
                <a:cs typeface="Times New Roman"/>
              </a:rPr>
              <a:t>Fördermonitorings</a:t>
            </a:r>
            <a:r>
              <a:rPr lang="de-DE" dirty="0">
                <a:solidFill>
                  <a:prstClr val="black"/>
                </a:solidFill>
                <a:ea typeface="Calibri"/>
                <a:cs typeface="Times New Roman"/>
              </a:rPr>
              <a:t>.</a:t>
            </a:r>
          </a:p>
          <a:p>
            <a:pPr marL="742950" lvl="1" indent="-285750">
              <a:lnSpc>
                <a:spcPct val="110000"/>
              </a:lnSpc>
              <a:spcAft>
                <a:spcPts val="400"/>
              </a:spcAft>
              <a:buFont typeface="Courier New"/>
              <a:buChar char="o"/>
            </a:pPr>
            <a:endParaRPr lang="de-DE" dirty="0">
              <a:solidFill>
                <a:prstClr val="black"/>
              </a:solidFill>
              <a:ea typeface="Calibri"/>
              <a:cs typeface="Times New Roman"/>
            </a:endParaRPr>
          </a:p>
        </p:txBody>
      </p:sp>
    </p:spTree>
    <p:extLst>
      <p:ext uri="{BB962C8B-B14F-4D97-AF65-F5344CB8AC3E}">
        <p14:creationId xmlns:p14="http://schemas.microsoft.com/office/powerpoint/2010/main" val="2013911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H="1">
            <a:off x="367723" y="764704"/>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p:cNvSpPr/>
          <p:nvPr/>
        </p:nvSpPr>
        <p:spPr>
          <a:xfrm>
            <a:off x="503040" y="188639"/>
            <a:ext cx="8137920" cy="461665"/>
          </a:xfrm>
          <a:prstGeom prst="rect">
            <a:avLst/>
          </a:prstGeom>
        </p:spPr>
        <p:txBody>
          <a:bodyPr wrap="square">
            <a:spAutoFit/>
          </a:bodyPr>
          <a:lstStyle/>
          <a:p>
            <a:pPr algn="ctr"/>
            <a:r>
              <a:rPr lang="de-DE" sz="2400" b="1" dirty="0">
                <a:solidFill>
                  <a:prstClr val="black"/>
                </a:solidFill>
              </a:rPr>
              <a:t>Ein Schlussplädoyer</a:t>
            </a:r>
          </a:p>
        </p:txBody>
      </p:sp>
      <p:sp>
        <p:nvSpPr>
          <p:cNvPr id="4" name="Ellipse 3"/>
          <p:cNvSpPr/>
          <p:nvPr/>
        </p:nvSpPr>
        <p:spPr>
          <a:xfrm>
            <a:off x="320950" y="188639"/>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12.</a:t>
            </a:r>
          </a:p>
        </p:txBody>
      </p:sp>
      <p:sp>
        <p:nvSpPr>
          <p:cNvPr id="5" name="Textfeld 4"/>
          <p:cNvSpPr txBox="1"/>
          <p:nvPr/>
        </p:nvSpPr>
        <p:spPr>
          <a:xfrm>
            <a:off x="345624" y="1052736"/>
            <a:ext cx="8452749" cy="5310685"/>
          </a:xfrm>
          <a:prstGeom prst="rect">
            <a:avLst/>
          </a:prstGeom>
          <a:noFill/>
        </p:spPr>
        <p:txBody>
          <a:bodyPr wrap="square" rtlCol="0">
            <a:spAutoFit/>
          </a:bodyPr>
          <a:lstStyle/>
          <a:p>
            <a:pPr>
              <a:spcAft>
                <a:spcPts val="600"/>
              </a:spcAft>
            </a:pPr>
            <a:r>
              <a:rPr lang="de-DE" b="1" dirty="0"/>
              <a:t>Offene Probleme der Hamburger inklusive Schulentwicklung:</a:t>
            </a:r>
          </a:p>
          <a:p>
            <a:pPr marL="742950" lvl="1" indent="-285750">
              <a:spcAft>
                <a:spcPts val="600"/>
              </a:spcAft>
              <a:buFont typeface="Wingdings" panose="05000000000000000000" pitchFamily="2" charset="2"/>
              <a:buChar char="§"/>
            </a:pPr>
            <a:r>
              <a:rPr lang="de-DE" dirty="0"/>
              <a:t>Das Alte ist  im Neuen noch nicht wirklich überwunden und aufgehoben. Viele Widersprüche zwischen klassischen und inklusionsorientierten Konzepten sind ungelöst. </a:t>
            </a:r>
          </a:p>
          <a:p>
            <a:pPr marL="742950" lvl="1" indent="-285750">
              <a:spcAft>
                <a:spcPts val="600"/>
              </a:spcAft>
              <a:buFont typeface="Wingdings" panose="05000000000000000000" pitchFamily="2" charset="2"/>
              <a:buChar char="§"/>
            </a:pPr>
            <a:r>
              <a:rPr lang="de-DE" dirty="0"/>
              <a:t>Der bisherige „Ertrag“ der inklusiven Bildung ist gemessen an den Segregationsquoten und den nicht erreichten Mindeststandards noch nicht zufriedenstellend.</a:t>
            </a:r>
          </a:p>
          <a:p>
            <a:pPr marL="742950" lvl="1" indent="-285750">
              <a:spcAft>
                <a:spcPts val="600"/>
              </a:spcAft>
              <a:buFont typeface="Wingdings" panose="05000000000000000000" pitchFamily="2" charset="2"/>
              <a:buChar char="§"/>
            </a:pPr>
            <a:r>
              <a:rPr lang="de-DE" dirty="0"/>
              <a:t>Eine wirkliche Veränderung kann nur gelingen, wenn klassische Begriffe, die daraus folgenden Verfahrensweisen und die verwendeten Werkzeuge bis hin zu Formen des Unterrichts und der Ressourcensteuerung auf den Prüfstand kommen. </a:t>
            </a:r>
          </a:p>
          <a:p>
            <a:pPr marL="742950" lvl="1" indent="-285750">
              <a:lnSpc>
                <a:spcPct val="115000"/>
              </a:lnSpc>
              <a:spcAft>
                <a:spcPts val="600"/>
              </a:spcAft>
              <a:buFont typeface="Wingdings"/>
              <a:buChar char=""/>
              <a:tabLst>
                <a:tab pos="914400" algn="l"/>
              </a:tabLst>
            </a:pPr>
            <a:r>
              <a:rPr lang="de-DE" dirty="0">
                <a:ea typeface="Calibri"/>
                <a:cs typeface="Calibri"/>
              </a:rPr>
              <a:t>Dabei könnte eine Aussetzung von </a:t>
            </a:r>
            <a:r>
              <a:rPr lang="de-DE" dirty="0" smtClean="0">
                <a:ea typeface="Calibri"/>
                <a:cs typeface="Calibri"/>
              </a:rPr>
              <a:t>DirK Ressourcen </a:t>
            </a:r>
            <a:r>
              <a:rPr lang="de-DE" dirty="0">
                <a:ea typeface="Calibri"/>
                <a:cs typeface="Calibri"/>
              </a:rPr>
              <a:t>freisetzen, die im adaptiven Unterricht für eine die Förderung formierende und evaluierende Diagnostik eingesetzt werden könnten. </a:t>
            </a:r>
            <a:endParaRPr lang="de-DE" sz="1600" dirty="0">
              <a:ea typeface="Calibri"/>
              <a:cs typeface="Times New Roman"/>
            </a:endParaRPr>
          </a:p>
          <a:p>
            <a:pPr marL="742950" lvl="1" indent="-285750">
              <a:spcAft>
                <a:spcPts val="600"/>
              </a:spcAft>
              <a:buFont typeface="Wingdings" panose="05000000000000000000" pitchFamily="2" charset="2"/>
              <a:buChar char="§"/>
            </a:pPr>
            <a:r>
              <a:rPr lang="de-DE" dirty="0"/>
              <a:t>Debatten um den zukünftigen Kurs unseres Riesendampfers müssen ganz entschieden nicht nur auf die Quantität der Ressourcen sondern auf die Qualität ihres Einsatzes gerichtet sein.</a:t>
            </a:r>
          </a:p>
        </p:txBody>
      </p:sp>
    </p:spTree>
    <p:extLst>
      <p:ext uri="{BB962C8B-B14F-4D97-AF65-F5344CB8AC3E}">
        <p14:creationId xmlns:p14="http://schemas.microsoft.com/office/powerpoint/2010/main" val="14027608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a:extLst>
              <a:ext uri="{FF2B5EF4-FFF2-40B4-BE49-F238E27FC236}">
                <a16:creationId xmlns:a16="http://schemas.microsoft.com/office/drawing/2014/main" xmlns="" id="{0BE7F272-9081-441B-AB70-D5BF7AC6996E}"/>
              </a:ext>
            </a:extLst>
          </p:cNvPr>
          <p:cNvCxnSpPr/>
          <p:nvPr/>
        </p:nvCxnSpPr>
        <p:spPr>
          <a:xfrm flipH="1">
            <a:off x="430095" y="448510"/>
            <a:ext cx="8317432"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3" name="Rechteck 2">
            <a:extLst>
              <a:ext uri="{FF2B5EF4-FFF2-40B4-BE49-F238E27FC236}">
                <a16:creationId xmlns:a16="http://schemas.microsoft.com/office/drawing/2014/main" xmlns="" id="{7F3FF606-7986-4A1D-ADB3-D9EB98FE2298}"/>
              </a:ext>
            </a:extLst>
          </p:cNvPr>
          <p:cNvSpPr/>
          <p:nvPr/>
        </p:nvSpPr>
        <p:spPr>
          <a:xfrm>
            <a:off x="519851" y="66614"/>
            <a:ext cx="8137920" cy="400110"/>
          </a:xfrm>
          <a:prstGeom prst="rect">
            <a:avLst/>
          </a:prstGeom>
        </p:spPr>
        <p:txBody>
          <a:bodyPr wrap="square">
            <a:spAutoFit/>
          </a:bodyPr>
          <a:lstStyle/>
          <a:p>
            <a:pPr algn="ctr"/>
            <a:r>
              <a:rPr lang="de-DE" sz="2000" b="1" dirty="0">
                <a:solidFill>
                  <a:prstClr val="black"/>
                </a:solidFill>
              </a:rPr>
              <a:t>Argumente für eine Neuorientierung der pädagogischen Diagnostik</a:t>
            </a:r>
          </a:p>
        </p:txBody>
      </p:sp>
      <p:sp>
        <p:nvSpPr>
          <p:cNvPr id="4" name="Ellipse 3">
            <a:extLst>
              <a:ext uri="{FF2B5EF4-FFF2-40B4-BE49-F238E27FC236}">
                <a16:creationId xmlns:a16="http://schemas.microsoft.com/office/drawing/2014/main" xmlns="" id="{2636F808-0F78-49BD-BD89-BF32B5658CEA}"/>
              </a:ext>
            </a:extLst>
          </p:cNvPr>
          <p:cNvSpPr/>
          <p:nvPr/>
        </p:nvSpPr>
        <p:spPr>
          <a:xfrm>
            <a:off x="8476582" y="87628"/>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13.</a:t>
            </a:r>
          </a:p>
        </p:txBody>
      </p:sp>
      <p:sp>
        <p:nvSpPr>
          <p:cNvPr id="5" name="Textfeld 4">
            <a:extLst>
              <a:ext uri="{FF2B5EF4-FFF2-40B4-BE49-F238E27FC236}">
                <a16:creationId xmlns:a16="http://schemas.microsoft.com/office/drawing/2014/main" xmlns="" id="{9F971A96-9275-4A7C-ABFE-6B95B81C14BF}"/>
              </a:ext>
            </a:extLst>
          </p:cNvPr>
          <p:cNvSpPr txBox="1"/>
          <p:nvPr/>
        </p:nvSpPr>
        <p:spPr>
          <a:xfrm>
            <a:off x="372339" y="620688"/>
            <a:ext cx="8625891" cy="6109365"/>
          </a:xfrm>
          <a:prstGeom prst="rect">
            <a:avLst/>
          </a:prstGeom>
          <a:noFill/>
        </p:spPr>
        <p:txBody>
          <a:bodyPr wrap="square" rtlCol="0">
            <a:spAutoFit/>
          </a:bodyPr>
          <a:lstStyle/>
          <a:p>
            <a:pPr marL="285750" lvl="1" indent="-285750">
              <a:buFont typeface="Wingdings" panose="05000000000000000000" pitchFamily="2" charset="2"/>
              <a:buChar char="Ø"/>
            </a:pPr>
            <a:r>
              <a:rPr lang="de-DE" sz="1700" dirty="0"/>
              <a:t>Im Längsschnitt wurde festgestellt, dass bisher nicht gekannte Zahlen von SuS mit erheblichem diagnostischen Aufwand als </a:t>
            </a:r>
            <a:r>
              <a:rPr lang="de-DE" sz="1700" b="1" dirty="0"/>
              <a:t>besonders pädagogisch herausfordernd </a:t>
            </a:r>
            <a:r>
              <a:rPr lang="de-DE" sz="1700" dirty="0"/>
              <a:t>(versehen mit einer Sonderpädagogischen Förderung und/oder einer additive Sprachförderung und/oder nicht erreichten Mindeststandards) ausgewiesen wurden  (a) In Klassenstufe 2-4:  47,6%  (b) In Klassenstufe 5-6:  61,5%.</a:t>
            </a:r>
          </a:p>
          <a:p>
            <a:pPr marL="285750" lvl="1" indent="-285750">
              <a:buFont typeface="Wingdings" panose="05000000000000000000" pitchFamily="2" charset="2"/>
              <a:buChar char="Ø"/>
            </a:pPr>
            <a:r>
              <a:rPr lang="de-DE" sz="1700" dirty="0"/>
              <a:t>Trotz dieses diagnostischen Aufwandes erreichen hohe Quoten von SuS in zwei Kernfächern nicht die Mindeststandards:</a:t>
            </a:r>
          </a:p>
          <a:p>
            <a:pPr marL="742950" lvl="2" indent="-285750">
              <a:buFont typeface="Wingdings" panose="05000000000000000000" pitchFamily="2" charset="2"/>
              <a:buChar char="§"/>
            </a:pPr>
            <a:r>
              <a:rPr lang="de-DE" sz="1700" dirty="0"/>
              <a:t>Klasse 4: 22,7% darunter 29,0% </a:t>
            </a:r>
            <a:r>
              <a:rPr lang="de-DE" sz="1700" dirty="0" err="1"/>
              <a:t>SpF</a:t>
            </a:r>
            <a:r>
              <a:rPr lang="de-DE" sz="1700" dirty="0"/>
              <a:t> (Sonderpädagogische Förderungen)</a:t>
            </a:r>
          </a:p>
          <a:p>
            <a:pPr marL="742950" lvl="2" indent="-285750">
              <a:buFont typeface="Wingdings" panose="05000000000000000000" pitchFamily="2" charset="2"/>
              <a:buChar char="§"/>
            </a:pPr>
            <a:r>
              <a:rPr lang="de-DE" sz="1700" dirty="0"/>
              <a:t>Klasse 6: 44,7% darunter 18,2% </a:t>
            </a:r>
            <a:r>
              <a:rPr lang="de-DE" sz="1700" dirty="0" err="1"/>
              <a:t>SpF</a:t>
            </a:r>
            <a:r>
              <a:rPr lang="de-DE" sz="1700" dirty="0"/>
              <a:t>.</a:t>
            </a:r>
          </a:p>
          <a:p>
            <a:pPr marL="285750" lvl="1" indent="-285750">
              <a:buFont typeface="Wingdings" panose="05000000000000000000" pitchFamily="2" charset="2"/>
              <a:buChar char="Ø"/>
            </a:pPr>
            <a:r>
              <a:rPr lang="de-DE" sz="1700" dirty="0"/>
              <a:t>Zugleich wurde gezeigt, dass die gängigen Zuordnungen von SuS in Förderkategorien keine praktisch relevanten Prädiktoren der erreichten Kompetenzniveaus und der Kompetenzentwicklung  darstellen.</a:t>
            </a:r>
          </a:p>
          <a:p>
            <a:pPr marL="285750" lvl="1" indent="-285750">
              <a:buFont typeface="Wingdings" panose="05000000000000000000" pitchFamily="2" charset="2"/>
              <a:buChar char="Ø"/>
            </a:pPr>
            <a:r>
              <a:rPr lang="de-DE" sz="1700" b="1" dirty="0"/>
              <a:t>Schlussfolgerung 1:</a:t>
            </a:r>
            <a:r>
              <a:rPr lang="de-DE" sz="1700" dirty="0"/>
              <a:t> Gängige Formen der Kategorisierung und der daraus folgenden Förderung von SuS sichern nicht in einem zufriedenstellenden  Ausmaß den schulischen Lernerfolg aller SuS.</a:t>
            </a:r>
          </a:p>
          <a:p>
            <a:pPr marL="285750" lvl="1" indent="-285750">
              <a:buFont typeface="Wingdings" panose="05000000000000000000" pitchFamily="2" charset="2"/>
              <a:buChar char="Ø"/>
            </a:pPr>
            <a:r>
              <a:rPr lang="de-DE" sz="1700" b="1" dirty="0"/>
              <a:t>Schlussfolgerung 2:</a:t>
            </a:r>
          </a:p>
          <a:p>
            <a:pPr marL="742950" lvl="2" indent="-285750">
              <a:buFont typeface="Wingdings" panose="05000000000000000000" pitchFamily="2" charset="2"/>
              <a:buChar char="§"/>
            </a:pPr>
            <a:r>
              <a:rPr lang="de-DE" sz="1700" dirty="0"/>
              <a:t>Die Kategorisierung nach Förderkategorien </a:t>
            </a:r>
            <a:r>
              <a:rPr lang="de-DE" sz="1700" dirty="0" smtClean="0"/>
              <a:t>, wie </a:t>
            </a:r>
            <a:r>
              <a:rPr lang="de-DE" sz="1700" dirty="0"/>
              <a:t>mit </a:t>
            </a:r>
            <a:r>
              <a:rPr lang="de-DE" sz="1700" dirty="0" smtClean="0"/>
              <a:t>DirK vorgenommen, </a:t>
            </a:r>
            <a:r>
              <a:rPr lang="de-DE" sz="1700" dirty="0"/>
              <a:t>führt zu Häufigkeiten von besonders herausfordernden SuS, die </a:t>
            </a:r>
            <a:r>
              <a:rPr lang="de-DE" sz="1700" dirty="0" smtClean="0"/>
              <a:t>nahezu vollständig </a:t>
            </a:r>
            <a:r>
              <a:rPr lang="de-DE" sz="1700" dirty="0"/>
              <a:t>durch den Sozialindex vorhersagbar sind. Der mit DirK verbundene Aufwand kann deshalb für eine Neuorientierung der pädagogischen Diagnostik genutzt werden.</a:t>
            </a:r>
          </a:p>
          <a:p>
            <a:pPr marL="742950" lvl="2" indent="-285750">
              <a:buFont typeface="Wingdings" panose="05000000000000000000" pitchFamily="2" charset="2"/>
              <a:buChar char="§"/>
            </a:pPr>
            <a:r>
              <a:rPr lang="de-DE" sz="1700" dirty="0"/>
              <a:t>Die Kompetenz der Lehrkräfte sollte damit nicht in </a:t>
            </a:r>
            <a:r>
              <a:rPr lang="de-DE" sz="1700" dirty="0" smtClean="0"/>
              <a:t>der Durchführung von DirK </a:t>
            </a:r>
            <a:r>
              <a:rPr lang="de-DE" sz="1700" dirty="0"/>
              <a:t>sondern in der Förderung und einer lernprozessbegleitenden Diagnostik im adaptiven Unterricht  zur Geltung kommen</a:t>
            </a:r>
            <a:r>
              <a:rPr lang="de-DE" sz="1700" dirty="0" smtClean="0"/>
              <a:t>.</a:t>
            </a:r>
            <a:endParaRPr lang="de-DE" sz="1700" dirty="0"/>
          </a:p>
        </p:txBody>
      </p:sp>
    </p:spTree>
    <p:extLst>
      <p:ext uri="{BB962C8B-B14F-4D97-AF65-F5344CB8AC3E}">
        <p14:creationId xmlns:p14="http://schemas.microsoft.com/office/powerpoint/2010/main" val="2718967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DB499D36-805A-4116-8BD8-CC065AD73E4A}" type="slidenum">
              <a:rPr lang="de-DE" smtClean="0">
                <a:solidFill>
                  <a:prstClr val="black">
                    <a:tint val="75000"/>
                  </a:prstClr>
                </a:solidFill>
              </a:rPr>
              <a:pPr/>
              <a:t>14</a:t>
            </a:fld>
            <a:endParaRPr lang="de-DE">
              <a:solidFill>
                <a:prstClr val="black">
                  <a:tint val="75000"/>
                </a:prstClr>
              </a:solidFill>
            </a:endParaRPr>
          </a:p>
        </p:txBody>
      </p:sp>
      <p:cxnSp>
        <p:nvCxnSpPr>
          <p:cNvPr id="3" name="Gerade Verbindung 2"/>
          <p:cNvCxnSpPr/>
          <p:nvPr/>
        </p:nvCxnSpPr>
        <p:spPr>
          <a:xfrm flipH="1">
            <a:off x="199721" y="620688"/>
            <a:ext cx="8640960" cy="0"/>
          </a:xfrm>
          <a:prstGeom prst="line">
            <a:avLst/>
          </a:prstGeom>
          <a:ln>
            <a:solidFill>
              <a:srgbClr val="92D050"/>
            </a:solidFill>
          </a:ln>
        </p:spPr>
        <p:style>
          <a:lnRef idx="3">
            <a:schemeClr val="accent1"/>
          </a:lnRef>
          <a:fillRef idx="0">
            <a:schemeClr val="accent1"/>
          </a:fillRef>
          <a:effectRef idx="2">
            <a:schemeClr val="accent1"/>
          </a:effectRef>
          <a:fontRef idx="minor">
            <a:schemeClr val="tx1"/>
          </a:fontRef>
        </p:style>
      </p:cxnSp>
      <p:sp>
        <p:nvSpPr>
          <p:cNvPr id="4" name="Textfeld 3"/>
          <p:cNvSpPr txBox="1"/>
          <p:nvPr/>
        </p:nvSpPr>
        <p:spPr>
          <a:xfrm>
            <a:off x="426125" y="21395"/>
            <a:ext cx="8414556" cy="461665"/>
          </a:xfrm>
          <a:prstGeom prst="rect">
            <a:avLst/>
          </a:prstGeom>
          <a:noFill/>
        </p:spPr>
        <p:txBody>
          <a:bodyPr wrap="square" rtlCol="0">
            <a:spAutoFit/>
          </a:bodyPr>
          <a:lstStyle/>
          <a:p>
            <a:pPr algn="ctr"/>
            <a:r>
              <a:rPr lang="de-DE" sz="2400" b="1" dirty="0">
                <a:solidFill>
                  <a:prstClr val="black"/>
                </a:solidFill>
              </a:rPr>
              <a:t>Literatur:</a:t>
            </a:r>
          </a:p>
        </p:txBody>
      </p:sp>
      <p:pic>
        <p:nvPicPr>
          <p:cNvPr id="5" name="Grafik 4"/>
          <p:cNvPicPr>
            <a:picLocks noChangeAspect="1"/>
          </p:cNvPicPr>
          <p:nvPr/>
        </p:nvPicPr>
        <p:blipFill>
          <a:blip r:embed="rId2"/>
          <a:srcRect/>
          <a:stretch>
            <a:fillRect/>
          </a:stretch>
        </p:blipFill>
        <p:spPr bwMode="auto">
          <a:xfrm>
            <a:off x="238649" y="6381328"/>
            <a:ext cx="770470" cy="390661"/>
          </a:xfrm>
          <a:prstGeom prst="rect">
            <a:avLst/>
          </a:prstGeom>
          <a:solidFill>
            <a:schemeClr val="accent3">
              <a:lumMod val="60000"/>
              <a:lumOff val="40000"/>
              <a:alpha val="65000"/>
            </a:schemeClr>
          </a:solidFill>
          <a:ln w="9525">
            <a:noFill/>
            <a:miter lim="800000"/>
            <a:headEnd/>
            <a:tailEnd/>
          </a:ln>
        </p:spPr>
      </p:pic>
      <p:sp>
        <p:nvSpPr>
          <p:cNvPr id="7" name="Textfeld 6"/>
          <p:cNvSpPr txBox="1"/>
          <p:nvPr/>
        </p:nvSpPr>
        <p:spPr>
          <a:xfrm>
            <a:off x="609600" y="908720"/>
            <a:ext cx="7866419" cy="5632311"/>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de-DE" sz="1600" dirty="0">
                <a:solidFill>
                  <a:prstClr val="black"/>
                </a:solidFill>
              </a:rPr>
              <a:t>Prinz, D. &amp; Kulik, M. (2018). Gelingensbedingungen und Hemmnisse inklusiver Bildung - Ausgewählte Ergebnisse der qualitativen EiBiSch-Studie. </a:t>
            </a:r>
            <a:r>
              <a:rPr lang="de-DE" sz="1600" i="1" dirty="0">
                <a:solidFill>
                  <a:prstClr val="black"/>
                </a:solidFill>
              </a:rPr>
              <a:t>Die Deutsche Schule, 110</a:t>
            </a:r>
            <a:r>
              <a:rPr lang="de-DE" sz="1600" dirty="0">
                <a:solidFill>
                  <a:prstClr val="black"/>
                </a:solidFill>
              </a:rPr>
              <a:t>(2), 169–179.</a:t>
            </a:r>
          </a:p>
          <a:p>
            <a:pPr marL="285750" indent="-285750">
              <a:spcBef>
                <a:spcPts val="600"/>
              </a:spcBef>
              <a:buFont typeface="Arial" panose="020B0604020202020204" pitchFamily="34" charset="0"/>
              <a:buChar char="•"/>
            </a:pPr>
            <a:r>
              <a:rPr lang="de-DE" sz="1600" dirty="0">
                <a:solidFill>
                  <a:prstClr val="black"/>
                </a:solidFill>
              </a:rPr>
              <a:t>Schuck, K.  D. (2014). Individualisierung und Standardisierung in der inklusiven Schule – ein unauflösbarer Widerspruch? DDS –Die Deutsche Schule, 106 (2), 163–175. </a:t>
            </a:r>
          </a:p>
          <a:p>
            <a:pPr marL="285750" indent="-285750">
              <a:spcBef>
                <a:spcPts val="600"/>
              </a:spcBef>
              <a:buFont typeface="Arial" panose="020B0604020202020204" pitchFamily="34" charset="0"/>
              <a:buChar char="•"/>
            </a:pPr>
            <a:r>
              <a:rPr lang="de-DE" sz="1600" b="1" dirty="0">
                <a:solidFill>
                  <a:prstClr val="black"/>
                </a:solidFill>
              </a:rPr>
              <a:t>Schuck, K. D., Rauer, W. &amp; Prinz, D. (Hrsg.) (2018): EiBiSch - Evaluation inklusiver Bildung in Hamburgs Schulen. Münster: Wachsmann 2018.</a:t>
            </a:r>
          </a:p>
          <a:p>
            <a:pPr marL="285750" indent="-285750">
              <a:spcBef>
                <a:spcPts val="600"/>
              </a:spcBef>
              <a:buFont typeface="Arial" panose="020B0604020202020204" pitchFamily="34" charset="0"/>
              <a:buChar char="•"/>
            </a:pPr>
            <a:r>
              <a:rPr lang="de-DE" sz="1600" dirty="0">
                <a:solidFill>
                  <a:prstClr val="black"/>
                </a:solidFill>
              </a:rPr>
              <a:t>Schuck, K.  D., &amp; Rauer, W. (2018). Die Entwicklung schulfachlicher Kompetenzen und der emotional-sozialen Schulerfahrung in der inklusiven Schule Hamburgs. DDS – Die Deutsche Schule, 110 (2),  153–168. </a:t>
            </a:r>
            <a:r>
              <a:rPr lang="de-DE" sz="1600" dirty="0">
                <a:solidFill>
                  <a:prstClr val="black"/>
                </a:solidFill>
                <a:hlinkClick r:id="rId3"/>
              </a:rPr>
              <a:t>https://doi.org/10.31244/dds.2018.02.05</a:t>
            </a:r>
            <a:endParaRPr lang="de-DE" sz="1600" dirty="0">
              <a:solidFill>
                <a:prstClr val="black"/>
              </a:solidFill>
            </a:endParaRPr>
          </a:p>
          <a:p>
            <a:pPr marL="285750" indent="-285750">
              <a:spcBef>
                <a:spcPts val="600"/>
              </a:spcBef>
              <a:buFont typeface="Arial" panose="020B0604020202020204" pitchFamily="34" charset="0"/>
              <a:buChar char="•"/>
            </a:pPr>
            <a:r>
              <a:rPr lang="de-DE" sz="1600" dirty="0">
                <a:solidFill>
                  <a:prstClr val="black"/>
                </a:solidFill>
              </a:rPr>
              <a:t>Karl Dieter Schuck &amp; Wulf Rauer (2019): Konsequenzen und Anregungen aus EiBiSch für die Weiterentwicklung der inklusiven Schule – nicht nur in Hamburg.  DDS – Die Deutsche Schule 111. Jahrgang 2019, Heft  4, S. 479–494.</a:t>
            </a:r>
          </a:p>
          <a:p>
            <a:pPr marL="285750" indent="-285750">
              <a:spcBef>
                <a:spcPts val="600"/>
              </a:spcBef>
              <a:buFont typeface="Arial" panose="020B0604020202020204" pitchFamily="34" charset="0"/>
              <a:buChar char="•"/>
            </a:pPr>
            <a:r>
              <a:rPr lang="de-DE" sz="1600" b="1" dirty="0">
                <a:solidFill>
                  <a:prstClr val="black"/>
                </a:solidFill>
              </a:rPr>
              <a:t>Schuck, K.  D., &amp; Rauer, W. (2020): Die Einführung der inklusiven Bildung in Hamburg – Ergebnisse des Evaluationsprojektes „EiBiSch“ unter der Perspektive einer notwendigen und wirklichen Weiterentwicklung der inklusiven Schule. In: Wocken, Hans (Hrsg.): Die Zähmung der Inklusion. Hamburg: Feldhaus, S. 66–113.</a:t>
            </a:r>
          </a:p>
          <a:p>
            <a:pPr marL="285750" indent="-285750">
              <a:spcBef>
                <a:spcPts val="600"/>
              </a:spcBef>
              <a:buFont typeface="Arial" panose="020B0604020202020204" pitchFamily="34" charset="0"/>
              <a:buChar char="•"/>
            </a:pPr>
            <a:endParaRPr lang="de-DE" sz="1600" b="1" dirty="0">
              <a:solidFill>
                <a:prstClr val="black"/>
              </a:solidFill>
            </a:endParaRPr>
          </a:p>
          <a:p>
            <a:pPr marL="285750" indent="-285750">
              <a:spcBef>
                <a:spcPts val="600"/>
              </a:spcBef>
              <a:buFont typeface="Arial" panose="020B0604020202020204" pitchFamily="34" charset="0"/>
              <a:buChar char="•"/>
            </a:pPr>
            <a:r>
              <a:rPr lang="de-DE" sz="1600" b="1" dirty="0">
                <a:solidFill>
                  <a:prstClr val="black"/>
                </a:solidFill>
              </a:rPr>
              <a:t>Die EiBiSch-Internetseite: </a:t>
            </a:r>
            <a:r>
              <a:rPr lang="de-DE" sz="1600" b="1" dirty="0">
                <a:solidFill>
                  <a:prstClr val="black"/>
                </a:solidFill>
                <a:hlinkClick r:id="rId4"/>
              </a:rPr>
              <a:t>https://www.ew.uni-hamburg.de/de/forschung/eibisch.html</a:t>
            </a:r>
            <a:endParaRPr lang="de-DE" sz="1600" b="1" dirty="0">
              <a:solidFill>
                <a:prstClr val="black"/>
              </a:solidFill>
            </a:endParaRPr>
          </a:p>
          <a:p>
            <a:pPr marL="285750" indent="-285750">
              <a:spcBef>
                <a:spcPts val="600"/>
              </a:spcBef>
              <a:buFont typeface="Arial" panose="020B0604020202020204" pitchFamily="34" charset="0"/>
              <a:buChar char="•"/>
            </a:pPr>
            <a:r>
              <a:rPr lang="de-DE" sz="1600" b="1" dirty="0">
                <a:solidFill>
                  <a:prstClr val="black"/>
                </a:solidFill>
              </a:rPr>
              <a:t>Oder einfach: EiBiSch-Hamburg.de</a:t>
            </a:r>
          </a:p>
        </p:txBody>
      </p:sp>
      <p:sp>
        <p:nvSpPr>
          <p:cNvPr id="8" name="Ellipse 7"/>
          <p:cNvSpPr/>
          <p:nvPr/>
        </p:nvSpPr>
        <p:spPr>
          <a:xfrm>
            <a:off x="199721" y="56087"/>
            <a:ext cx="691149" cy="4483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solidFill>
                  <a:prstClr val="black"/>
                </a:solidFill>
              </a:rPr>
              <a:t>14.</a:t>
            </a:r>
          </a:p>
        </p:txBody>
      </p:sp>
    </p:spTree>
    <p:extLst>
      <p:ext uri="{BB962C8B-B14F-4D97-AF65-F5344CB8AC3E}">
        <p14:creationId xmlns:p14="http://schemas.microsoft.com/office/powerpoint/2010/main" val="2864631324"/>
      </p:ext>
    </p:extLst>
  </p:cSld>
  <p:clrMapOvr>
    <a:masterClrMapping/>
  </p:clrMapOvr>
</p:sld>
</file>

<file path=ppt/theme/theme1.xml><?xml version="1.0" encoding="utf-8"?>
<a:theme xmlns:a="http://schemas.openxmlformats.org/drawingml/2006/main" name="1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1928</Words>
  <Application>Microsoft Office PowerPoint</Application>
  <PresentationFormat>Bildschirmpräsentation (4:3)</PresentationFormat>
  <Paragraphs>152</Paragraphs>
  <Slides>14</Slides>
  <Notes>0</Notes>
  <HiddenSlides>0</HiddenSlides>
  <MMClips>0</MMClips>
  <ScaleCrop>false</ScaleCrop>
  <HeadingPairs>
    <vt:vector size="4" baseType="variant">
      <vt:variant>
        <vt:lpstr>Design</vt:lpstr>
      </vt:variant>
      <vt:variant>
        <vt:i4>4</vt:i4>
      </vt:variant>
      <vt:variant>
        <vt:lpstr>Folientitel</vt:lpstr>
      </vt:variant>
      <vt:variant>
        <vt:i4>14</vt:i4>
      </vt:variant>
    </vt:vector>
  </HeadingPairs>
  <TitlesOfParts>
    <vt:vector size="18" baseType="lpstr">
      <vt:lpstr>1_Larissa</vt:lpstr>
      <vt:lpstr>2_Larissa</vt:lpstr>
      <vt:lpstr>3_Larissa</vt:lpstr>
      <vt:lpstr>9_Larissa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Schuck</dc:creator>
  <cp:lastModifiedBy>Schuck</cp:lastModifiedBy>
  <cp:revision>68</cp:revision>
  <cp:lastPrinted>2022-05-23T19:45:10Z</cp:lastPrinted>
  <dcterms:created xsi:type="dcterms:W3CDTF">2022-05-09T08:25:55Z</dcterms:created>
  <dcterms:modified xsi:type="dcterms:W3CDTF">2022-05-24T12:09:56Z</dcterms:modified>
</cp:coreProperties>
</file>